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5"/>
  </p:notesMasterIdLst>
  <p:sldIdLst>
    <p:sldId id="552" r:id="rId2"/>
    <p:sldId id="258" r:id="rId3"/>
    <p:sldId id="259" r:id="rId4"/>
    <p:sldId id="261" r:id="rId5"/>
    <p:sldId id="262" r:id="rId6"/>
    <p:sldId id="263" r:id="rId7"/>
    <p:sldId id="264" r:id="rId8"/>
    <p:sldId id="265" r:id="rId9"/>
    <p:sldId id="269" r:id="rId10"/>
    <p:sldId id="270" r:id="rId11"/>
    <p:sldId id="273" r:id="rId12"/>
    <p:sldId id="274" r:id="rId13"/>
    <p:sldId id="275" r:id="rId14"/>
    <p:sldId id="276" r:id="rId15"/>
    <p:sldId id="277" r:id="rId16"/>
    <p:sldId id="278" r:id="rId17"/>
    <p:sldId id="279" r:id="rId18"/>
    <p:sldId id="280" r:id="rId19"/>
    <p:sldId id="283" r:id="rId20"/>
    <p:sldId id="284" r:id="rId21"/>
    <p:sldId id="285" r:id="rId22"/>
    <p:sldId id="286" r:id="rId23"/>
    <p:sldId id="287" r:id="rId24"/>
    <p:sldId id="288" r:id="rId25"/>
    <p:sldId id="289" r:id="rId26"/>
    <p:sldId id="290" r:id="rId27"/>
    <p:sldId id="291" r:id="rId28"/>
    <p:sldId id="292" r:id="rId29"/>
    <p:sldId id="295" r:id="rId30"/>
    <p:sldId id="296" r:id="rId31"/>
    <p:sldId id="297" r:id="rId32"/>
    <p:sldId id="298" r:id="rId33"/>
    <p:sldId id="299" r:id="rId34"/>
    <p:sldId id="300" r:id="rId35"/>
    <p:sldId id="301" r:id="rId36"/>
    <p:sldId id="302" r:id="rId37"/>
    <p:sldId id="305" r:id="rId38"/>
    <p:sldId id="306" r:id="rId39"/>
    <p:sldId id="307" r:id="rId40"/>
    <p:sldId id="308" r:id="rId41"/>
    <p:sldId id="309" r:id="rId42"/>
    <p:sldId id="312" r:id="rId43"/>
    <p:sldId id="313" r:id="rId44"/>
    <p:sldId id="314" r:id="rId45"/>
    <p:sldId id="315" r:id="rId46"/>
    <p:sldId id="316" r:id="rId47"/>
    <p:sldId id="317" r:id="rId48"/>
    <p:sldId id="318" r:id="rId49"/>
    <p:sldId id="319" r:id="rId50"/>
    <p:sldId id="320" r:id="rId51"/>
    <p:sldId id="323" r:id="rId52"/>
    <p:sldId id="324" r:id="rId53"/>
    <p:sldId id="325" r:id="rId54"/>
    <p:sldId id="326" r:id="rId55"/>
    <p:sldId id="327" r:id="rId56"/>
    <p:sldId id="330" r:id="rId57"/>
    <p:sldId id="331" r:id="rId58"/>
    <p:sldId id="332" r:id="rId59"/>
    <p:sldId id="333" r:id="rId60"/>
    <p:sldId id="334" r:id="rId61"/>
    <p:sldId id="335" r:id="rId62"/>
    <p:sldId id="336" r:id="rId63"/>
    <p:sldId id="337" r:id="rId64"/>
    <p:sldId id="340" r:id="rId65"/>
    <p:sldId id="341" r:id="rId66"/>
    <p:sldId id="342" r:id="rId67"/>
    <p:sldId id="343" r:id="rId68"/>
    <p:sldId id="346" r:id="rId69"/>
    <p:sldId id="347" r:id="rId70"/>
    <p:sldId id="348" r:id="rId71"/>
    <p:sldId id="349" r:id="rId72"/>
    <p:sldId id="551" r:id="rId73"/>
    <p:sldId id="351" r:id="rId74"/>
    <p:sldId id="352" r:id="rId75"/>
    <p:sldId id="353" r:id="rId76"/>
    <p:sldId id="354" r:id="rId77"/>
    <p:sldId id="355" r:id="rId78"/>
    <p:sldId id="358" r:id="rId79"/>
    <p:sldId id="359" r:id="rId80"/>
    <p:sldId id="360" r:id="rId81"/>
    <p:sldId id="361" r:id="rId82"/>
    <p:sldId id="362" r:id="rId83"/>
    <p:sldId id="363" r:id="rId84"/>
    <p:sldId id="367" r:id="rId85"/>
    <p:sldId id="366"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3" r:id="rId100"/>
    <p:sldId id="384" r:id="rId101"/>
    <p:sldId id="385" r:id="rId102"/>
    <p:sldId id="386" r:id="rId103"/>
    <p:sldId id="415" r:id="rId104"/>
    <p:sldId id="416" r:id="rId105"/>
    <p:sldId id="434" r:id="rId106"/>
    <p:sldId id="543" r:id="rId107"/>
    <p:sldId id="437" r:id="rId108"/>
    <p:sldId id="544" r:id="rId109"/>
    <p:sldId id="440" r:id="rId110"/>
    <p:sldId id="441" r:id="rId111"/>
    <p:sldId id="443" r:id="rId112"/>
    <p:sldId id="545" r:id="rId113"/>
    <p:sldId id="446" r:id="rId114"/>
    <p:sldId id="447" r:id="rId115"/>
    <p:sldId id="449" r:id="rId116"/>
    <p:sldId id="450" r:id="rId117"/>
    <p:sldId id="452" r:id="rId118"/>
    <p:sldId id="453" r:id="rId119"/>
    <p:sldId id="454" r:id="rId120"/>
    <p:sldId id="456" r:id="rId121"/>
    <p:sldId id="457" r:id="rId122"/>
    <p:sldId id="458" r:id="rId123"/>
    <p:sldId id="459" r:id="rId124"/>
    <p:sldId id="460" r:id="rId125"/>
    <p:sldId id="461" r:id="rId126"/>
    <p:sldId id="463" r:id="rId127"/>
    <p:sldId id="464" r:id="rId128"/>
    <p:sldId id="465" r:id="rId129"/>
    <p:sldId id="466" r:id="rId130"/>
    <p:sldId id="468" r:id="rId131"/>
    <p:sldId id="469" r:id="rId132"/>
    <p:sldId id="470" r:id="rId133"/>
    <p:sldId id="471" r:id="rId134"/>
    <p:sldId id="473" r:id="rId135"/>
    <p:sldId id="474" r:id="rId136"/>
    <p:sldId id="475" r:id="rId137"/>
    <p:sldId id="476" r:id="rId138"/>
    <p:sldId id="478" r:id="rId139"/>
    <p:sldId id="479"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5" r:id="rId154"/>
    <p:sldId id="496" r:id="rId155"/>
    <p:sldId id="497" r:id="rId156"/>
    <p:sldId id="498" r:id="rId157"/>
    <p:sldId id="499" r:id="rId158"/>
    <p:sldId id="500" r:id="rId159"/>
    <p:sldId id="501" r:id="rId160"/>
    <p:sldId id="502" r:id="rId161"/>
    <p:sldId id="503" r:id="rId162"/>
    <p:sldId id="504" r:id="rId163"/>
    <p:sldId id="505" r:id="rId164"/>
    <p:sldId id="507" r:id="rId165"/>
    <p:sldId id="508" r:id="rId166"/>
    <p:sldId id="509" r:id="rId167"/>
    <p:sldId id="510" r:id="rId168"/>
    <p:sldId id="511" r:id="rId169"/>
    <p:sldId id="513" r:id="rId170"/>
    <p:sldId id="514" r:id="rId171"/>
    <p:sldId id="515" r:id="rId172"/>
    <p:sldId id="516" r:id="rId173"/>
    <p:sldId id="517" r:id="rId174"/>
    <p:sldId id="518" r:id="rId175"/>
    <p:sldId id="519" r:id="rId176"/>
    <p:sldId id="520" r:id="rId177"/>
    <p:sldId id="521" r:id="rId178"/>
    <p:sldId id="522" r:id="rId179"/>
    <p:sldId id="523" r:id="rId180"/>
    <p:sldId id="524" r:id="rId181"/>
    <p:sldId id="525" r:id="rId182"/>
    <p:sldId id="526" r:id="rId183"/>
    <p:sldId id="527" r:id="rId184"/>
    <p:sldId id="529" r:id="rId185"/>
    <p:sldId id="530" r:id="rId186"/>
    <p:sldId id="531" r:id="rId187"/>
    <p:sldId id="532" r:id="rId188"/>
    <p:sldId id="533" r:id="rId189"/>
    <p:sldId id="534" r:id="rId190"/>
    <p:sldId id="535" r:id="rId191"/>
    <p:sldId id="546" r:id="rId192"/>
    <p:sldId id="547" r:id="rId193"/>
    <p:sldId id="548" r:id="rId19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4" autoAdjust="0"/>
    <p:restoredTop sz="94698" autoAdjust="0"/>
  </p:normalViewPr>
  <p:slideViewPr>
    <p:cSldViewPr snapToGrid="0">
      <p:cViewPr varScale="1">
        <p:scale>
          <a:sx n="70" d="100"/>
          <a:sy n="70" d="100"/>
        </p:scale>
        <p:origin x="200" y="56"/>
      </p:cViewPr>
      <p:guideLst/>
    </p:cSldViewPr>
  </p:slideViewPr>
  <p:outlineViewPr>
    <p:cViewPr>
      <p:scale>
        <a:sx n="33" d="100"/>
        <a:sy n="33" d="100"/>
      </p:scale>
      <p:origin x="0" y="-13886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view3D>
      <c:rotX val="15"/>
      <c:hPercent val="76"/>
      <c:rotY val="20"/>
      <c:depthPercent val="100"/>
      <c:rAngAx val="1"/>
    </c:view3D>
    <c:floor>
      <c:thickness val="0"/>
    </c:floor>
    <c:sideWall>
      <c:thickness val="0"/>
    </c:sideWall>
    <c:backWall>
      <c:thickness val="0"/>
    </c:backWall>
    <c:plotArea>
      <c:layout>
        <c:manualLayout>
          <c:layoutTarget val="inner"/>
          <c:xMode val="edge"/>
          <c:yMode val="edge"/>
          <c:x val="0.10793650793650811"/>
          <c:y val="5.0239234449760813E-2"/>
          <c:w val="0.83280837926419626"/>
          <c:h val="0.81100478468899562"/>
        </c:manualLayout>
      </c:layout>
      <c:bar3DChart>
        <c:barDir val="col"/>
        <c:grouping val="clustered"/>
        <c:varyColors val="0"/>
        <c:ser>
          <c:idx val="0"/>
          <c:order val="0"/>
          <c:tx>
            <c:strRef>
              <c:f>Sheet1!$A$2</c:f>
              <c:strCache>
                <c:ptCount val="1"/>
                <c:pt idx="0">
                  <c:v>P(k)</c:v>
                </c:pt>
              </c:strCache>
            </c:strRef>
          </c:tx>
          <c:invertIfNegative val="0"/>
          <c:cat>
            <c:strRef>
              <c:f>Sheet1!$B$1:$F$1</c:f>
              <c:strCache>
                <c:ptCount val="5"/>
                <c:pt idx="0">
                  <c:v>k=1</c:v>
                </c:pt>
                <c:pt idx="1">
                  <c:v>k=2</c:v>
                </c:pt>
                <c:pt idx="2">
                  <c:v>k=3</c:v>
                </c:pt>
                <c:pt idx="3">
                  <c:v>k=4</c:v>
                </c:pt>
                <c:pt idx="4">
                  <c:v>k=5</c:v>
                </c:pt>
              </c:strCache>
            </c:strRef>
          </c:cat>
          <c:val>
            <c:numRef>
              <c:f>Sheet1!$B$2:$F$2</c:f>
              <c:numCache>
                <c:formatCode>General</c:formatCode>
                <c:ptCount val="5"/>
                <c:pt idx="0">
                  <c:v>0</c:v>
                </c:pt>
                <c:pt idx="1">
                  <c:v>0.25</c:v>
                </c:pt>
                <c:pt idx="2">
                  <c:v>0.5</c:v>
                </c:pt>
                <c:pt idx="3">
                  <c:v>0.25</c:v>
                </c:pt>
                <c:pt idx="4">
                  <c:v>0</c:v>
                </c:pt>
              </c:numCache>
            </c:numRef>
          </c:val>
          <c:extLst>
            <c:ext xmlns:c16="http://schemas.microsoft.com/office/drawing/2014/chart" uri="{C3380CC4-5D6E-409C-BE32-E72D297353CC}">
              <c16:uniqueId val="{00000000-DB66-4349-86ED-76011A305026}"/>
            </c:ext>
          </c:extLst>
        </c:ser>
        <c:dLbls>
          <c:showLegendKey val="0"/>
          <c:showVal val="0"/>
          <c:showCatName val="0"/>
          <c:showSerName val="0"/>
          <c:showPercent val="0"/>
          <c:showBubbleSize val="0"/>
        </c:dLbls>
        <c:gapWidth val="150"/>
        <c:gapDepth val="0"/>
        <c:shape val="box"/>
        <c:axId val="569263704"/>
        <c:axId val="569266840"/>
        <c:axId val="0"/>
      </c:bar3DChart>
      <c:catAx>
        <c:axId val="569263704"/>
        <c:scaling>
          <c:orientation val="minMax"/>
        </c:scaling>
        <c:delete val="0"/>
        <c:axPos val="b"/>
        <c:numFmt formatCode="General" sourceLinked="1"/>
        <c:majorTickMark val="out"/>
        <c:minorTickMark val="none"/>
        <c:tickLblPos val="low"/>
        <c:txPr>
          <a:bodyPr rot="0" vert="horz"/>
          <a:lstStyle/>
          <a:p>
            <a:pPr>
              <a:defRPr>
                <a:latin typeface="Garamond" pitchFamily="18" charset="0"/>
              </a:defRPr>
            </a:pPr>
            <a:endParaRPr lang="es-ES"/>
          </a:p>
        </c:txPr>
        <c:crossAx val="569266840"/>
        <c:crosses val="autoZero"/>
        <c:auto val="1"/>
        <c:lblAlgn val="ctr"/>
        <c:lblOffset val="100"/>
        <c:tickLblSkip val="1"/>
        <c:tickMarkSkip val="1"/>
        <c:noMultiLvlLbl val="0"/>
      </c:catAx>
      <c:valAx>
        <c:axId val="569266840"/>
        <c:scaling>
          <c:orientation val="minMax"/>
        </c:scaling>
        <c:delete val="0"/>
        <c:axPos val="l"/>
        <c:majorGridlines/>
        <c:numFmt formatCode="General" sourceLinked="1"/>
        <c:majorTickMark val="out"/>
        <c:minorTickMark val="none"/>
        <c:tickLblPos val="nextTo"/>
        <c:txPr>
          <a:bodyPr rot="0" vert="horz"/>
          <a:lstStyle/>
          <a:p>
            <a:pPr>
              <a:defRPr>
                <a:latin typeface="Garamond" pitchFamily="18" charset="0"/>
              </a:defRPr>
            </a:pPr>
            <a:endParaRPr lang="es-ES"/>
          </a:p>
        </c:txPr>
        <c:crossAx val="569263704"/>
        <c:crosses val="autoZero"/>
        <c:crossBetween val="between"/>
      </c:valAx>
    </c:plotArea>
    <c:legend>
      <c:legendPos val="r"/>
      <c:layout>
        <c:manualLayout>
          <c:xMode val="edge"/>
          <c:yMode val="edge"/>
          <c:x val="0.7719535833614779"/>
          <c:y val="0.36800482898060666"/>
          <c:w val="0.22701857654412771"/>
          <c:h val="0.19877249404430394"/>
        </c:manualLayout>
      </c:layout>
      <c:overlay val="0"/>
      <c:txPr>
        <a:bodyPr/>
        <a:lstStyle/>
        <a:p>
          <a:pPr>
            <a:defRPr>
              <a:latin typeface="Garamond" pitchFamily="18" charset="0"/>
            </a:defRPr>
          </a:pPr>
          <a:endParaRPr lang="es-ES"/>
        </a:p>
      </c:txPr>
    </c:legend>
    <c:plotVisOnly val="1"/>
    <c:dispBlanksAs val="gap"/>
    <c:showDLblsOverMax val="0"/>
  </c:chart>
  <c:spPr>
    <a:ln>
      <a:noFill/>
    </a:ln>
  </c:spPr>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509E2C1-58F0-44B1-B95F-3A17FC8C82CC}" type="presOf" srcId="{354F938A-783E-4C39-8AE8-4FC7BC1D362C}" destId="{5B0B16F3-DF9A-45B7-A1EA-10AD300D5B1F}" srcOrd="0" destOrd="0" presId="urn:microsoft.com/office/officeart/2005/8/layout/cycle3"/>
    <dgm:cxn modelId="{4CA0C658-14A4-4D42-AF87-475C16B405D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157F1FAB-403A-4E3C-A773-D5907A9D9170}" type="presOf" srcId="{A0A5BA79-EA5C-49D5-9755-7DBA77E2DB76}" destId="{010A1B24-F1FB-403C-87DE-F9BBCB566EDA}" srcOrd="0" destOrd="0" presId="urn:microsoft.com/office/officeart/2005/8/layout/cycle3"/>
    <dgm:cxn modelId="{107E74AB-3AA5-4662-8874-166E0FFE21A0}" type="presOf" srcId="{FAB48265-F8FC-4A70-9C81-59E05793A86F}" destId="{B6DC8CAD-F12B-448C-B3B3-F12DCDAF72BC}" srcOrd="0" destOrd="0" presId="urn:microsoft.com/office/officeart/2005/8/layout/cycle3"/>
    <dgm:cxn modelId="{1E3DD8C4-AAFB-484C-B12E-077F62E8E316}" type="presOf" srcId="{7EAFE5B8-19E9-481D-A4E3-0E6941E40B3E}" destId="{6D3F425B-63FA-4320-AFF9-11B504CAA88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1BA4A42D-ED25-434A-97CD-D22A569FECF2}" type="presParOf" srcId="{010A1B24-F1FB-403C-87DE-F9BBCB566EDA}" destId="{F5D88C74-5C96-4C2E-B5F9-6046B427E56B}" srcOrd="0" destOrd="0" presId="urn:microsoft.com/office/officeart/2005/8/layout/cycle3"/>
    <dgm:cxn modelId="{6750DE34-4ABA-43D9-B744-357E0257D6E6}" type="presParOf" srcId="{F5D88C74-5C96-4C2E-B5F9-6046B427E56B}" destId="{B7D78900-85BE-46E1-AD66-CED0EB14AC99}" srcOrd="0" destOrd="0" presId="urn:microsoft.com/office/officeart/2005/8/layout/cycle3"/>
    <dgm:cxn modelId="{1A5B6386-9850-46FA-83DD-B0CB34EBF366}" type="presParOf" srcId="{F5D88C74-5C96-4C2E-B5F9-6046B427E56B}" destId="{6D3F425B-63FA-4320-AFF9-11B504CAA88C}" srcOrd="1" destOrd="0" presId="urn:microsoft.com/office/officeart/2005/8/layout/cycle3"/>
    <dgm:cxn modelId="{4F42C75C-05A8-4E51-8B69-F45E24D8E725}" type="presParOf" srcId="{F5D88C74-5C96-4C2E-B5F9-6046B427E56B}" destId="{B6DC8CAD-F12B-448C-B3B3-F12DCDAF72BC}" srcOrd="2" destOrd="0" presId="urn:microsoft.com/office/officeart/2005/8/layout/cycle3"/>
    <dgm:cxn modelId="{B15D5F77-7132-4F20-8550-15CA96B2F25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Conectividad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Conexa</a:t>
          </a:r>
          <a:r>
            <a:rPr lang="es-ES" dirty="0" smtClean="0">
              <a:latin typeface="Garamond" pitchFamily="18" charset="0"/>
            </a:rPr>
            <a:t>: cada subfamilia de nodos que son accesibles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grafos dirigidos: fuertemente conexa.</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0CBA412E-EF3C-4A49-9548-8742C64BC6F3}">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salida</a:t>
          </a:r>
          <a:r>
            <a:rPr lang="es-ES" dirty="0" smtClean="0">
              <a:latin typeface="Garamond" pitchFamily="18" charset="0"/>
            </a:rPr>
            <a:t>: el recíproco.</a:t>
          </a:r>
          <a:endParaRPr lang="es-ES" dirty="0">
            <a:latin typeface="Garamond" pitchFamily="18" charset="0"/>
          </a:endParaRPr>
        </a:p>
      </dgm:t>
    </dgm:pt>
    <dgm:pt modelId="{1234158F-AD7F-4606-B397-696D8A1AF0EB}" type="parTrans" cxnId="{41D6D79E-0FAA-4250-89FE-CC1A89EF1479}">
      <dgm:prSet/>
      <dgm:spPr/>
      <dgm:t>
        <a:bodyPr/>
        <a:lstStyle/>
        <a:p>
          <a:endParaRPr lang="es-ES"/>
        </a:p>
      </dgm:t>
    </dgm:pt>
    <dgm:pt modelId="{B7AEDF10-3D1A-4BAA-BC42-464ECDD1CD2C}" type="sibTrans" cxnId="{41D6D79E-0FAA-4250-89FE-CC1A89EF1479}">
      <dgm:prSet/>
      <dgm:spPr/>
      <dgm:t>
        <a:bodyPr/>
        <a:lstStyle/>
        <a:p>
          <a:endParaRPr lang="es-ES"/>
        </a:p>
      </dgm:t>
    </dgm:pt>
    <dgm:pt modelId="{B1FB6672-88AC-4854-9CED-51DFBC2AF980}">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entrada</a:t>
          </a:r>
          <a:r>
            <a:rPr lang="es-ES" dirty="0" smtClean="0">
              <a:latin typeface="Garamond" pitchFamily="18" charset="0"/>
            </a:rPr>
            <a:t>: nodos que pueden alcanzar la componente conexa, pero no pueden ser alcanzados desde ella.</a:t>
          </a:r>
          <a:endParaRPr lang="es-ES" dirty="0">
            <a:latin typeface="Garamond" pitchFamily="18" charset="0"/>
          </a:endParaRPr>
        </a:p>
      </dgm:t>
    </dgm:pt>
    <dgm:pt modelId="{76EB83D1-4C98-4828-B5E9-B0B8BA6C92F0}" type="parTrans" cxnId="{13C374AA-A7D3-4235-99EC-BB0926E48BB9}">
      <dgm:prSet/>
      <dgm:spPr/>
      <dgm:t>
        <a:bodyPr/>
        <a:lstStyle/>
        <a:p>
          <a:endParaRPr lang="es-ES"/>
        </a:p>
      </dgm:t>
    </dgm:pt>
    <dgm:pt modelId="{0851CD50-3BD1-4F02-9872-D444EB0EEF0D}" type="sibTrans" cxnId="{13C374AA-A7D3-4235-99EC-BB0926E48BB9}">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3C374AA-A7D3-4235-99EC-BB0926E48BB9}" srcId="{06226123-1489-46A8-AF09-C172DB8F8959}" destId="{B1FB6672-88AC-4854-9CED-51DFBC2AF980}" srcOrd="0" destOrd="0" parTransId="{76EB83D1-4C98-4828-B5E9-B0B8BA6C92F0}" sibTransId="{0851CD50-3BD1-4F02-9872-D444EB0EEF0D}"/>
    <dgm:cxn modelId="{BE055C85-B36D-42D2-8939-901CCC519BB5}" type="presOf" srcId="{B5CE54D9-74F3-40FD-9F5A-2867AD27332D}" destId="{E222CBB3-4967-4427-921A-86C447158723}" srcOrd="1" destOrd="0" presId="urn:microsoft.com/office/officeart/2005/8/layout/list1"/>
    <dgm:cxn modelId="{019501EC-6547-4066-81DE-182DBD9CA3C7}" type="presOf" srcId="{C043AFB6-B8B2-4066-A3FC-04ACBC01AC57}" destId="{6CB76CCA-7147-4B80-BBBA-5F7D6ACE43EF}" srcOrd="0" destOrd="0" presId="urn:microsoft.com/office/officeart/2005/8/layout/list1"/>
    <dgm:cxn modelId="{C234203A-0006-4F52-81EA-7D83B3EB97A2}" type="presOf" srcId="{B1FB6672-88AC-4854-9CED-51DFBC2AF980}" destId="{6CB76CCA-7147-4B80-BBBA-5F7D6ACE43EF}" srcOrd="0" destOrd="2" presId="urn:microsoft.com/office/officeart/2005/8/layout/list1"/>
    <dgm:cxn modelId="{D6AEB5C6-CBAE-42D0-A4E8-7353AFFF34C6}" srcId="{B5CE54D9-74F3-40FD-9F5A-2867AD27332D}" destId="{06226123-1489-46A8-AF09-C172DB8F8959}" srcOrd="1" destOrd="0" parTransId="{B36558E6-310F-4842-AB5E-5AFB5D69FA13}" sibTransId="{CF2E73BE-7822-4AC0-9E26-72599E193150}"/>
    <dgm:cxn modelId="{4C238653-FAD7-4515-88DF-6A7A343A63B5}" type="presOf" srcId="{B5CE54D9-74F3-40FD-9F5A-2867AD27332D}" destId="{92D3B9CB-1C43-46C9-8026-6E292D73FF65}" srcOrd="0" destOrd="0" presId="urn:microsoft.com/office/officeart/2005/8/layout/list1"/>
    <dgm:cxn modelId="{A549200E-107D-4537-AB32-8E827439EDB0}" type="presOf" srcId="{FA5C2472-50E1-4A97-A29D-C51AA092A599}" destId="{72714091-6D4C-4583-B0F5-E925F9F6DF81}" srcOrd="0" destOrd="0" presId="urn:microsoft.com/office/officeart/2005/8/layout/list1"/>
    <dgm:cxn modelId="{41D6D79E-0FAA-4250-89FE-CC1A89EF1479}" srcId="{06226123-1489-46A8-AF09-C172DB8F8959}" destId="{0CBA412E-EF3C-4A49-9548-8742C64BC6F3}" srcOrd="1" destOrd="0" parTransId="{1234158F-AD7F-4606-B397-696D8A1AF0EB}" sibTransId="{B7AEDF10-3D1A-4BAA-BC42-464ECDD1CD2C}"/>
    <dgm:cxn modelId="{64E19AB9-6802-4CEC-B93E-5D9E8771578F}" srcId="{B5CE54D9-74F3-40FD-9F5A-2867AD27332D}" destId="{C043AFB6-B8B2-4066-A3FC-04ACBC01AC57}" srcOrd="0" destOrd="0" parTransId="{E19A75C4-3118-400B-BA95-791D979BAD46}" sibTransId="{4409CAF9-676E-435C-A656-EA99AC8D4106}"/>
    <dgm:cxn modelId="{2EADFAEA-5E43-4B54-8DFC-F95C65C27CBD}" srcId="{FA5C2472-50E1-4A97-A29D-C51AA092A599}" destId="{B5CE54D9-74F3-40FD-9F5A-2867AD27332D}" srcOrd="0" destOrd="0" parTransId="{EBCD34C1-98FD-4178-87B8-94F0E64DDAC8}" sibTransId="{DC240803-E078-4924-8D4A-2BB39675D542}"/>
    <dgm:cxn modelId="{97AD6C07-DD75-408F-9534-1736E8F3D6D3}" type="presOf" srcId="{06226123-1489-46A8-AF09-C172DB8F8959}" destId="{6CB76CCA-7147-4B80-BBBA-5F7D6ACE43EF}" srcOrd="0" destOrd="1" presId="urn:microsoft.com/office/officeart/2005/8/layout/list1"/>
    <dgm:cxn modelId="{F90BCC71-11EE-48D3-A082-7EBBF935AD9D}" type="presOf" srcId="{0CBA412E-EF3C-4A49-9548-8742C64BC6F3}" destId="{6CB76CCA-7147-4B80-BBBA-5F7D6ACE43EF}" srcOrd="0" destOrd="3" presId="urn:microsoft.com/office/officeart/2005/8/layout/list1"/>
    <dgm:cxn modelId="{C343DB5B-8272-461D-B50C-726EDEB00F4F}" type="presParOf" srcId="{72714091-6D4C-4583-B0F5-E925F9F6DF81}" destId="{5EA89BD6-DD5A-43B0-9E0E-02E9E550092E}" srcOrd="0" destOrd="0" presId="urn:microsoft.com/office/officeart/2005/8/layout/list1"/>
    <dgm:cxn modelId="{77B58966-4C5B-4229-9AC8-82F1C405CECB}" type="presParOf" srcId="{5EA89BD6-DD5A-43B0-9E0E-02E9E550092E}" destId="{92D3B9CB-1C43-46C9-8026-6E292D73FF65}" srcOrd="0" destOrd="0" presId="urn:microsoft.com/office/officeart/2005/8/layout/list1"/>
    <dgm:cxn modelId="{E40D9628-9CF2-45AA-9A1F-3B9FD4F4677E}" type="presParOf" srcId="{5EA89BD6-DD5A-43B0-9E0E-02E9E550092E}" destId="{E222CBB3-4967-4427-921A-86C447158723}" srcOrd="1" destOrd="0" presId="urn:microsoft.com/office/officeart/2005/8/layout/list1"/>
    <dgm:cxn modelId="{B6F31E30-C00E-44A2-A0DB-925C8F1AF62B}" type="presParOf" srcId="{72714091-6D4C-4583-B0F5-E925F9F6DF81}" destId="{A548D222-32AE-4681-9F1B-A271028A355E}" srcOrd="1" destOrd="0" presId="urn:microsoft.com/office/officeart/2005/8/layout/list1"/>
    <dgm:cxn modelId="{D7B40320-EB36-417F-9761-748ADC6BFE5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distancia</a:t>
          </a:r>
          <a:endParaRPr lang="es-ES" dirty="0"/>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Distancia entre dos nodos</a:t>
          </a:r>
          <a:r>
            <a:rPr lang="es-ES" dirty="0" smtClean="0">
              <a:latin typeface="Garamond" pitchFamily="18" charset="0"/>
            </a:rPr>
            <a:t>: menor longitud de los caminos que los unen.</a:t>
          </a:r>
          <a:endParaRPr lang="es-ES" dirty="0"/>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A860A66-DB02-4306-A10D-6BE302CA223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AB048BD9-983B-406E-9265-8496758FEAE2}" type="parTrans" cxnId="{443992C1-F955-4B2A-8B9A-3078AED5B861}">
      <dgm:prSet/>
      <dgm:spPr/>
      <dgm:t>
        <a:bodyPr/>
        <a:lstStyle/>
        <a:p>
          <a:endParaRPr lang="es-ES"/>
        </a:p>
      </dgm:t>
    </dgm:pt>
    <dgm:pt modelId="{F73CE9D1-C492-4E3B-8A49-3D05EF7CDC67}" type="sibTrans" cxnId="{443992C1-F955-4B2A-8B9A-3078AED5B861}">
      <dgm:prSet/>
      <dgm:spPr/>
      <dgm:t>
        <a:bodyPr/>
        <a:lstStyle/>
        <a:p>
          <a:endParaRPr lang="es-ES"/>
        </a:p>
      </dgm:t>
    </dgm:pt>
    <dgm:pt modelId="{3294B719-D1D0-497F-9543-3DF01782A65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1A87F8A1-1FF3-47AB-BCBF-4C3639F7790D}" type="parTrans" cxnId="{14E12A0B-F403-4BD6-B404-E67035EA1DAC}">
      <dgm:prSet/>
      <dgm:spPr/>
      <dgm:t>
        <a:bodyPr/>
        <a:lstStyle/>
        <a:p>
          <a:endParaRPr lang="es-ES"/>
        </a:p>
      </dgm:t>
    </dgm:pt>
    <dgm:pt modelId="{57FF9F29-D573-4752-90BF-CC079AA4CE01}" type="sibTrans" cxnId="{14E12A0B-F403-4BD6-B404-E67035EA1DAC}">
      <dgm:prSet/>
      <dgm:spPr/>
      <dgm:t>
        <a:bodyPr/>
        <a:lstStyle/>
        <a:p>
          <a:endParaRPr lang="es-ES"/>
        </a:p>
      </dgm:t>
    </dgm:pt>
    <dgm:pt modelId="{4FEA2595-23F1-4C3E-A0C6-EB61C013A524}">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D6F5DA6D-9862-43AA-BAC7-2931F551E4E3}" type="parTrans" cxnId="{CC860007-E1B4-4BDF-B055-3AE36CE53B1B}">
      <dgm:prSet/>
      <dgm:spPr/>
      <dgm:t>
        <a:bodyPr/>
        <a:lstStyle/>
        <a:p>
          <a:endParaRPr lang="es-ES"/>
        </a:p>
      </dgm:t>
    </dgm:pt>
    <dgm:pt modelId="{B4E2AFF7-52B4-440E-84AE-38ABE66779F8}" type="sibTrans" cxnId="{CC860007-E1B4-4BDF-B055-3AE36CE53B1B}">
      <dgm:prSet/>
      <dgm:spPr/>
      <dgm:t>
        <a:bodyPr/>
        <a:lstStyle/>
        <a:p>
          <a:endParaRPr lang="es-ES"/>
        </a:p>
      </dgm:t>
    </dgm:pt>
    <dgm:pt modelId="{4531D222-7767-4BD5-A6EB-181AA9A48AF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559D1B07-7859-464F-AE4A-688720F98EE6}" type="parTrans" cxnId="{190B20FD-43E2-440F-870A-99FFF37E1898}">
      <dgm:prSet/>
      <dgm:spPr/>
      <dgm:t>
        <a:bodyPr/>
        <a:lstStyle/>
        <a:p>
          <a:endParaRPr lang="es-ES"/>
        </a:p>
      </dgm:t>
    </dgm:pt>
    <dgm:pt modelId="{C2712A7E-A36E-468A-A685-938BF840B9E3}" type="sibTrans" cxnId="{190B20FD-43E2-440F-870A-99FFF37E1898}">
      <dgm:prSet/>
      <dgm:spPr/>
      <dgm:t>
        <a:bodyPr/>
        <a:lstStyle/>
        <a:p>
          <a:endParaRPr lang="es-ES"/>
        </a:p>
      </dgm:t>
    </dgm:pt>
    <dgm:pt modelId="{A145E563-5AD5-48B6-A114-071A84C2749F}">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84FF44C7-15FB-4AA1-A429-209459EF2AE9}" type="parTrans" cxnId="{23B5745D-82BC-4307-AAA8-DDAE9CFD1B2B}">
      <dgm:prSet/>
      <dgm:spPr/>
      <dgm:t>
        <a:bodyPr/>
        <a:lstStyle/>
        <a:p>
          <a:endParaRPr lang="es-ES"/>
        </a:p>
      </dgm:t>
    </dgm:pt>
    <dgm:pt modelId="{15DEE05D-7B55-425B-ADED-84D1FF8DD1F2}" type="sibTrans" cxnId="{23B5745D-82BC-4307-AAA8-DDAE9CFD1B2B}">
      <dgm:prSet/>
      <dgm:spPr/>
      <dgm:t>
        <a:bodyPr/>
        <a:lstStyle/>
        <a:p>
          <a:endParaRPr lang="es-ES"/>
        </a:p>
      </dgm:t>
    </dgm:pt>
    <dgm:pt modelId="{50AE9EFE-ADD9-4189-BB1F-71CF019C458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2E7A3E30-CF6D-4B63-9907-3C738D9C2342}" type="parTrans" cxnId="{96B15D62-3408-4C82-85B6-7CFBEB6D13A8}">
      <dgm:prSet/>
      <dgm:spPr/>
      <dgm:t>
        <a:bodyPr/>
        <a:lstStyle/>
        <a:p>
          <a:endParaRPr lang="es-ES"/>
        </a:p>
      </dgm:t>
    </dgm:pt>
    <dgm:pt modelId="{F297F4F2-C6A4-413D-A111-DC925B647055}" type="sibTrans" cxnId="{96B15D62-3408-4C82-85B6-7CFBEB6D13A8}">
      <dgm:prSet/>
      <dgm:spPr/>
      <dgm:t>
        <a:bodyPr/>
        <a:lstStyle/>
        <a:p>
          <a:endParaRPr lang="es-ES"/>
        </a:p>
      </dgm:t>
    </dgm:pt>
    <dgm:pt modelId="{1DC2B9E9-C69A-4347-9578-D5377B8435E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4360C3E1-7E4B-4BEE-B9FE-788D8FA0101C}" type="parTrans" cxnId="{C88E783F-D2B7-401D-9520-CBA160524931}">
      <dgm:prSet/>
      <dgm:spPr/>
      <dgm:t>
        <a:bodyPr/>
        <a:lstStyle/>
        <a:p>
          <a:endParaRPr lang="es-ES"/>
        </a:p>
      </dgm:t>
    </dgm:pt>
    <dgm:pt modelId="{93C5A54F-B6C7-415D-B6A9-C84267A3E5F0}" type="sibTrans" cxnId="{C88E783F-D2B7-401D-9520-CBA160524931}">
      <dgm:prSet/>
      <dgm:spPr/>
      <dgm:t>
        <a:bodyPr/>
        <a:lstStyle/>
        <a:p>
          <a:endParaRPr lang="es-ES"/>
        </a:p>
      </dgm:t>
    </dgm:pt>
    <dgm:pt modelId="{98C8130D-1C91-405B-B163-567B8C3BAF3C}">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B8F1FE1D-5CAF-44E9-8609-ADEB0BBF4DF1}" type="parTrans" cxnId="{2930798A-EAE5-4469-883C-4D16A8086D64}">
      <dgm:prSet/>
      <dgm:spPr/>
      <dgm:t>
        <a:bodyPr/>
        <a:lstStyle/>
        <a:p>
          <a:endParaRPr lang="es-ES"/>
        </a:p>
      </dgm:t>
    </dgm:pt>
    <dgm:pt modelId="{86251A94-295C-4785-8B3A-4CAC62B63153}" type="sibTrans" cxnId="{2930798A-EAE5-4469-883C-4D16A8086D64}">
      <dgm:prSet/>
      <dgm:spPr/>
      <dgm:t>
        <a:bodyPr/>
        <a:lstStyle/>
        <a:p>
          <a:endParaRPr lang="es-ES"/>
        </a:p>
      </dgm:t>
    </dgm:pt>
    <dgm:pt modelId="{609FFE6A-0EFD-4C7A-882A-23866BC0B3E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CA62FCD6-9311-45AD-93BB-63590D0B9F11}" type="parTrans" cxnId="{205C1123-D6A3-4D6C-8206-957E12225DA5}">
      <dgm:prSet/>
      <dgm:spPr/>
      <dgm:t>
        <a:bodyPr/>
        <a:lstStyle/>
        <a:p>
          <a:endParaRPr lang="es-ES"/>
        </a:p>
      </dgm:t>
    </dgm:pt>
    <dgm:pt modelId="{C9A2F490-06A6-40FF-964B-D766E5C0BBA8}" type="sibTrans" cxnId="{205C1123-D6A3-4D6C-8206-957E12225DA5}">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DB7B1EF-8603-4477-B5F5-25F3C9342312}" type="presOf" srcId="{B5CE54D9-74F3-40FD-9F5A-2867AD27332D}" destId="{E222CBB3-4967-4427-921A-86C447158723}" srcOrd="1" destOrd="0" presId="urn:microsoft.com/office/officeart/2005/8/layout/list1"/>
    <dgm:cxn modelId="{E2E341AC-E009-4422-BF4D-57FA9AA85BD9}" type="presOf" srcId="{609FFE6A-0EFD-4C7A-882A-23866BC0B3E8}" destId="{6CB76CCA-7147-4B80-BBBA-5F7D6ACE43EF}" srcOrd="0" destOrd="8" presId="urn:microsoft.com/office/officeart/2005/8/layout/list1"/>
    <dgm:cxn modelId="{23B5745D-82BC-4307-AAA8-DDAE9CFD1B2B}" srcId="{B5CE54D9-74F3-40FD-9F5A-2867AD27332D}" destId="{A145E563-5AD5-48B6-A114-071A84C2749F}" srcOrd="4" destOrd="0" parTransId="{84FF44C7-15FB-4AA1-A429-209459EF2AE9}" sibTransId="{15DEE05D-7B55-425B-ADED-84D1FF8DD1F2}"/>
    <dgm:cxn modelId="{18FDA622-40C3-442F-B075-F114F1BEDECA}" type="presOf" srcId="{4531D222-7767-4BD5-A6EB-181AA9A48AFD}" destId="{6CB76CCA-7147-4B80-BBBA-5F7D6ACE43EF}" srcOrd="0" destOrd="3" presId="urn:microsoft.com/office/officeart/2005/8/layout/list1"/>
    <dgm:cxn modelId="{482FE902-B905-4693-867D-557BC4890B77}" type="presOf" srcId="{3294B719-D1D0-497F-9543-3DF01782A65B}" destId="{6CB76CCA-7147-4B80-BBBA-5F7D6ACE43EF}" srcOrd="0" destOrd="1" presId="urn:microsoft.com/office/officeart/2005/8/layout/list1"/>
    <dgm:cxn modelId="{443992C1-F955-4B2A-8B9A-3078AED5B861}" srcId="{B5CE54D9-74F3-40FD-9F5A-2867AD27332D}" destId="{8A860A66-DB02-4306-A10D-6BE302CA2233}" srcOrd="9" destOrd="0" parTransId="{AB048BD9-983B-406E-9265-8496758FEAE2}" sibTransId="{F73CE9D1-C492-4E3B-8A49-3D05EF7CDC67}"/>
    <dgm:cxn modelId="{2EADFAEA-5E43-4B54-8DFC-F95C65C27CBD}" srcId="{FA5C2472-50E1-4A97-A29D-C51AA092A599}" destId="{B5CE54D9-74F3-40FD-9F5A-2867AD27332D}" srcOrd="0" destOrd="0" parTransId="{EBCD34C1-98FD-4178-87B8-94F0E64DDAC8}" sibTransId="{DC240803-E078-4924-8D4A-2BB39675D542}"/>
    <dgm:cxn modelId="{2930798A-EAE5-4469-883C-4D16A8086D64}" srcId="{B5CE54D9-74F3-40FD-9F5A-2867AD27332D}" destId="{98C8130D-1C91-405B-B163-567B8C3BAF3C}" srcOrd="7" destOrd="0" parTransId="{B8F1FE1D-5CAF-44E9-8609-ADEB0BBF4DF1}" sibTransId="{86251A94-295C-4785-8B3A-4CAC62B63153}"/>
    <dgm:cxn modelId="{55EF1E13-3491-465D-A036-CE35C29F4A95}" type="presOf" srcId="{8A860A66-DB02-4306-A10D-6BE302CA2233}" destId="{6CB76CCA-7147-4B80-BBBA-5F7D6ACE43EF}" srcOrd="0" destOrd="9"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96B15D62-3408-4C82-85B6-7CFBEB6D13A8}" srcId="{B5CE54D9-74F3-40FD-9F5A-2867AD27332D}" destId="{50AE9EFE-ADD9-4189-BB1F-71CF019C458E}" srcOrd="5" destOrd="0" parTransId="{2E7A3E30-CF6D-4B63-9907-3C738D9C2342}" sibTransId="{F297F4F2-C6A4-413D-A111-DC925B647055}"/>
    <dgm:cxn modelId="{14E12A0B-F403-4BD6-B404-E67035EA1DAC}" srcId="{B5CE54D9-74F3-40FD-9F5A-2867AD27332D}" destId="{3294B719-D1D0-497F-9543-3DF01782A65B}" srcOrd="1" destOrd="0" parTransId="{1A87F8A1-1FF3-47AB-BCBF-4C3639F7790D}" sibTransId="{57FF9F29-D573-4752-90BF-CC079AA4CE01}"/>
    <dgm:cxn modelId="{02412297-A491-4994-8A66-F812E4B429CF}" type="presOf" srcId="{98C8130D-1C91-405B-B163-567B8C3BAF3C}" destId="{6CB76CCA-7147-4B80-BBBA-5F7D6ACE43EF}" srcOrd="0" destOrd="7" presId="urn:microsoft.com/office/officeart/2005/8/layout/list1"/>
    <dgm:cxn modelId="{205C1123-D6A3-4D6C-8206-957E12225DA5}" srcId="{B5CE54D9-74F3-40FD-9F5A-2867AD27332D}" destId="{609FFE6A-0EFD-4C7A-882A-23866BC0B3E8}" srcOrd="8" destOrd="0" parTransId="{CA62FCD6-9311-45AD-93BB-63590D0B9F11}" sibTransId="{C9A2F490-06A6-40FF-964B-D766E5C0BBA8}"/>
    <dgm:cxn modelId="{CC860007-E1B4-4BDF-B055-3AE36CE53B1B}" srcId="{B5CE54D9-74F3-40FD-9F5A-2867AD27332D}" destId="{4FEA2595-23F1-4C3E-A0C6-EB61C013A524}" srcOrd="2" destOrd="0" parTransId="{D6F5DA6D-9862-43AA-BAC7-2931F551E4E3}" sibTransId="{B4E2AFF7-52B4-440E-84AE-38ABE66779F8}"/>
    <dgm:cxn modelId="{EAE4DA33-2D20-43DB-B54A-9E36C368B3E2}" type="presOf" srcId="{FA5C2472-50E1-4A97-A29D-C51AA092A599}" destId="{72714091-6D4C-4583-B0F5-E925F9F6DF81}" srcOrd="0" destOrd="0" presId="urn:microsoft.com/office/officeart/2005/8/layout/list1"/>
    <dgm:cxn modelId="{190B20FD-43E2-440F-870A-99FFF37E1898}" srcId="{B5CE54D9-74F3-40FD-9F5A-2867AD27332D}" destId="{4531D222-7767-4BD5-A6EB-181AA9A48AFD}" srcOrd="3" destOrd="0" parTransId="{559D1B07-7859-464F-AE4A-688720F98EE6}" sibTransId="{C2712A7E-A36E-468A-A685-938BF840B9E3}"/>
    <dgm:cxn modelId="{C670EF91-CA57-47D0-A357-DBB772F2B2E7}" type="presOf" srcId="{50AE9EFE-ADD9-4189-BB1F-71CF019C458E}" destId="{6CB76CCA-7147-4B80-BBBA-5F7D6ACE43EF}" srcOrd="0" destOrd="5" presId="urn:microsoft.com/office/officeart/2005/8/layout/list1"/>
    <dgm:cxn modelId="{2367A513-93AC-406E-A0E4-CEFE63163DC7}" type="presOf" srcId="{1DC2B9E9-C69A-4347-9578-D5377B8435E3}" destId="{6CB76CCA-7147-4B80-BBBA-5F7D6ACE43EF}" srcOrd="0" destOrd="6" presId="urn:microsoft.com/office/officeart/2005/8/layout/list1"/>
    <dgm:cxn modelId="{9C712F6E-20B2-48E4-A95F-6B667B03089F}" type="presOf" srcId="{4FEA2595-23F1-4C3E-A0C6-EB61C013A524}" destId="{6CB76CCA-7147-4B80-BBBA-5F7D6ACE43EF}" srcOrd="0" destOrd="2" presId="urn:microsoft.com/office/officeart/2005/8/layout/list1"/>
    <dgm:cxn modelId="{15863B2E-EB45-448E-87B5-1213DE86D36A}" type="presOf" srcId="{B5CE54D9-74F3-40FD-9F5A-2867AD27332D}" destId="{92D3B9CB-1C43-46C9-8026-6E292D73FF65}" srcOrd="0" destOrd="0" presId="urn:microsoft.com/office/officeart/2005/8/layout/list1"/>
    <dgm:cxn modelId="{C88E783F-D2B7-401D-9520-CBA160524931}" srcId="{B5CE54D9-74F3-40FD-9F5A-2867AD27332D}" destId="{1DC2B9E9-C69A-4347-9578-D5377B8435E3}" srcOrd="6" destOrd="0" parTransId="{4360C3E1-7E4B-4BEE-B9FE-788D8FA0101C}" sibTransId="{93C5A54F-B6C7-415D-B6A9-C84267A3E5F0}"/>
    <dgm:cxn modelId="{A9E347C4-81C5-4BDD-A44E-9BB6941C93D8}" type="presOf" srcId="{C043AFB6-B8B2-4066-A3FC-04ACBC01AC57}" destId="{6CB76CCA-7147-4B80-BBBA-5F7D6ACE43EF}" srcOrd="0" destOrd="0" presId="urn:microsoft.com/office/officeart/2005/8/layout/list1"/>
    <dgm:cxn modelId="{C288B043-FD85-4343-8474-529A0383C766}" type="presOf" srcId="{A145E563-5AD5-48B6-A114-071A84C2749F}" destId="{6CB76CCA-7147-4B80-BBBA-5F7D6ACE43EF}" srcOrd="0" destOrd="4" presId="urn:microsoft.com/office/officeart/2005/8/layout/list1"/>
    <dgm:cxn modelId="{ED8BF0F0-26BE-47B3-8CD8-B09656C0E81E}" type="presParOf" srcId="{72714091-6D4C-4583-B0F5-E925F9F6DF81}" destId="{5EA89BD6-DD5A-43B0-9E0E-02E9E550092E}" srcOrd="0" destOrd="0" presId="urn:microsoft.com/office/officeart/2005/8/layout/list1"/>
    <dgm:cxn modelId="{C7B0A517-5307-4DF8-B888-80127DEEBFD9}" type="presParOf" srcId="{5EA89BD6-DD5A-43B0-9E0E-02E9E550092E}" destId="{92D3B9CB-1C43-46C9-8026-6E292D73FF65}" srcOrd="0" destOrd="0" presId="urn:microsoft.com/office/officeart/2005/8/layout/list1"/>
    <dgm:cxn modelId="{BD7475F8-480E-4EEA-A7ED-F51D7FA88709}" type="presParOf" srcId="{5EA89BD6-DD5A-43B0-9E0E-02E9E550092E}" destId="{E222CBB3-4967-4427-921A-86C447158723}" srcOrd="1" destOrd="0" presId="urn:microsoft.com/office/officeart/2005/8/layout/list1"/>
    <dgm:cxn modelId="{06A95ADE-2AFD-4715-986E-750C8421CE59}" type="presParOf" srcId="{72714091-6D4C-4583-B0F5-E925F9F6DF81}" destId="{A548D222-32AE-4681-9F1B-A271028A355E}" srcOrd="1" destOrd="0" presId="urn:microsoft.com/office/officeart/2005/8/layout/list1"/>
    <dgm:cxn modelId="{0173BA98-6DB7-4D2D-BC42-C89A03662F56}"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información</a:t>
          </a:r>
          <a:endParaRPr lang="es-ES" sz="2000" dirty="0">
            <a:latin typeface="Garamond" panose="02020404030301010803" pitchFamily="18" charset="0"/>
          </a:endParaRPr>
        </a:p>
      </dgm:t>
    </dgm:pt>
    <dgm:pt modelId="{EBCD34C1-98FD-4178-87B8-94F0E64DDAC8}" type="parTrans" cxnId="{2EADFAEA-5E43-4B54-8DFC-F95C65C27CBD}">
      <dgm:prSet/>
      <dgm:spPr/>
      <dgm:t>
        <a:bodyPr/>
        <a:lstStyle/>
        <a:p>
          <a:endParaRPr lang="es-ES" sz="2800">
            <a:latin typeface="Garamond" panose="02020404030301010803" pitchFamily="18" charset="0"/>
          </a:endParaRPr>
        </a:p>
      </dgm:t>
    </dgm:pt>
    <dgm:pt modelId="{DC240803-E078-4924-8D4A-2BB39675D542}" type="sibTrans" cxnId="{2EADFAEA-5E43-4B54-8DFC-F95C65C27CBD}">
      <dgm:prSet/>
      <dgm:spPr/>
      <dgm:t>
        <a:bodyPr/>
        <a:lstStyle/>
        <a:p>
          <a:endParaRPr lang="es-ES" sz="2800">
            <a:latin typeface="Garamond" panose="02020404030301010803" pitchFamily="18" charset="0"/>
          </a:endParaRPr>
        </a:p>
      </dgm:t>
    </dgm:pt>
    <dgm:pt modelId="{C043AFB6-B8B2-4066-A3FC-04ACBC01AC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err="1" smtClean="0">
              <a:latin typeface="Garamond" panose="02020404030301010803" pitchFamily="18" charset="0"/>
            </a:rPr>
            <a:t>World</a:t>
          </a:r>
          <a:r>
            <a:rPr lang="es-ES" sz="2000" dirty="0" smtClean="0">
              <a:latin typeface="Garamond" panose="02020404030301010803" pitchFamily="18" charset="0"/>
            </a:rPr>
            <a:t> </a:t>
          </a:r>
          <a:r>
            <a:rPr lang="es-ES" sz="2000" dirty="0" err="1" smtClean="0">
              <a:latin typeface="Garamond" panose="02020404030301010803" pitchFamily="18" charset="0"/>
            </a:rPr>
            <a:t>Wide</a:t>
          </a:r>
          <a:r>
            <a:rPr lang="es-ES" sz="2000" dirty="0" smtClean="0">
              <a:latin typeface="Garamond" panose="02020404030301010803" pitchFamily="18" charset="0"/>
            </a:rPr>
            <a:t> Web: </a:t>
          </a:r>
          <a:r>
            <a:rPr lang="es-ES" sz="2000" dirty="0" err="1" smtClean="0">
              <a:latin typeface="Garamond" panose="02020404030301010803" pitchFamily="18" charset="0"/>
            </a:rPr>
            <a:t>hyperlinks</a:t>
          </a:r>
          <a:endParaRPr lang="es-ES" sz="2000" dirty="0">
            <a:latin typeface="Garamond" panose="02020404030301010803" pitchFamily="18" charset="0"/>
          </a:endParaRPr>
        </a:p>
      </dgm:t>
    </dgm:pt>
    <dgm:pt modelId="{E19A75C4-3118-400B-BA95-791D979BAD46}" type="parTrans" cxnId="{64E19AB9-6802-4CEC-B93E-5D9E8771578F}">
      <dgm:prSet/>
      <dgm:spPr/>
      <dgm:t>
        <a:bodyPr/>
        <a:lstStyle/>
        <a:p>
          <a:endParaRPr lang="es-ES" sz="2800">
            <a:latin typeface="Garamond" panose="02020404030301010803" pitchFamily="18" charset="0"/>
          </a:endParaRPr>
        </a:p>
      </dgm:t>
    </dgm:pt>
    <dgm:pt modelId="{4409CAF9-676E-435C-A656-EA99AC8D4106}" type="sibTrans" cxnId="{64E19AB9-6802-4CEC-B93E-5D9E8771578F}">
      <dgm:prSet/>
      <dgm:spPr/>
      <dgm:t>
        <a:bodyPr/>
        <a:lstStyle/>
        <a:p>
          <a:endParaRPr lang="es-ES" sz="2800">
            <a:latin typeface="Garamond" panose="02020404030301010803" pitchFamily="18" charset="0"/>
          </a:endParaRPr>
        </a:p>
      </dgm:t>
    </dgm:pt>
    <dgm:pt modelId="{FDFB29B6-B57C-4599-B7D8-DCC9E22300B4}">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citación</a:t>
          </a:r>
          <a:endParaRPr lang="es-ES" sz="2000" dirty="0">
            <a:latin typeface="Garamond" panose="02020404030301010803" pitchFamily="18" charset="0"/>
          </a:endParaRPr>
        </a:p>
      </dgm:t>
    </dgm:pt>
    <dgm:pt modelId="{984CFFF3-8BA5-4470-BEC3-F105409C268A}" type="parTrans" cxnId="{713977AF-AD2B-44F7-B9C2-D8430F584B6D}">
      <dgm:prSet/>
      <dgm:spPr/>
      <dgm:t>
        <a:bodyPr/>
        <a:lstStyle/>
        <a:p>
          <a:endParaRPr lang="es-ES" sz="2800">
            <a:latin typeface="Garamond" panose="02020404030301010803" pitchFamily="18" charset="0"/>
          </a:endParaRPr>
        </a:p>
      </dgm:t>
    </dgm:pt>
    <dgm:pt modelId="{50940AAA-0BFB-47CA-9B08-BFBC1FBAB402}" type="sibTrans" cxnId="{713977AF-AD2B-44F7-B9C2-D8430F584B6D}">
      <dgm:prSet/>
      <dgm:spPr/>
      <dgm:t>
        <a:bodyPr/>
        <a:lstStyle/>
        <a:p>
          <a:endParaRPr lang="es-ES" sz="28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sociales</a:t>
          </a:r>
          <a:endParaRPr lang="es-ES" sz="2000" dirty="0">
            <a:latin typeface="Garamond" panose="02020404030301010803" pitchFamily="18" charset="0"/>
          </a:endParaRPr>
        </a:p>
      </dgm:t>
    </dgm:pt>
    <dgm:pt modelId="{3E57B280-FD70-4F3B-942F-5A64EE66FC11}" type="parTrans" cxnId="{8BFCECD4-2655-44BB-9DA5-8EB5DA465D01}">
      <dgm:prSet/>
      <dgm:spPr/>
      <dgm:t>
        <a:bodyPr/>
        <a:lstStyle/>
        <a:p>
          <a:endParaRPr lang="es-ES" sz="2800">
            <a:latin typeface="Garamond" panose="02020404030301010803" pitchFamily="18" charset="0"/>
          </a:endParaRPr>
        </a:p>
      </dgm:t>
    </dgm:pt>
    <dgm:pt modelId="{AFA6CB77-31BB-4349-B208-D38618793F86}" type="sibTrans" cxnId="{8BFCECD4-2655-44BB-9DA5-8EB5DA465D01}">
      <dgm:prSet/>
      <dgm:spPr/>
      <dgm:t>
        <a:bodyPr/>
        <a:lstStyle/>
        <a:p>
          <a:endParaRPr lang="es-ES" sz="2800">
            <a:latin typeface="Garamond" panose="02020404030301010803" pitchFamily="18" charset="0"/>
          </a:endParaRPr>
        </a:p>
      </dgm:t>
    </dgm:pt>
    <dgm:pt modelId="{88A9A351-A408-4F49-B482-CFA091B2E86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Organizativas</a:t>
          </a:r>
          <a:endParaRPr lang="es-ES" sz="2000" dirty="0">
            <a:latin typeface="Garamond" panose="02020404030301010803" pitchFamily="18" charset="0"/>
          </a:endParaRPr>
        </a:p>
      </dgm:t>
    </dgm:pt>
    <dgm:pt modelId="{304ACD80-060B-4F3E-B6A8-32A6BAE25964}" type="parTrans" cxnId="{8BAEA3D4-B5E2-4E61-ACE7-9AF323EBAC9A}">
      <dgm:prSet/>
      <dgm:spPr/>
      <dgm:t>
        <a:bodyPr/>
        <a:lstStyle/>
        <a:p>
          <a:endParaRPr lang="es-ES" sz="2800">
            <a:latin typeface="Garamond" panose="02020404030301010803" pitchFamily="18" charset="0"/>
          </a:endParaRPr>
        </a:p>
      </dgm:t>
    </dgm:pt>
    <dgm:pt modelId="{046B5233-7439-4B43-A694-E4C442A3B57D}" type="sibTrans" cxnId="{8BAEA3D4-B5E2-4E61-ACE7-9AF323EBAC9A}">
      <dgm:prSet/>
      <dgm:spPr/>
      <dgm:t>
        <a:bodyPr/>
        <a:lstStyle/>
        <a:p>
          <a:endParaRPr lang="es-ES" sz="2800">
            <a:latin typeface="Garamond" panose="02020404030301010803" pitchFamily="18" charset="0"/>
          </a:endParaRPr>
        </a:p>
      </dgm:t>
    </dgm:pt>
    <dgm:pt modelId="{B25A1972-1A1C-4A4D-85DD-98F233927E2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Comunicativas </a:t>
          </a:r>
          <a:endParaRPr lang="es-ES" sz="2000" dirty="0">
            <a:latin typeface="Garamond" panose="02020404030301010803" pitchFamily="18" charset="0"/>
          </a:endParaRPr>
        </a:p>
      </dgm:t>
    </dgm:pt>
    <dgm:pt modelId="{F175CB8C-90B7-4ABE-BD23-62025585A55C}" type="parTrans" cxnId="{728443E3-5E04-4169-B707-12A5688CEAF9}">
      <dgm:prSet/>
      <dgm:spPr/>
      <dgm:t>
        <a:bodyPr/>
        <a:lstStyle/>
        <a:p>
          <a:endParaRPr lang="es-ES" sz="2800">
            <a:latin typeface="Garamond" panose="02020404030301010803" pitchFamily="18" charset="0"/>
          </a:endParaRPr>
        </a:p>
      </dgm:t>
    </dgm:pt>
    <dgm:pt modelId="{2F8969A6-ED10-4439-ABD7-B1058B3C0A03}" type="sibTrans" cxnId="{728443E3-5E04-4169-B707-12A5688CEAF9}">
      <dgm:prSet/>
      <dgm:spPr/>
      <dgm:t>
        <a:bodyPr/>
        <a:lstStyle/>
        <a:p>
          <a:endParaRPr lang="es-ES" sz="2800">
            <a:latin typeface="Garamond" panose="02020404030301010803" pitchFamily="18" charset="0"/>
          </a:endParaRPr>
        </a:p>
      </dgm:t>
    </dgm:pt>
    <dgm:pt modelId="{13E58288-0406-4ABD-B892-60816F717E1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tecnológicas</a:t>
          </a:r>
          <a:endParaRPr lang="es-ES" sz="2000" dirty="0">
            <a:latin typeface="Garamond" panose="02020404030301010803" pitchFamily="18" charset="0"/>
          </a:endParaRPr>
        </a:p>
      </dgm:t>
    </dgm:pt>
    <dgm:pt modelId="{757BFE18-2517-418F-808D-CA4DF12086D8}" type="parTrans" cxnId="{D875EF01-B404-47D3-A587-EC8040022D2C}">
      <dgm:prSet/>
      <dgm:spPr/>
      <dgm:t>
        <a:bodyPr/>
        <a:lstStyle/>
        <a:p>
          <a:endParaRPr lang="es-ES" sz="2800">
            <a:latin typeface="Garamond" panose="02020404030301010803" pitchFamily="18" charset="0"/>
          </a:endParaRPr>
        </a:p>
      </dgm:t>
    </dgm:pt>
    <dgm:pt modelId="{81E7ABD4-3D98-4F3F-8613-036E15C05BAC}" type="sibTrans" cxnId="{D875EF01-B404-47D3-A587-EC8040022D2C}">
      <dgm:prSet/>
      <dgm:spPr/>
      <dgm:t>
        <a:bodyPr/>
        <a:lstStyle/>
        <a:p>
          <a:endParaRPr lang="es-ES" sz="2800">
            <a:latin typeface="Garamond" panose="02020404030301010803" pitchFamily="18" charset="0"/>
          </a:endParaRPr>
        </a:p>
      </dgm:t>
    </dgm:pt>
    <dgm:pt modelId="{DE1914A5-E013-4F6C-A1DB-ECCC4D988401}">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Energéticas</a:t>
          </a:r>
          <a:endParaRPr lang="es-ES" sz="2000" dirty="0">
            <a:latin typeface="Garamond" panose="02020404030301010803" pitchFamily="18" charset="0"/>
          </a:endParaRPr>
        </a:p>
      </dgm:t>
    </dgm:pt>
    <dgm:pt modelId="{E0449CCC-9F13-4120-8ADF-3D63312E67A8}" type="parTrans" cxnId="{B6A5A51A-701B-43D9-A5F7-6C5B79F4EC6E}">
      <dgm:prSet/>
      <dgm:spPr/>
      <dgm:t>
        <a:bodyPr/>
        <a:lstStyle/>
        <a:p>
          <a:endParaRPr lang="es-ES" sz="2800">
            <a:latin typeface="Garamond" panose="02020404030301010803" pitchFamily="18" charset="0"/>
          </a:endParaRPr>
        </a:p>
      </dgm:t>
    </dgm:pt>
    <dgm:pt modelId="{414478B3-39C2-43C5-99CA-5AE5532900A8}" type="sibTrans" cxnId="{B6A5A51A-701B-43D9-A5F7-6C5B79F4EC6E}">
      <dgm:prSet/>
      <dgm:spPr/>
      <dgm:t>
        <a:bodyPr/>
        <a:lstStyle/>
        <a:p>
          <a:endParaRPr lang="es-ES" sz="2800">
            <a:latin typeface="Garamond" panose="02020404030301010803" pitchFamily="18" charset="0"/>
          </a:endParaRPr>
        </a:p>
      </dgm:t>
    </dgm:pt>
    <dgm:pt modelId="{5D6A6EDD-A7FA-44BF-8620-66160CB3DC0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Transporte (aéreo, carreteras, fluviales,…)</a:t>
          </a:r>
          <a:endParaRPr lang="es-ES" sz="2000" dirty="0">
            <a:latin typeface="Garamond" panose="02020404030301010803" pitchFamily="18" charset="0"/>
          </a:endParaRPr>
        </a:p>
      </dgm:t>
    </dgm:pt>
    <dgm:pt modelId="{BEAD8E50-E5AA-4BC9-923F-1B881DFC7E6C}" type="parTrans" cxnId="{15CE2C0D-1937-478F-81D6-356A43BA9A0F}">
      <dgm:prSet/>
      <dgm:spPr/>
      <dgm:t>
        <a:bodyPr/>
        <a:lstStyle/>
        <a:p>
          <a:endParaRPr lang="es-ES" sz="2800">
            <a:latin typeface="Garamond" panose="02020404030301010803" pitchFamily="18" charset="0"/>
          </a:endParaRPr>
        </a:p>
      </dgm:t>
    </dgm:pt>
    <dgm:pt modelId="{FFA88DBD-9A83-44AB-8A49-14EB6AC3E41E}" type="sibTrans" cxnId="{15CE2C0D-1937-478F-81D6-356A43BA9A0F}">
      <dgm:prSet/>
      <dgm:spPr/>
      <dgm:t>
        <a:bodyPr/>
        <a:lstStyle/>
        <a:p>
          <a:endParaRPr lang="es-ES" sz="2800">
            <a:latin typeface="Garamond" panose="02020404030301010803" pitchFamily="18" charset="0"/>
          </a:endParaRPr>
        </a:p>
      </dgm:t>
    </dgm:pt>
    <dgm:pt modelId="{9C6D5278-DF83-41A2-BE27-EE8170490EA3}">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Noticias y Blogs</a:t>
          </a:r>
          <a:endParaRPr lang="es-ES" sz="2000" dirty="0">
            <a:latin typeface="Garamond" panose="02020404030301010803" pitchFamily="18" charset="0"/>
          </a:endParaRPr>
        </a:p>
      </dgm:t>
    </dgm:pt>
    <dgm:pt modelId="{299A50CB-9E63-4D9F-BD28-1BACDC8DA2A2}" type="parTrans" cxnId="{D69C6856-AD97-4D9D-ABA4-0C42D1D7B666}">
      <dgm:prSet/>
      <dgm:spPr/>
      <dgm:t>
        <a:bodyPr/>
        <a:lstStyle/>
        <a:p>
          <a:endParaRPr lang="es-ES" sz="2800">
            <a:latin typeface="Garamond" panose="02020404030301010803" pitchFamily="18" charset="0"/>
          </a:endParaRPr>
        </a:p>
      </dgm:t>
    </dgm:pt>
    <dgm:pt modelId="{EE582517-2F7C-4BBE-9D20-01A8CB615164}" type="sibTrans" cxnId="{D69C6856-AD97-4D9D-ABA4-0C42D1D7B666}">
      <dgm:prSet/>
      <dgm:spPr/>
      <dgm:t>
        <a:bodyPr/>
        <a:lstStyle/>
        <a:p>
          <a:endParaRPr lang="es-ES" sz="2800">
            <a:latin typeface="Garamond" panose="02020404030301010803" pitchFamily="18" charset="0"/>
          </a:endParaRPr>
        </a:p>
      </dgm:t>
    </dgm:pt>
    <dgm:pt modelId="{0490FB85-91F2-48FA-991A-2473407E28D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Colaborativas</a:t>
          </a:r>
          <a:endParaRPr lang="es-ES" sz="2000" dirty="0">
            <a:latin typeface="Garamond" panose="02020404030301010803" pitchFamily="18" charset="0"/>
          </a:endParaRPr>
        </a:p>
      </dgm:t>
    </dgm:pt>
    <dgm:pt modelId="{3C7FA28A-536B-49FA-BDE0-CF3F9E37CB8A}" type="parTrans" cxnId="{2DB05F4B-5CC5-4EDE-89E7-397FAA823154}">
      <dgm:prSet/>
      <dgm:spPr/>
      <dgm:t>
        <a:bodyPr/>
        <a:lstStyle/>
        <a:p>
          <a:endParaRPr lang="es-ES" sz="2800">
            <a:latin typeface="Garamond" panose="02020404030301010803" pitchFamily="18" charset="0"/>
          </a:endParaRPr>
        </a:p>
      </dgm:t>
    </dgm:pt>
    <dgm:pt modelId="{1824A037-8F59-4526-A512-D27387A87F1F}" type="sibTrans" cxnId="{2DB05F4B-5CC5-4EDE-89E7-397FAA823154}">
      <dgm:prSet/>
      <dgm:spPr/>
      <dgm:t>
        <a:bodyPr/>
        <a:lstStyle/>
        <a:p>
          <a:endParaRPr lang="es-ES" sz="2800">
            <a:latin typeface="Garamond" panose="02020404030301010803" pitchFamily="18" charset="0"/>
          </a:endParaRPr>
        </a:p>
      </dgm:t>
    </dgm:pt>
    <dgm:pt modelId="{57893143-2E0C-472E-936F-FA252636A2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Contactos sexuales </a:t>
          </a:r>
          <a:endParaRPr lang="es-ES" sz="2000" dirty="0">
            <a:latin typeface="Garamond" panose="02020404030301010803" pitchFamily="18" charset="0"/>
          </a:endParaRPr>
        </a:p>
      </dgm:t>
    </dgm:pt>
    <dgm:pt modelId="{85BDB59E-2975-4A52-9F9E-CF5E7928C8D0}" type="parTrans" cxnId="{1A03854B-B3D5-4365-A744-4807706F37B9}">
      <dgm:prSet/>
      <dgm:spPr/>
      <dgm:t>
        <a:bodyPr/>
        <a:lstStyle/>
        <a:p>
          <a:endParaRPr lang="es-ES" sz="2800">
            <a:latin typeface="Garamond" panose="02020404030301010803" pitchFamily="18" charset="0"/>
          </a:endParaRPr>
        </a:p>
      </dgm:t>
    </dgm:pt>
    <dgm:pt modelId="{E8735E9A-9911-4C22-B1CB-4E5B9F2F59E3}" type="sibTrans" cxnId="{1A03854B-B3D5-4365-A744-4807706F37B9}">
      <dgm:prSet/>
      <dgm:spPr/>
      <dgm:t>
        <a:bodyPr/>
        <a:lstStyle/>
        <a:p>
          <a:endParaRPr lang="es-ES" sz="2800">
            <a:latin typeface="Garamond" panose="02020404030301010803" pitchFamily="18" charset="0"/>
          </a:endParaRPr>
        </a:p>
      </dgm:t>
    </dgm:pt>
    <dgm:pt modelId="{51BC6744-738A-4DBB-848C-2518DC10492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Telefónicas</a:t>
          </a:r>
          <a:endParaRPr lang="es-ES" sz="2000" dirty="0">
            <a:latin typeface="Garamond" panose="02020404030301010803" pitchFamily="18" charset="0"/>
          </a:endParaRPr>
        </a:p>
      </dgm:t>
    </dgm:pt>
    <dgm:pt modelId="{85860B83-1011-4966-9567-DA8FD0030CF9}" type="parTrans" cxnId="{6CDCFBE6-D3F3-4ED5-BB92-9D03B39D443F}">
      <dgm:prSet/>
      <dgm:spPr/>
      <dgm:t>
        <a:bodyPr/>
        <a:lstStyle/>
        <a:p>
          <a:endParaRPr lang="es-ES" sz="2800">
            <a:latin typeface="Garamond" panose="02020404030301010803" pitchFamily="18" charset="0"/>
          </a:endParaRPr>
        </a:p>
      </dgm:t>
    </dgm:pt>
    <dgm:pt modelId="{BC32268F-C96E-4958-9E11-DEC0ADFBAC4D}" type="sibTrans" cxnId="{6CDCFBE6-D3F3-4ED5-BB92-9D03B39D443F}">
      <dgm:prSet/>
      <dgm:spPr/>
      <dgm:t>
        <a:bodyPr/>
        <a:lstStyle/>
        <a:p>
          <a:endParaRPr lang="es-ES" sz="2800">
            <a:latin typeface="Garamond" panose="02020404030301010803" pitchFamily="18" charset="0"/>
          </a:endParaRPr>
        </a:p>
      </dgm:t>
    </dgm:pt>
    <dgm:pt modelId="{03D30E8C-549E-407A-9C89-9633FB9531E9}">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Internet</a:t>
          </a:r>
          <a:endParaRPr lang="es-ES" sz="2000" dirty="0">
            <a:latin typeface="Garamond" panose="02020404030301010803" pitchFamily="18" charset="0"/>
          </a:endParaRPr>
        </a:p>
      </dgm:t>
    </dgm:pt>
    <dgm:pt modelId="{F855568C-F2A9-44A0-914A-7DAE8180213D}" type="parTrans" cxnId="{557C2B42-CA05-4820-ADCB-25609186942F}">
      <dgm:prSet/>
      <dgm:spPr/>
      <dgm:t>
        <a:bodyPr/>
        <a:lstStyle/>
        <a:p>
          <a:endParaRPr lang="es-ES" sz="2800">
            <a:latin typeface="Garamond" panose="02020404030301010803" pitchFamily="18" charset="0"/>
          </a:endParaRPr>
        </a:p>
      </dgm:t>
    </dgm:pt>
    <dgm:pt modelId="{2F6EFA55-145A-417B-9484-8AF637DDBA2E}" type="sibTrans" cxnId="{557C2B42-CA05-4820-ADCB-25609186942F}">
      <dgm:prSet/>
      <dgm:spPr/>
      <dgm:t>
        <a:bodyPr/>
        <a:lstStyle/>
        <a:p>
          <a:endParaRPr lang="es-ES" sz="2800">
            <a:latin typeface="Garamond" panose="02020404030301010803" pitchFamily="18" charset="0"/>
          </a:endParaRPr>
        </a:p>
      </dgm:t>
    </dgm:pt>
    <dgm:pt modelId="{46C58032-E548-453B-92BA-823C0E8C7972}">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Sistemas Autónomos</a:t>
          </a:r>
          <a:endParaRPr lang="es-ES" sz="2000" dirty="0">
            <a:latin typeface="Garamond" panose="02020404030301010803" pitchFamily="18" charset="0"/>
          </a:endParaRPr>
        </a:p>
      </dgm:t>
    </dgm:pt>
    <dgm:pt modelId="{FA48DAFA-9EB7-428F-84E2-AE679802E7B0}" type="parTrans" cxnId="{6539E752-3539-41A0-988E-3ABDBA5024C7}">
      <dgm:prSet/>
      <dgm:spPr/>
      <dgm:t>
        <a:bodyPr/>
        <a:lstStyle/>
        <a:p>
          <a:endParaRPr lang="es-ES" sz="2800">
            <a:latin typeface="Garamond" panose="02020404030301010803" pitchFamily="18" charset="0"/>
          </a:endParaRPr>
        </a:p>
      </dgm:t>
    </dgm:pt>
    <dgm:pt modelId="{DE1224C2-14DB-45B9-B12B-FF12F27DE470}" type="sibTrans" cxnId="{6539E752-3539-41A0-988E-3ABDBA5024C7}">
      <dgm:prSet/>
      <dgm:spPr/>
      <dgm:t>
        <a:bodyPr/>
        <a:lstStyle/>
        <a:p>
          <a:endParaRPr lang="es-ES" sz="28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784D16BB-C908-40AC-BD64-2A5C35897FE3}" type="pres">
      <dgm:prSet presAssocID="{13E58288-0406-4ABD-B892-60816F717E1C}" presName="parentLin" presStyleCnt="0"/>
      <dgm:spPr/>
    </dgm:pt>
    <dgm:pt modelId="{F9F68CBB-2829-4218-99CB-49ADE80DBCE4}" type="pres">
      <dgm:prSet presAssocID="{13E58288-0406-4ABD-B892-60816F717E1C}" presName="parentLeftMargin" presStyleLbl="node1" presStyleIdx="1" presStyleCnt="3"/>
      <dgm:spPr/>
      <dgm:t>
        <a:bodyPr/>
        <a:lstStyle/>
        <a:p>
          <a:endParaRPr lang="es-ES"/>
        </a:p>
      </dgm:t>
    </dgm:pt>
    <dgm:pt modelId="{1D6A8ABD-D051-49B5-97A2-2535AEB6A3DF}" type="pres">
      <dgm:prSet presAssocID="{13E58288-0406-4ABD-B892-60816F717E1C}" presName="parentText" presStyleLbl="node1" presStyleIdx="2" presStyleCnt="3">
        <dgm:presLayoutVars>
          <dgm:chMax val="0"/>
          <dgm:bulletEnabled val="1"/>
        </dgm:presLayoutVars>
      </dgm:prSet>
      <dgm:spPr/>
      <dgm:t>
        <a:bodyPr/>
        <a:lstStyle/>
        <a:p>
          <a:endParaRPr lang="es-ES"/>
        </a:p>
      </dgm:t>
    </dgm:pt>
    <dgm:pt modelId="{49D3B4D0-87E5-4939-8A1E-5AA9A22B5F1B}" type="pres">
      <dgm:prSet presAssocID="{13E58288-0406-4ABD-B892-60816F717E1C}" presName="negativeSpace" presStyleCnt="0"/>
      <dgm:spPr/>
    </dgm:pt>
    <dgm:pt modelId="{BF0DE621-46B3-4A15-B05E-6EC21B31F8B9}" type="pres">
      <dgm:prSet presAssocID="{13E58288-0406-4ABD-B892-60816F717E1C}" presName="childText" presStyleLbl="conFgAcc1" presStyleIdx="2" presStyleCnt="3">
        <dgm:presLayoutVars>
          <dgm:bulletEnabled val="1"/>
        </dgm:presLayoutVars>
      </dgm:prSet>
      <dgm:spPr/>
      <dgm:t>
        <a:bodyPr/>
        <a:lstStyle/>
        <a:p>
          <a:endParaRPr lang="es-ES"/>
        </a:p>
      </dgm:t>
    </dgm:pt>
  </dgm:ptLst>
  <dgm:cxnLst>
    <dgm:cxn modelId="{64E19AB9-6802-4CEC-B93E-5D9E8771578F}" srcId="{B5CE54D9-74F3-40FD-9F5A-2867AD27332D}" destId="{C043AFB6-B8B2-4066-A3FC-04ACBC01AC57}" srcOrd="0" destOrd="0" parTransId="{E19A75C4-3118-400B-BA95-791D979BAD46}" sibTransId="{4409CAF9-676E-435C-A656-EA99AC8D4106}"/>
    <dgm:cxn modelId="{8BFCECD4-2655-44BB-9DA5-8EB5DA465D01}" srcId="{FA5C2472-50E1-4A97-A29D-C51AA092A599}" destId="{5422F5D6-D03C-41F5-97EA-010AD4D6561F}" srcOrd="1" destOrd="0" parTransId="{3E57B280-FD70-4F3B-942F-5A64EE66FC11}" sibTransId="{AFA6CB77-31BB-4349-B208-D38618793F86}"/>
    <dgm:cxn modelId="{D875EF01-B404-47D3-A587-EC8040022D2C}" srcId="{FA5C2472-50E1-4A97-A29D-C51AA092A599}" destId="{13E58288-0406-4ABD-B892-60816F717E1C}" srcOrd="2" destOrd="0" parTransId="{757BFE18-2517-418F-808D-CA4DF12086D8}" sibTransId="{81E7ABD4-3D98-4F3F-8613-036E15C05BAC}"/>
    <dgm:cxn modelId="{B725D8EB-42E2-4E18-AA8D-0ECE8A558604}" type="presOf" srcId="{5D6A6EDD-A7FA-44BF-8620-66160CB3DC07}" destId="{BF0DE621-46B3-4A15-B05E-6EC21B31F8B9}" srcOrd="0" destOrd="1" presId="urn:microsoft.com/office/officeart/2005/8/layout/list1"/>
    <dgm:cxn modelId="{8C26DAE3-82D7-4645-B656-E95C661BA4F0}" type="presOf" srcId="{9C6D5278-DF83-41A2-BE27-EE8170490EA3}" destId="{6CB76CCA-7147-4B80-BBBA-5F7D6ACE43EF}" srcOrd="0" destOrd="2" presId="urn:microsoft.com/office/officeart/2005/8/layout/list1"/>
    <dgm:cxn modelId="{27FA9D79-C589-49DA-8254-2A7D5493B38B}" type="presOf" srcId="{13E58288-0406-4ABD-B892-60816F717E1C}" destId="{F9F68CBB-2829-4218-99CB-49ADE80DBCE4}" srcOrd="0" destOrd="0" presId="urn:microsoft.com/office/officeart/2005/8/layout/list1"/>
    <dgm:cxn modelId="{D6A35D56-0F9D-4CA4-BC2D-92227ACF937D}" type="presOf" srcId="{51BC6744-738A-4DBB-848C-2518DC104926}" destId="{BF0DE621-46B3-4A15-B05E-6EC21B31F8B9}" srcOrd="0" destOrd="2" presId="urn:microsoft.com/office/officeart/2005/8/layout/list1"/>
    <dgm:cxn modelId="{713977AF-AD2B-44F7-B9C2-D8430F584B6D}" srcId="{B5CE54D9-74F3-40FD-9F5A-2867AD27332D}" destId="{FDFB29B6-B57C-4599-B7D8-DCC9E22300B4}" srcOrd="1" destOrd="0" parTransId="{984CFFF3-8BA5-4470-BEC3-F105409C268A}" sibTransId="{50940AAA-0BFB-47CA-9B08-BFBC1FBAB402}"/>
    <dgm:cxn modelId="{66075D16-4089-4534-9093-D6076561C7AD}" type="presOf" srcId="{0490FB85-91F2-48FA-991A-2473407E28DD}" destId="{48122475-6DF2-4099-8BD8-12EB28E3C90F}" srcOrd="0" destOrd="2" presId="urn:microsoft.com/office/officeart/2005/8/layout/list1"/>
    <dgm:cxn modelId="{C1AD9476-C578-4C46-9FE0-DFCBEFD69483}" type="presOf" srcId="{C043AFB6-B8B2-4066-A3FC-04ACBC01AC57}" destId="{6CB76CCA-7147-4B80-BBBA-5F7D6ACE43EF}" srcOrd="0" destOrd="0" presId="urn:microsoft.com/office/officeart/2005/8/layout/list1"/>
    <dgm:cxn modelId="{F402DA3F-843D-4CEB-BC36-388BD6629B48}" type="presOf" srcId="{B25A1972-1A1C-4A4D-85DD-98F233927E2C}" destId="{48122475-6DF2-4099-8BD8-12EB28E3C90F}" srcOrd="0" destOrd="1" presId="urn:microsoft.com/office/officeart/2005/8/layout/list1"/>
    <dgm:cxn modelId="{10FA8CCE-3B87-4ED7-BBD7-F96C29E2EBB3}" type="presOf" srcId="{5422F5D6-D03C-41F5-97EA-010AD4D6561F}" destId="{1FE426E2-9453-45EE-A8BA-894C53522DDB}" srcOrd="0" destOrd="0" presId="urn:microsoft.com/office/officeart/2005/8/layout/list1"/>
    <dgm:cxn modelId="{728443E3-5E04-4169-B707-12A5688CEAF9}" srcId="{5422F5D6-D03C-41F5-97EA-010AD4D6561F}" destId="{B25A1972-1A1C-4A4D-85DD-98F233927E2C}" srcOrd="1" destOrd="0" parTransId="{F175CB8C-90B7-4ABE-BD23-62025585A55C}" sibTransId="{2F8969A6-ED10-4439-ABD7-B1058B3C0A03}"/>
    <dgm:cxn modelId="{094B672B-1906-48DD-9C99-668AA61C6CE9}" type="presOf" srcId="{5422F5D6-D03C-41F5-97EA-010AD4D6561F}" destId="{E674C124-3E38-49A9-98C0-D99439D62F39}" srcOrd="1" destOrd="0" presId="urn:microsoft.com/office/officeart/2005/8/layout/list1"/>
    <dgm:cxn modelId="{B43B4F97-D4CA-432C-9F5B-B8D0837DC639}" type="presOf" srcId="{57893143-2E0C-472E-936F-FA252636A257}" destId="{48122475-6DF2-4099-8BD8-12EB28E3C90F}" srcOrd="0" destOrd="3"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8BAEA3D4-B5E2-4E61-ACE7-9AF323EBAC9A}" srcId="{5422F5D6-D03C-41F5-97EA-010AD4D6561F}" destId="{88A9A351-A408-4F49-B482-CFA091B2E866}" srcOrd="0" destOrd="0" parTransId="{304ACD80-060B-4F3E-B6A8-32A6BAE25964}" sibTransId="{046B5233-7439-4B43-A694-E4C442A3B57D}"/>
    <dgm:cxn modelId="{D69C6856-AD97-4D9D-ABA4-0C42D1D7B666}" srcId="{B5CE54D9-74F3-40FD-9F5A-2867AD27332D}" destId="{9C6D5278-DF83-41A2-BE27-EE8170490EA3}" srcOrd="2" destOrd="0" parTransId="{299A50CB-9E63-4D9F-BD28-1BACDC8DA2A2}" sibTransId="{EE582517-2F7C-4BBE-9D20-01A8CB615164}"/>
    <dgm:cxn modelId="{10036A9F-904C-4A24-9B49-422A0D33A674}" type="presOf" srcId="{B5CE54D9-74F3-40FD-9F5A-2867AD27332D}" destId="{92D3B9CB-1C43-46C9-8026-6E292D73FF65}" srcOrd="0" destOrd="0" presId="urn:microsoft.com/office/officeart/2005/8/layout/list1"/>
    <dgm:cxn modelId="{557C2B42-CA05-4820-ADCB-25609186942F}" srcId="{13E58288-0406-4ABD-B892-60816F717E1C}" destId="{03D30E8C-549E-407A-9C89-9633FB9531E9}" srcOrd="3" destOrd="0" parTransId="{F855568C-F2A9-44A0-914A-7DAE8180213D}" sibTransId="{2F6EFA55-145A-417B-9484-8AF637DDBA2E}"/>
    <dgm:cxn modelId="{15CE2C0D-1937-478F-81D6-356A43BA9A0F}" srcId="{13E58288-0406-4ABD-B892-60816F717E1C}" destId="{5D6A6EDD-A7FA-44BF-8620-66160CB3DC07}" srcOrd="1" destOrd="0" parTransId="{BEAD8E50-E5AA-4BC9-923F-1B881DFC7E6C}" sibTransId="{FFA88DBD-9A83-44AB-8A49-14EB6AC3E41E}"/>
    <dgm:cxn modelId="{998CC906-641D-4209-B158-F461496C4FB3}" type="presOf" srcId="{46C58032-E548-453B-92BA-823C0E8C7972}" destId="{BF0DE621-46B3-4A15-B05E-6EC21B31F8B9}" srcOrd="0" destOrd="4" presId="urn:microsoft.com/office/officeart/2005/8/layout/list1"/>
    <dgm:cxn modelId="{49471A62-A122-4B7E-BB9B-5D71C1E4766B}" type="presOf" srcId="{B5CE54D9-74F3-40FD-9F5A-2867AD27332D}" destId="{E222CBB3-4967-4427-921A-86C447158723}" srcOrd="1" destOrd="0" presId="urn:microsoft.com/office/officeart/2005/8/layout/list1"/>
    <dgm:cxn modelId="{6CDCFBE6-D3F3-4ED5-BB92-9D03B39D443F}" srcId="{13E58288-0406-4ABD-B892-60816F717E1C}" destId="{51BC6744-738A-4DBB-848C-2518DC104926}" srcOrd="2" destOrd="0" parTransId="{85860B83-1011-4966-9567-DA8FD0030CF9}" sibTransId="{BC32268F-C96E-4958-9E11-DEC0ADFBAC4D}"/>
    <dgm:cxn modelId="{1A8C86B0-F403-421C-8C4C-D7BBAC6BAEDF}" type="presOf" srcId="{88A9A351-A408-4F49-B482-CFA091B2E866}" destId="{48122475-6DF2-4099-8BD8-12EB28E3C90F}" srcOrd="0" destOrd="0" presId="urn:microsoft.com/office/officeart/2005/8/layout/list1"/>
    <dgm:cxn modelId="{A9A91115-CF8C-4336-9682-688445825FC7}" type="presOf" srcId="{13E58288-0406-4ABD-B892-60816F717E1C}" destId="{1D6A8ABD-D051-49B5-97A2-2535AEB6A3DF}" srcOrd="1" destOrd="0" presId="urn:microsoft.com/office/officeart/2005/8/layout/list1"/>
    <dgm:cxn modelId="{F854A9A3-49A0-489F-A889-A443107B9E67}" type="presOf" srcId="{FDFB29B6-B57C-4599-B7D8-DCC9E22300B4}" destId="{6CB76CCA-7147-4B80-BBBA-5F7D6ACE43EF}" srcOrd="0" destOrd="1" presId="urn:microsoft.com/office/officeart/2005/8/layout/list1"/>
    <dgm:cxn modelId="{2DB05F4B-5CC5-4EDE-89E7-397FAA823154}" srcId="{5422F5D6-D03C-41F5-97EA-010AD4D6561F}" destId="{0490FB85-91F2-48FA-991A-2473407E28DD}" srcOrd="2" destOrd="0" parTransId="{3C7FA28A-536B-49FA-BDE0-CF3F9E37CB8A}" sibTransId="{1824A037-8F59-4526-A512-D27387A87F1F}"/>
    <dgm:cxn modelId="{511E1ABE-D5D8-4CED-8AF8-51AA6DD8D86A}" type="presOf" srcId="{DE1914A5-E013-4F6C-A1DB-ECCC4D988401}" destId="{BF0DE621-46B3-4A15-B05E-6EC21B31F8B9}" srcOrd="0" destOrd="0" presId="urn:microsoft.com/office/officeart/2005/8/layout/list1"/>
    <dgm:cxn modelId="{B6A5A51A-701B-43D9-A5F7-6C5B79F4EC6E}" srcId="{13E58288-0406-4ABD-B892-60816F717E1C}" destId="{DE1914A5-E013-4F6C-A1DB-ECCC4D988401}" srcOrd="0" destOrd="0" parTransId="{E0449CCC-9F13-4120-8ADF-3D63312E67A8}" sibTransId="{414478B3-39C2-43C5-99CA-5AE5532900A8}"/>
    <dgm:cxn modelId="{E3A424C6-96E8-48A8-8C72-D518077B59E5}" type="presOf" srcId="{03D30E8C-549E-407A-9C89-9633FB9531E9}" destId="{BF0DE621-46B3-4A15-B05E-6EC21B31F8B9}" srcOrd="0" destOrd="3" presId="urn:microsoft.com/office/officeart/2005/8/layout/list1"/>
    <dgm:cxn modelId="{1A03854B-B3D5-4365-A744-4807706F37B9}" srcId="{5422F5D6-D03C-41F5-97EA-010AD4D6561F}" destId="{57893143-2E0C-472E-936F-FA252636A257}" srcOrd="3" destOrd="0" parTransId="{85BDB59E-2975-4A52-9F9E-CF5E7928C8D0}" sibTransId="{E8735E9A-9911-4C22-B1CB-4E5B9F2F59E3}"/>
    <dgm:cxn modelId="{6539E752-3539-41A0-988E-3ABDBA5024C7}" srcId="{13E58288-0406-4ABD-B892-60816F717E1C}" destId="{46C58032-E548-453B-92BA-823C0E8C7972}" srcOrd="4" destOrd="0" parTransId="{FA48DAFA-9EB7-428F-84E2-AE679802E7B0}" sibTransId="{DE1224C2-14DB-45B9-B12B-FF12F27DE470}"/>
    <dgm:cxn modelId="{F4319A5E-C9DB-4760-A1A5-7BFE296C1644}" type="presOf" srcId="{FA5C2472-50E1-4A97-A29D-C51AA092A599}" destId="{72714091-6D4C-4583-B0F5-E925F9F6DF81}" srcOrd="0" destOrd="0" presId="urn:microsoft.com/office/officeart/2005/8/layout/list1"/>
    <dgm:cxn modelId="{86549CE0-3979-434A-8608-0CA9D77EB470}" type="presParOf" srcId="{72714091-6D4C-4583-B0F5-E925F9F6DF81}" destId="{5EA89BD6-DD5A-43B0-9E0E-02E9E550092E}" srcOrd="0" destOrd="0" presId="urn:microsoft.com/office/officeart/2005/8/layout/list1"/>
    <dgm:cxn modelId="{E73AEFCB-CCC7-4FC8-8564-9BC9B888F67B}" type="presParOf" srcId="{5EA89BD6-DD5A-43B0-9E0E-02E9E550092E}" destId="{92D3B9CB-1C43-46C9-8026-6E292D73FF65}" srcOrd="0" destOrd="0" presId="urn:microsoft.com/office/officeart/2005/8/layout/list1"/>
    <dgm:cxn modelId="{FD9B42E1-2E5B-47B9-B2C0-0FBA74E39966}" type="presParOf" srcId="{5EA89BD6-DD5A-43B0-9E0E-02E9E550092E}" destId="{E222CBB3-4967-4427-921A-86C447158723}" srcOrd="1" destOrd="0" presId="urn:microsoft.com/office/officeart/2005/8/layout/list1"/>
    <dgm:cxn modelId="{7AE1EEE4-59E8-42FC-BA21-2B792C04D65E}" type="presParOf" srcId="{72714091-6D4C-4583-B0F5-E925F9F6DF81}" destId="{A548D222-32AE-4681-9F1B-A271028A355E}" srcOrd="1" destOrd="0" presId="urn:microsoft.com/office/officeart/2005/8/layout/list1"/>
    <dgm:cxn modelId="{49F8DA99-B7E8-4E64-BE7F-6734387325D0}" type="presParOf" srcId="{72714091-6D4C-4583-B0F5-E925F9F6DF81}" destId="{6CB76CCA-7147-4B80-BBBA-5F7D6ACE43EF}" srcOrd="2" destOrd="0" presId="urn:microsoft.com/office/officeart/2005/8/layout/list1"/>
    <dgm:cxn modelId="{8C72AFC4-D5D6-45F7-9EA0-AC38AEFEBB1A}" type="presParOf" srcId="{72714091-6D4C-4583-B0F5-E925F9F6DF81}" destId="{94D51267-9E4B-47EC-9B19-0B67C3415D10}" srcOrd="3" destOrd="0" presId="urn:microsoft.com/office/officeart/2005/8/layout/list1"/>
    <dgm:cxn modelId="{F368A2F6-EF19-4B17-8970-B28A2753414C}" type="presParOf" srcId="{72714091-6D4C-4583-B0F5-E925F9F6DF81}" destId="{5B49D61F-1E96-4D9D-8588-BA20FA746E45}" srcOrd="4" destOrd="0" presId="urn:microsoft.com/office/officeart/2005/8/layout/list1"/>
    <dgm:cxn modelId="{0918B089-F6A5-41A4-B717-7325BF1780DA}" type="presParOf" srcId="{5B49D61F-1E96-4D9D-8588-BA20FA746E45}" destId="{1FE426E2-9453-45EE-A8BA-894C53522DDB}" srcOrd="0" destOrd="0" presId="urn:microsoft.com/office/officeart/2005/8/layout/list1"/>
    <dgm:cxn modelId="{A58993E5-6530-4CEB-9BFA-0F05C2F3C14B}" type="presParOf" srcId="{5B49D61F-1E96-4D9D-8588-BA20FA746E45}" destId="{E674C124-3E38-49A9-98C0-D99439D62F39}" srcOrd="1" destOrd="0" presId="urn:microsoft.com/office/officeart/2005/8/layout/list1"/>
    <dgm:cxn modelId="{669B5DDA-FA41-4C8E-834F-7FA6784A907F}" type="presParOf" srcId="{72714091-6D4C-4583-B0F5-E925F9F6DF81}" destId="{E4A7B323-7802-457D-AFE8-93952EEE8415}" srcOrd="5" destOrd="0" presId="urn:microsoft.com/office/officeart/2005/8/layout/list1"/>
    <dgm:cxn modelId="{CF62AD07-4CE8-4304-AF1C-08CFC589ED49}" type="presParOf" srcId="{72714091-6D4C-4583-B0F5-E925F9F6DF81}" destId="{48122475-6DF2-4099-8BD8-12EB28E3C90F}" srcOrd="6" destOrd="0" presId="urn:microsoft.com/office/officeart/2005/8/layout/list1"/>
    <dgm:cxn modelId="{7CDEEDE7-792C-416A-B6F4-3F9982F05EAD}" type="presParOf" srcId="{72714091-6D4C-4583-B0F5-E925F9F6DF81}" destId="{3D9DC447-7651-464E-99CC-A493225E25E0}" srcOrd="7" destOrd="0" presId="urn:microsoft.com/office/officeart/2005/8/layout/list1"/>
    <dgm:cxn modelId="{498580D7-033D-4027-9D6A-032FE26DB8E3}" type="presParOf" srcId="{72714091-6D4C-4583-B0F5-E925F9F6DF81}" destId="{784D16BB-C908-40AC-BD64-2A5C35897FE3}" srcOrd="8" destOrd="0" presId="urn:microsoft.com/office/officeart/2005/8/layout/list1"/>
    <dgm:cxn modelId="{2D7FEF37-A7E1-4BEE-B89B-E055F8281744}" type="presParOf" srcId="{784D16BB-C908-40AC-BD64-2A5C35897FE3}" destId="{F9F68CBB-2829-4218-99CB-49ADE80DBCE4}" srcOrd="0" destOrd="0" presId="urn:microsoft.com/office/officeart/2005/8/layout/list1"/>
    <dgm:cxn modelId="{C92CFBD1-A31A-4A08-BA3E-97620D968C99}" type="presParOf" srcId="{784D16BB-C908-40AC-BD64-2A5C35897FE3}" destId="{1D6A8ABD-D051-49B5-97A2-2535AEB6A3DF}" srcOrd="1" destOrd="0" presId="urn:microsoft.com/office/officeart/2005/8/layout/list1"/>
    <dgm:cxn modelId="{84DA28B1-2918-4402-9D1D-A401A39EBE7C}" type="presParOf" srcId="{72714091-6D4C-4583-B0F5-E925F9F6DF81}" destId="{49D3B4D0-87E5-4939-8A1E-5AA9A22B5F1B}" srcOrd="9" destOrd="0" presId="urn:microsoft.com/office/officeart/2005/8/layout/list1"/>
    <dgm:cxn modelId="{BA78332A-7C35-4B91-A83D-82AA241DC704}" type="presParOf" srcId="{72714091-6D4C-4583-B0F5-E925F9F6DF81}" destId="{BF0DE621-46B3-4A15-B05E-6EC21B31F8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biológicas</a:t>
          </a:r>
          <a:endParaRPr lang="es-ES" sz="2400" dirty="0">
            <a:latin typeface="Garamond" panose="02020404030301010803" pitchFamily="18" charset="0"/>
          </a:endParaRPr>
        </a:p>
      </dgm:t>
    </dgm:pt>
    <dgm:pt modelId="{EBCD34C1-98FD-4178-87B8-94F0E64DDAC8}" type="parTrans" cxnId="{2EADFAEA-5E43-4B54-8DFC-F95C65C27CBD}">
      <dgm:prSet/>
      <dgm:spPr/>
      <dgm:t>
        <a:bodyPr/>
        <a:lstStyle/>
        <a:p>
          <a:endParaRPr lang="es-ES" sz="2000">
            <a:latin typeface="Garamond" panose="02020404030301010803" pitchFamily="18" charset="0"/>
          </a:endParaRPr>
        </a:p>
      </dgm:t>
    </dgm:pt>
    <dgm:pt modelId="{DC240803-E078-4924-8D4A-2BB39675D542}" type="sibTrans" cxnId="{2EADFAEA-5E43-4B54-8DFC-F95C65C27CBD}">
      <dgm:prSet/>
      <dgm:spPr/>
      <dgm:t>
        <a:bodyPr/>
        <a:lstStyle/>
        <a:p>
          <a:endParaRPr lang="es-ES" sz="20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de lenguaje</a:t>
          </a:r>
          <a:endParaRPr lang="es-ES" sz="2400" dirty="0">
            <a:latin typeface="Garamond" panose="02020404030301010803" pitchFamily="18" charset="0"/>
          </a:endParaRPr>
        </a:p>
      </dgm:t>
    </dgm:pt>
    <dgm:pt modelId="{3E57B280-FD70-4F3B-942F-5A64EE66FC11}" type="parTrans" cxnId="{8BFCECD4-2655-44BB-9DA5-8EB5DA465D01}">
      <dgm:prSet/>
      <dgm:spPr/>
      <dgm:t>
        <a:bodyPr/>
        <a:lstStyle/>
        <a:p>
          <a:endParaRPr lang="es-ES" sz="2000">
            <a:latin typeface="Garamond" panose="02020404030301010803" pitchFamily="18" charset="0"/>
          </a:endParaRPr>
        </a:p>
      </dgm:t>
    </dgm:pt>
    <dgm:pt modelId="{AFA6CB77-31BB-4349-B208-D38618793F86}" type="sibTrans" cxnId="{8BFCECD4-2655-44BB-9DA5-8EB5DA465D01}">
      <dgm:prSet/>
      <dgm:spPr/>
      <dgm:t>
        <a:bodyPr/>
        <a:lstStyle/>
        <a:p>
          <a:endParaRPr lang="es-ES" sz="2000">
            <a:latin typeface="Garamond" panose="02020404030301010803" pitchFamily="18" charset="0"/>
          </a:endParaRPr>
        </a:p>
      </dgm:t>
    </dgm:pt>
    <dgm:pt modelId="{E1EF4196-BBC8-4460-9F8D-6C454641DBE7}">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Metabólicas</a:t>
          </a:r>
          <a:endParaRPr lang="es-ES" sz="2400" dirty="0">
            <a:latin typeface="Garamond" panose="02020404030301010803" pitchFamily="18" charset="0"/>
          </a:endParaRPr>
        </a:p>
      </dgm:t>
    </dgm:pt>
    <dgm:pt modelId="{35CCB371-3F68-4345-8C37-FC05489A949E}" type="parTrans" cxnId="{9E36AC9C-D7A6-4F17-9F44-12A2FB0169C0}">
      <dgm:prSet/>
      <dgm:spPr/>
      <dgm:t>
        <a:bodyPr/>
        <a:lstStyle/>
        <a:p>
          <a:endParaRPr lang="es-ES" sz="2000">
            <a:latin typeface="Garamond" panose="02020404030301010803" pitchFamily="18" charset="0"/>
          </a:endParaRPr>
        </a:p>
      </dgm:t>
    </dgm:pt>
    <dgm:pt modelId="{A4556A20-BA52-4C19-B0E1-2F51664EEBC8}" type="sibTrans" cxnId="{9E36AC9C-D7A6-4F17-9F44-12A2FB0169C0}">
      <dgm:prSet/>
      <dgm:spPr/>
      <dgm:t>
        <a:bodyPr/>
        <a:lstStyle/>
        <a:p>
          <a:endParaRPr lang="es-ES" sz="2000">
            <a:latin typeface="Garamond" panose="02020404030301010803" pitchFamily="18" charset="0"/>
          </a:endParaRPr>
        </a:p>
      </dgm:t>
    </dgm:pt>
    <dgm:pt modelId="{94BA73A8-C81A-4549-AD50-AD06C610F1E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Cadenas alimenticias</a:t>
          </a:r>
          <a:endParaRPr lang="es-ES" sz="2400" dirty="0">
            <a:latin typeface="Garamond" panose="02020404030301010803" pitchFamily="18" charset="0"/>
          </a:endParaRPr>
        </a:p>
      </dgm:t>
    </dgm:pt>
    <dgm:pt modelId="{63084B53-0A96-410F-97D1-7A2CBD469CDB}" type="parTrans" cxnId="{39E988F4-DA86-4D94-940D-253181FC98DB}">
      <dgm:prSet/>
      <dgm:spPr/>
      <dgm:t>
        <a:bodyPr/>
        <a:lstStyle/>
        <a:p>
          <a:endParaRPr lang="es-ES" sz="2000">
            <a:latin typeface="Garamond" panose="02020404030301010803" pitchFamily="18" charset="0"/>
          </a:endParaRPr>
        </a:p>
      </dgm:t>
    </dgm:pt>
    <dgm:pt modelId="{E52453F4-7AAF-41B3-9D77-A85CF2E7874A}" type="sibTrans" cxnId="{39E988F4-DA86-4D94-940D-253181FC98DB}">
      <dgm:prSet/>
      <dgm:spPr/>
      <dgm:t>
        <a:bodyPr/>
        <a:lstStyle/>
        <a:p>
          <a:endParaRPr lang="es-ES" sz="2000">
            <a:latin typeface="Garamond" panose="02020404030301010803" pitchFamily="18" charset="0"/>
          </a:endParaRPr>
        </a:p>
      </dgm:t>
    </dgm:pt>
    <dgm:pt modelId="{A69BBCB9-07EC-4E70-8D2F-C682ED2B5D52}">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Neuronales</a:t>
          </a:r>
          <a:endParaRPr lang="es-ES" sz="2400" dirty="0">
            <a:latin typeface="Garamond" panose="02020404030301010803" pitchFamily="18" charset="0"/>
          </a:endParaRPr>
        </a:p>
      </dgm:t>
    </dgm:pt>
    <dgm:pt modelId="{59A23EB6-231F-4B43-8957-38A586CDE54A}" type="parTrans" cxnId="{650FD983-2A89-416E-A9FD-2A2A89C05037}">
      <dgm:prSet/>
      <dgm:spPr/>
      <dgm:t>
        <a:bodyPr/>
        <a:lstStyle/>
        <a:p>
          <a:endParaRPr lang="es-ES" sz="2000">
            <a:latin typeface="Garamond" panose="02020404030301010803" pitchFamily="18" charset="0"/>
          </a:endParaRPr>
        </a:p>
      </dgm:t>
    </dgm:pt>
    <dgm:pt modelId="{D9A4346E-5168-4E47-86E7-B7721EBB17F0}" type="sibTrans" cxnId="{650FD983-2A89-416E-A9FD-2A2A89C05037}">
      <dgm:prSet/>
      <dgm:spPr/>
      <dgm:t>
        <a:bodyPr/>
        <a:lstStyle/>
        <a:p>
          <a:endParaRPr lang="es-ES" sz="2000">
            <a:latin typeface="Garamond" panose="02020404030301010803" pitchFamily="18" charset="0"/>
          </a:endParaRPr>
        </a:p>
      </dgm:t>
    </dgm:pt>
    <dgm:pt modelId="{F1A5978E-2A4E-458D-A2DC-7A22C95B9F11}">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Regulación Genética</a:t>
          </a:r>
          <a:endParaRPr lang="es-ES" sz="2400" dirty="0">
            <a:latin typeface="Garamond" panose="02020404030301010803" pitchFamily="18" charset="0"/>
          </a:endParaRPr>
        </a:p>
      </dgm:t>
    </dgm:pt>
    <dgm:pt modelId="{52505C8A-FD04-4C25-9E23-7EEBDFA50F8C}" type="parTrans" cxnId="{C55511F0-7C37-46A9-AC65-7E2E1DC92F76}">
      <dgm:prSet/>
      <dgm:spPr/>
      <dgm:t>
        <a:bodyPr/>
        <a:lstStyle/>
        <a:p>
          <a:endParaRPr lang="es-ES" sz="2000">
            <a:latin typeface="Garamond" panose="02020404030301010803" pitchFamily="18" charset="0"/>
          </a:endParaRPr>
        </a:p>
      </dgm:t>
    </dgm:pt>
    <dgm:pt modelId="{C253C4F7-12B7-42AD-81A4-E522CFD87D03}" type="sibTrans" cxnId="{C55511F0-7C37-46A9-AC65-7E2E1DC92F76}">
      <dgm:prSet/>
      <dgm:spPr/>
      <dgm:t>
        <a:bodyPr/>
        <a:lstStyle/>
        <a:p>
          <a:endParaRPr lang="es-ES" sz="2000">
            <a:latin typeface="Garamond" panose="02020404030301010803" pitchFamily="18" charset="0"/>
          </a:endParaRPr>
        </a:p>
      </dgm:t>
    </dgm:pt>
    <dgm:pt modelId="{3CD6C490-302A-4883-AFC3-22FAC1B511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Semánticas</a:t>
          </a:r>
          <a:endParaRPr lang="es-ES" sz="2400" dirty="0" smtClean="0">
            <a:latin typeface="Garamond" panose="02020404030301010803" pitchFamily="18" charset="0"/>
          </a:endParaRPr>
        </a:p>
      </dgm:t>
    </dgm:pt>
    <dgm:pt modelId="{71A057DF-605C-4E6D-B46B-6BC9460E0603}" type="parTrans" cxnId="{4ED2D191-93F8-478F-9159-93990E627039}">
      <dgm:prSet/>
      <dgm:spPr/>
      <dgm:t>
        <a:bodyPr/>
        <a:lstStyle/>
        <a:p>
          <a:endParaRPr lang="es-ES" sz="2000">
            <a:latin typeface="Garamond" panose="02020404030301010803" pitchFamily="18" charset="0"/>
          </a:endParaRPr>
        </a:p>
      </dgm:t>
    </dgm:pt>
    <dgm:pt modelId="{B86CA695-DDE2-451B-A3DC-90E1B2EA4167}" type="sibTrans" cxnId="{4ED2D191-93F8-478F-9159-93990E627039}">
      <dgm:prSet/>
      <dgm:spPr/>
      <dgm:t>
        <a:bodyPr/>
        <a:lstStyle/>
        <a:p>
          <a:endParaRPr lang="es-ES" sz="2000">
            <a:latin typeface="Garamond" panose="02020404030301010803" pitchFamily="18" charset="0"/>
          </a:endParaRPr>
        </a:p>
      </dgm:t>
    </dgm:pt>
    <dgm:pt modelId="{85E26948-35A0-4FB0-ADB9-9E2E99A6D769}">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Lingüísticas</a:t>
          </a:r>
          <a:endParaRPr lang="es-ES" sz="2400" dirty="0" smtClean="0">
            <a:latin typeface="Garamond" panose="02020404030301010803" pitchFamily="18" charset="0"/>
          </a:endParaRPr>
        </a:p>
      </dgm:t>
    </dgm:pt>
    <dgm:pt modelId="{1B6DF1E3-2134-4EFC-AF51-A90CBA518E20}" type="parTrans" cxnId="{83A07DB3-D96F-464A-A7CA-EBA736EC2045}">
      <dgm:prSet/>
      <dgm:spPr/>
      <dgm:t>
        <a:bodyPr/>
        <a:lstStyle/>
        <a:p>
          <a:endParaRPr lang="es-ES" sz="2000">
            <a:latin typeface="Garamond" panose="02020404030301010803" pitchFamily="18" charset="0"/>
          </a:endParaRPr>
        </a:p>
      </dgm:t>
    </dgm:pt>
    <dgm:pt modelId="{7B922896-D2D1-4EB8-AA58-E58A7AF2B40B}" type="sibTrans" cxnId="{83A07DB3-D96F-464A-A7CA-EBA736EC2045}">
      <dgm:prSet/>
      <dgm:spPr/>
      <dgm:t>
        <a:bodyPr/>
        <a:lstStyle/>
        <a:p>
          <a:endParaRPr lang="es-ES" sz="2000">
            <a:latin typeface="Garamond" panose="02020404030301010803" pitchFamily="18" charset="0"/>
          </a:endParaRPr>
        </a:p>
      </dgm:t>
    </dgm:pt>
    <dgm:pt modelId="{B72B8215-4A6B-4BD7-B030-00A81F146D6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Redes de software</a:t>
          </a:r>
          <a:endParaRPr lang="es-ES" sz="2400" dirty="0" smtClean="0">
            <a:latin typeface="Garamond" panose="02020404030301010803" pitchFamily="18" charset="0"/>
          </a:endParaRPr>
        </a:p>
      </dgm:t>
    </dgm:pt>
    <dgm:pt modelId="{70297628-733E-4268-8065-0669769C372E}" type="parTrans" cxnId="{882F8F61-56E6-4803-953C-5946BD22AC17}">
      <dgm:prSet/>
      <dgm:spPr/>
      <dgm:t>
        <a:bodyPr/>
        <a:lstStyle/>
        <a:p>
          <a:endParaRPr lang="es-ES" sz="2000">
            <a:latin typeface="Garamond" panose="02020404030301010803" pitchFamily="18" charset="0"/>
          </a:endParaRPr>
        </a:p>
      </dgm:t>
    </dgm:pt>
    <dgm:pt modelId="{8526C289-4056-43D4-970D-922D9A5EA832}" type="sibTrans" cxnId="{882F8F61-56E6-4803-953C-5946BD22AC17}">
      <dgm:prSet/>
      <dgm:spPr/>
      <dgm:t>
        <a:bodyPr/>
        <a:lstStyle/>
        <a:p>
          <a:endParaRPr lang="es-ES" sz="20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EA93AD06-0EAE-40C6-8B26-BA65D1BD08B6}" type="pres">
      <dgm:prSet presAssocID="{B72B8215-4A6B-4BD7-B030-00A81F146D63}" presName="parentLin" presStyleCnt="0"/>
      <dgm:spPr/>
    </dgm:pt>
    <dgm:pt modelId="{16105C61-D497-4F3C-A336-3677F8E6F33F}" type="pres">
      <dgm:prSet presAssocID="{B72B8215-4A6B-4BD7-B030-00A81F146D63}" presName="parentLeftMargin" presStyleLbl="node1" presStyleIdx="1" presStyleCnt="3"/>
      <dgm:spPr/>
      <dgm:t>
        <a:bodyPr/>
        <a:lstStyle/>
        <a:p>
          <a:endParaRPr lang="es-ES"/>
        </a:p>
      </dgm:t>
    </dgm:pt>
    <dgm:pt modelId="{C67E6AC4-3BC4-437C-BC5F-7219922A95FC}" type="pres">
      <dgm:prSet presAssocID="{B72B8215-4A6B-4BD7-B030-00A81F146D63}" presName="parentText" presStyleLbl="node1" presStyleIdx="2" presStyleCnt="3">
        <dgm:presLayoutVars>
          <dgm:chMax val="0"/>
          <dgm:bulletEnabled val="1"/>
        </dgm:presLayoutVars>
      </dgm:prSet>
      <dgm:spPr/>
      <dgm:t>
        <a:bodyPr/>
        <a:lstStyle/>
        <a:p>
          <a:endParaRPr lang="es-ES"/>
        </a:p>
      </dgm:t>
    </dgm:pt>
    <dgm:pt modelId="{FB89F0B6-080E-40C7-987C-4C0A264BF038}" type="pres">
      <dgm:prSet presAssocID="{B72B8215-4A6B-4BD7-B030-00A81F146D63}" presName="negativeSpace" presStyleCnt="0"/>
      <dgm:spPr/>
    </dgm:pt>
    <dgm:pt modelId="{688239F9-65F3-460D-8A40-AC11049222EB}" type="pres">
      <dgm:prSet presAssocID="{B72B8215-4A6B-4BD7-B030-00A81F146D63}"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t>
        <a:bodyPr/>
        <a:lstStyle/>
        <a:p>
          <a:endParaRPr lang="es-ES"/>
        </a:p>
      </dgm:t>
    </dgm:pt>
  </dgm:ptLst>
  <dgm:cxnLst>
    <dgm:cxn modelId="{C55511F0-7C37-46A9-AC65-7E2E1DC92F76}" srcId="{B5CE54D9-74F3-40FD-9F5A-2867AD27332D}" destId="{F1A5978E-2A4E-458D-A2DC-7A22C95B9F11}" srcOrd="3" destOrd="0" parTransId="{52505C8A-FD04-4C25-9E23-7EEBDFA50F8C}" sibTransId="{C253C4F7-12B7-42AD-81A4-E522CFD87D03}"/>
    <dgm:cxn modelId="{9001D3F1-E344-43A3-AE1C-9B3F544BC484}" type="presOf" srcId="{FA5C2472-50E1-4A97-A29D-C51AA092A599}" destId="{72714091-6D4C-4583-B0F5-E925F9F6DF81}" srcOrd="0" destOrd="0" presId="urn:microsoft.com/office/officeart/2005/8/layout/list1"/>
    <dgm:cxn modelId="{BEB10286-64E3-4C06-AA61-DA38C4C42E39}" type="presOf" srcId="{B5CE54D9-74F3-40FD-9F5A-2867AD27332D}" destId="{E222CBB3-4967-4427-921A-86C447158723}" srcOrd="1" destOrd="0" presId="urn:microsoft.com/office/officeart/2005/8/layout/list1"/>
    <dgm:cxn modelId="{DD7C2975-6FA5-470C-9B9D-B227E9377722}" type="presOf" srcId="{E1EF4196-BBC8-4460-9F8D-6C454641DBE7}" destId="{6CB76CCA-7147-4B80-BBBA-5F7D6ACE43EF}" srcOrd="0" destOrd="0" presId="urn:microsoft.com/office/officeart/2005/8/layout/list1"/>
    <dgm:cxn modelId="{A49EBEFD-5B47-40ED-A909-4679718E9B7D}" type="presOf" srcId="{5422F5D6-D03C-41F5-97EA-010AD4D6561F}" destId="{E674C124-3E38-49A9-98C0-D99439D62F39}" srcOrd="1" destOrd="0" presId="urn:microsoft.com/office/officeart/2005/8/layout/list1"/>
    <dgm:cxn modelId="{9E36AC9C-D7A6-4F17-9F44-12A2FB0169C0}" srcId="{B5CE54D9-74F3-40FD-9F5A-2867AD27332D}" destId="{E1EF4196-BBC8-4460-9F8D-6C454641DBE7}" srcOrd="0" destOrd="0" parTransId="{35CCB371-3F68-4345-8C37-FC05489A949E}" sibTransId="{A4556A20-BA52-4C19-B0E1-2F51664EEBC8}"/>
    <dgm:cxn modelId="{2EADFAEA-5E43-4B54-8DFC-F95C65C27CBD}" srcId="{FA5C2472-50E1-4A97-A29D-C51AA092A599}" destId="{B5CE54D9-74F3-40FD-9F5A-2867AD27332D}" srcOrd="0" destOrd="0" parTransId="{EBCD34C1-98FD-4178-87B8-94F0E64DDAC8}" sibTransId="{DC240803-E078-4924-8D4A-2BB39675D542}"/>
    <dgm:cxn modelId="{39E988F4-DA86-4D94-940D-253181FC98DB}" srcId="{B5CE54D9-74F3-40FD-9F5A-2867AD27332D}" destId="{94BA73A8-C81A-4549-AD50-AD06C610F1E3}" srcOrd="1" destOrd="0" parTransId="{63084B53-0A96-410F-97D1-7A2CBD469CDB}" sibTransId="{E52453F4-7AAF-41B3-9D77-A85CF2E7874A}"/>
    <dgm:cxn modelId="{801B5A7F-E14D-4079-9765-9A9FC8D13EB3}" type="presOf" srcId="{85E26948-35A0-4FB0-ADB9-9E2E99A6D769}" destId="{48122475-6DF2-4099-8BD8-12EB28E3C90F}" srcOrd="0" destOrd="1" presId="urn:microsoft.com/office/officeart/2005/8/layout/list1"/>
    <dgm:cxn modelId="{EFECCE6F-FF34-457A-B768-99324D329D43}" type="presOf" srcId="{5422F5D6-D03C-41F5-97EA-010AD4D6561F}" destId="{1FE426E2-9453-45EE-A8BA-894C53522DDB}" srcOrd="0" destOrd="0" presId="urn:microsoft.com/office/officeart/2005/8/layout/list1"/>
    <dgm:cxn modelId="{8BFCECD4-2655-44BB-9DA5-8EB5DA465D01}" srcId="{FA5C2472-50E1-4A97-A29D-C51AA092A599}" destId="{5422F5D6-D03C-41F5-97EA-010AD4D6561F}" srcOrd="1" destOrd="0" parTransId="{3E57B280-FD70-4F3B-942F-5A64EE66FC11}" sibTransId="{AFA6CB77-31BB-4349-B208-D38618793F86}"/>
    <dgm:cxn modelId="{650FD983-2A89-416E-A9FD-2A2A89C05037}" srcId="{B5CE54D9-74F3-40FD-9F5A-2867AD27332D}" destId="{A69BBCB9-07EC-4E70-8D2F-C682ED2B5D52}" srcOrd="2" destOrd="0" parTransId="{59A23EB6-231F-4B43-8957-38A586CDE54A}" sibTransId="{D9A4346E-5168-4E47-86E7-B7721EBB17F0}"/>
    <dgm:cxn modelId="{238ADB6B-C791-448A-BA8B-740B4732A05D}" type="presOf" srcId="{F1A5978E-2A4E-458D-A2DC-7A22C95B9F11}" destId="{6CB76CCA-7147-4B80-BBBA-5F7D6ACE43EF}" srcOrd="0" destOrd="3" presId="urn:microsoft.com/office/officeart/2005/8/layout/list1"/>
    <dgm:cxn modelId="{882F8F61-56E6-4803-953C-5946BD22AC17}" srcId="{FA5C2472-50E1-4A97-A29D-C51AA092A599}" destId="{B72B8215-4A6B-4BD7-B030-00A81F146D63}" srcOrd="2" destOrd="0" parTransId="{70297628-733E-4268-8065-0669769C372E}" sibTransId="{8526C289-4056-43D4-970D-922D9A5EA832}"/>
    <dgm:cxn modelId="{4ED2D191-93F8-478F-9159-93990E627039}" srcId="{5422F5D6-D03C-41F5-97EA-010AD4D6561F}" destId="{3CD6C490-302A-4883-AFC3-22FAC1B5112D}" srcOrd="0" destOrd="0" parTransId="{71A057DF-605C-4E6D-B46B-6BC9460E0603}" sibTransId="{B86CA695-DDE2-451B-A3DC-90E1B2EA4167}"/>
    <dgm:cxn modelId="{86899751-E8E6-4DF3-B0F0-6952D86DAAD7}" type="presOf" srcId="{B72B8215-4A6B-4BD7-B030-00A81F146D63}" destId="{C67E6AC4-3BC4-437C-BC5F-7219922A95FC}" srcOrd="1" destOrd="0" presId="urn:microsoft.com/office/officeart/2005/8/layout/list1"/>
    <dgm:cxn modelId="{427F614E-25B2-4524-83D7-BDD53239E2A6}" type="presOf" srcId="{B72B8215-4A6B-4BD7-B030-00A81F146D63}" destId="{16105C61-D497-4F3C-A336-3677F8E6F33F}" srcOrd="0" destOrd="0" presId="urn:microsoft.com/office/officeart/2005/8/layout/list1"/>
    <dgm:cxn modelId="{8AA9D64C-D09A-41CC-9075-1423DEC44BFF}" type="presOf" srcId="{A69BBCB9-07EC-4E70-8D2F-C682ED2B5D52}" destId="{6CB76CCA-7147-4B80-BBBA-5F7D6ACE43EF}" srcOrd="0" destOrd="2" presId="urn:microsoft.com/office/officeart/2005/8/layout/list1"/>
    <dgm:cxn modelId="{83A07DB3-D96F-464A-A7CA-EBA736EC2045}" srcId="{5422F5D6-D03C-41F5-97EA-010AD4D6561F}" destId="{85E26948-35A0-4FB0-ADB9-9E2E99A6D769}" srcOrd="1" destOrd="0" parTransId="{1B6DF1E3-2134-4EFC-AF51-A90CBA518E20}" sibTransId="{7B922896-D2D1-4EB8-AA58-E58A7AF2B40B}"/>
    <dgm:cxn modelId="{4DBF0EDC-EF21-4619-9664-560A3E0DB289}" type="presOf" srcId="{94BA73A8-C81A-4549-AD50-AD06C610F1E3}" destId="{6CB76CCA-7147-4B80-BBBA-5F7D6ACE43EF}" srcOrd="0" destOrd="1" presId="urn:microsoft.com/office/officeart/2005/8/layout/list1"/>
    <dgm:cxn modelId="{DA35D9F3-9662-4789-9712-0B625FC9CF3E}" type="presOf" srcId="{3CD6C490-302A-4883-AFC3-22FAC1B5112D}" destId="{48122475-6DF2-4099-8BD8-12EB28E3C90F}" srcOrd="0" destOrd="0" presId="urn:microsoft.com/office/officeart/2005/8/layout/list1"/>
    <dgm:cxn modelId="{1FCC9A52-6EA6-40B7-8F46-69F08D021947}" type="presOf" srcId="{B5CE54D9-74F3-40FD-9F5A-2867AD27332D}" destId="{92D3B9CB-1C43-46C9-8026-6E292D73FF65}" srcOrd="0" destOrd="0" presId="urn:microsoft.com/office/officeart/2005/8/layout/list1"/>
    <dgm:cxn modelId="{4A37E51A-150B-4466-A9BC-99830719F33B}" type="presParOf" srcId="{72714091-6D4C-4583-B0F5-E925F9F6DF81}" destId="{5EA89BD6-DD5A-43B0-9E0E-02E9E550092E}" srcOrd="0" destOrd="0" presId="urn:microsoft.com/office/officeart/2005/8/layout/list1"/>
    <dgm:cxn modelId="{092779A7-6E65-42CD-AADC-9D03910743E4}" type="presParOf" srcId="{5EA89BD6-DD5A-43B0-9E0E-02E9E550092E}" destId="{92D3B9CB-1C43-46C9-8026-6E292D73FF65}" srcOrd="0" destOrd="0" presId="urn:microsoft.com/office/officeart/2005/8/layout/list1"/>
    <dgm:cxn modelId="{4D5A5397-720A-484A-9C5A-148813F27489}" type="presParOf" srcId="{5EA89BD6-DD5A-43B0-9E0E-02E9E550092E}" destId="{E222CBB3-4967-4427-921A-86C447158723}" srcOrd="1" destOrd="0" presId="urn:microsoft.com/office/officeart/2005/8/layout/list1"/>
    <dgm:cxn modelId="{65B5F8DD-8DD2-4B0E-8D1C-27FE1D557C97}" type="presParOf" srcId="{72714091-6D4C-4583-B0F5-E925F9F6DF81}" destId="{A548D222-32AE-4681-9F1B-A271028A355E}" srcOrd="1" destOrd="0" presId="urn:microsoft.com/office/officeart/2005/8/layout/list1"/>
    <dgm:cxn modelId="{559E4522-D0DF-4C3E-9A18-5CAAC2FFA3E7}" type="presParOf" srcId="{72714091-6D4C-4583-B0F5-E925F9F6DF81}" destId="{6CB76CCA-7147-4B80-BBBA-5F7D6ACE43EF}" srcOrd="2" destOrd="0" presId="urn:microsoft.com/office/officeart/2005/8/layout/list1"/>
    <dgm:cxn modelId="{02B7F2FB-C315-4E2B-82B9-B5937E4BC731}" type="presParOf" srcId="{72714091-6D4C-4583-B0F5-E925F9F6DF81}" destId="{94D51267-9E4B-47EC-9B19-0B67C3415D10}" srcOrd="3" destOrd="0" presId="urn:microsoft.com/office/officeart/2005/8/layout/list1"/>
    <dgm:cxn modelId="{6EFB6344-72C9-4ABD-9982-A5AC9BD03818}" type="presParOf" srcId="{72714091-6D4C-4583-B0F5-E925F9F6DF81}" destId="{5B49D61F-1E96-4D9D-8588-BA20FA746E45}" srcOrd="4" destOrd="0" presId="urn:microsoft.com/office/officeart/2005/8/layout/list1"/>
    <dgm:cxn modelId="{DC235FC2-F5EF-4C34-B095-88D44FFD2E1F}" type="presParOf" srcId="{5B49D61F-1E96-4D9D-8588-BA20FA746E45}" destId="{1FE426E2-9453-45EE-A8BA-894C53522DDB}" srcOrd="0" destOrd="0" presId="urn:microsoft.com/office/officeart/2005/8/layout/list1"/>
    <dgm:cxn modelId="{19A7D5AB-1F7B-4808-911F-136C5DE8135B}" type="presParOf" srcId="{5B49D61F-1E96-4D9D-8588-BA20FA746E45}" destId="{E674C124-3E38-49A9-98C0-D99439D62F39}" srcOrd="1" destOrd="0" presId="urn:microsoft.com/office/officeart/2005/8/layout/list1"/>
    <dgm:cxn modelId="{3E87C90D-2C29-4E13-8767-B412A828EF44}" type="presParOf" srcId="{72714091-6D4C-4583-B0F5-E925F9F6DF81}" destId="{E4A7B323-7802-457D-AFE8-93952EEE8415}" srcOrd="5" destOrd="0" presId="urn:microsoft.com/office/officeart/2005/8/layout/list1"/>
    <dgm:cxn modelId="{2E8F4424-A44E-4ACF-BC92-B57217B0C93C}" type="presParOf" srcId="{72714091-6D4C-4583-B0F5-E925F9F6DF81}" destId="{48122475-6DF2-4099-8BD8-12EB28E3C90F}" srcOrd="6" destOrd="0" presId="urn:microsoft.com/office/officeart/2005/8/layout/list1"/>
    <dgm:cxn modelId="{DDAF9390-ABE2-4A7C-A111-B00C470EF2D0}" type="presParOf" srcId="{72714091-6D4C-4583-B0F5-E925F9F6DF81}" destId="{3D9DC447-7651-464E-99CC-A493225E25E0}" srcOrd="7" destOrd="0" presId="urn:microsoft.com/office/officeart/2005/8/layout/list1"/>
    <dgm:cxn modelId="{A7F3D834-995D-4671-857C-06CA84670C32}" type="presParOf" srcId="{72714091-6D4C-4583-B0F5-E925F9F6DF81}" destId="{EA93AD06-0EAE-40C6-8B26-BA65D1BD08B6}" srcOrd="8" destOrd="0" presId="urn:microsoft.com/office/officeart/2005/8/layout/list1"/>
    <dgm:cxn modelId="{B552F323-1C9A-458F-8DD0-C171968AFA4C}" type="presParOf" srcId="{EA93AD06-0EAE-40C6-8B26-BA65D1BD08B6}" destId="{16105C61-D497-4F3C-A336-3677F8E6F33F}" srcOrd="0" destOrd="0" presId="urn:microsoft.com/office/officeart/2005/8/layout/list1"/>
    <dgm:cxn modelId="{C0A51C93-E906-4F12-A1AC-68C3C37704BC}" type="presParOf" srcId="{EA93AD06-0EAE-40C6-8B26-BA65D1BD08B6}" destId="{C67E6AC4-3BC4-437C-BC5F-7219922A95FC}" srcOrd="1" destOrd="0" presId="urn:microsoft.com/office/officeart/2005/8/layout/list1"/>
    <dgm:cxn modelId="{B24D7B55-B7A6-4AFA-80A1-6B26C9CF2DFB}" type="presParOf" srcId="{72714091-6D4C-4583-B0F5-E925F9F6DF81}" destId="{FB89F0B6-080E-40C7-987C-4C0A264BF038}" srcOrd="9" destOrd="0" presId="urn:microsoft.com/office/officeart/2005/8/layout/list1"/>
    <dgm:cxn modelId="{4E7BA6B4-AB4F-4F9E-9DD3-ACA322162B1C}" type="presParOf" srcId="{72714091-6D4C-4583-B0F5-E925F9F6DF81}" destId="{688239F9-65F3-460D-8A40-AC11049222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DCFD685E-9DB7-44CB-AFFB-4B06C83182BE}" type="presOf" srcId="{7EAFE5B8-19E9-481D-A4E3-0E6941E40B3E}" destId="{6D3F425B-63FA-4320-AFF9-11B504CAA88C}" srcOrd="0" destOrd="0" presId="urn:microsoft.com/office/officeart/2005/8/layout/cycle3"/>
    <dgm:cxn modelId="{60246871-FA2A-499A-92F0-BFA36D78448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79AE9736-78A9-4C98-B336-898F481E0D94}" type="presOf" srcId="{A0A5BA79-EA5C-49D5-9755-7DBA77E2DB76}" destId="{010A1B24-F1FB-403C-87DE-F9BBCB566EDA}" srcOrd="0" destOrd="0" presId="urn:microsoft.com/office/officeart/2005/8/layout/cycle3"/>
    <dgm:cxn modelId="{53271D0D-723D-4DA1-8217-43DF1692DD78}" srcId="{A0A5BA79-EA5C-49D5-9755-7DBA77E2DB76}" destId="{354F938A-783E-4C39-8AE8-4FC7BC1D362C}" srcOrd="2" destOrd="0" parTransId="{ED77C09F-F957-4DDB-B362-90E5A1736782}" sibTransId="{07EC56C5-8B34-4056-934A-1582A44B4D57}"/>
    <dgm:cxn modelId="{99AD44DC-D235-4ED5-A96B-92093766ACB8}" type="presOf" srcId="{354F938A-783E-4C39-8AE8-4FC7BC1D362C}" destId="{5B0B16F3-DF9A-45B7-A1EA-10AD300D5B1F}"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B78FB5DD-5F26-4CE0-8C72-B9DC7E224719}" type="presOf" srcId="{FAB48265-F8FC-4A70-9C81-59E05793A86F}" destId="{B6DC8CAD-F12B-448C-B3B3-F12DCDAF72BC}" srcOrd="0" destOrd="0" presId="urn:microsoft.com/office/officeart/2005/8/layout/cycle3"/>
    <dgm:cxn modelId="{4EFA9384-BA5F-483C-B66A-7BE9362674A1}" type="presParOf" srcId="{010A1B24-F1FB-403C-87DE-F9BBCB566EDA}" destId="{F5D88C74-5C96-4C2E-B5F9-6046B427E56B}" srcOrd="0" destOrd="0" presId="urn:microsoft.com/office/officeart/2005/8/layout/cycle3"/>
    <dgm:cxn modelId="{AF394805-E7BF-417B-9D0B-E2E54C2B4C59}" type="presParOf" srcId="{F5D88C74-5C96-4C2E-B5F9-6046B427E56B}" destId="{B7D78900-85BE-46E1-AD66-CED0EB14AC99}" srcOrd="0" destOrd="0" presId="urn:microsoft.com/office/officeart/2005/8/layout/cycle3"/>
    <dgm:cxn modelId="{15188DEF-A693-4107-BC0F-33C3D7C9923F}" type="presParOf" srcId="{F5D88C74-5C96-4C2E-B5F9-6046B427E56B}" destId="{6D3F425B-63FA-4320-AFF9-11B504CAA88C}" srcOrd="1" destOrd="0" presId="urn:microsoft.com/office/officeart/2005/8/layout/cycle3"/>
    <dgm:cxn modelId="{9E5CA115-A1F7-4A7C-821D-3FD5B45F4677}" type="presParOf" srcId="{F5D88C74-5C96-4C2E-B5F9-6046B427E56B}" destId="{B6DC8CAD-F12B-448C-B3B3-F12DCDAF72BC}" srcOrd="2" destOrd="0" presId="urn:microsoft.com/office/officeart/2005/8/layout/cycle3"/>
    <dgm:cxn modelId="{505135DB-EED9-482A-8432-8999BECC2575}"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0651F-29F1-4B03-B47D-F10ED49AF037}"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s-ES"/>
        </a:p>
      </dgm:t>
    </dgm:pt>
    <dgm:pt modelId="{69C78289-3C78-47DF-96E8-C5581411F759}">
      <dgm:prSet phldrT="[Texto]"/>
      <dgm:spPr/>
      <dgm:t>
        <a:bodyPr/>
        <a:lstStyle/>
        <a:p>
          <a:r>
            <a:rPr lang="es-ES" dirty="0" smtClean="0"/>
            <a:t>Fichero 1</a:t>
          </a:r>
          <a:endParaRPr lang="es-ES" dirty="0"/>
        </a:p>
      </dgm:t>
    </dgm:pt>
    <dgm:pt modelId="{E88D3894-052F-454A-9CA3-0CB8E7512AA3}" type="parTrans" cxnId="{88594633-044D-47F0-9DD6-144DFE8ACE01}">
      <dgm:prSet/>
      <dgm:spPr/>
      <dgm:t>
        <a:bodyPr/>
        <a:lstStyle/>
        <a:p>
          <a:endParaRPr lang="es-ES"/>
        </a:p>
      </dgm:t>
    </dgm:pt>
    <dgm:pt modelId="{C4F59792-32F8-4368-A97D-9A49770E398A}" type="sibTrans" cxnId="{88594633-044D-47F0-9DD6-144DFE8ACE01}">
      <dgm:prSet/>
      <dgm:spPr/>
      <dgm:t>
        <a:bodyPr/>
        <a:lstStyle/>
        <a:p>
          <a:endParaRPr lang="es-ES"/>
        </a:p>
      </dgm:t>
    </dgm:pt>
    <dgm:pt modelId="{F38C78E3-65E0-471A-8525-C0FD41606A23}">
      <dgm:prSet phldrT="[Texto]"/>
      <dgm:spPr/>
      <dgm:t>
        <a:bodyPr/>
        <a:lstStyle/>
        <a:p>
          <a:r>
            <a:rPr lang="es-ES" dirty="0" smtClean="0"/>
            <a:t>Dato 1.1</a:t>
          </a:r>
          <a:endParaRPr lang="es-ES" dirty="0"/>
        </a:p>
      </dgm:t>
    </dgm:pt>
    <dgm:pt modelId="{E636B1F7-0E19-42B2-9C1E-A56D65E6E54A}" type="parTrans" cxnId="{BEFD2220-9434-40D0-8F92-EF81189C02E8}">
      <dgm:prSet/>
      <dgm:spPr/>
      <dgm:t>
        <a:bodyPr/>
        <a:lstStyle/>
        <a:p>
          <a:endParaRPr lang="es-ES"/>
        </a:p>
      </dgm:t>
    </dgm:pt>
    <dgm:pt modelId="{011ACA17-4CBF-47AC-9374-1D399EEAE270}" type="sibTrans" cxnId="{BEFD2220-9434-40D0-8F92-EF81189C02E8}">
      <dgm:prSet/>
      <dgm:spPr/>
      <dgm:t>
        <a:bodyPr/>
        <a:lstStyle/>
        <a:p>
          <a:endParaRPr lang="es-ES"/>
        </a:p>
      </dgm:t>
    </dgm:pt>
    <dgm:pt modelId="{3B380D58-EC62-46B1-91BB-4EA30DD05E26}">
      <dgm:prSet phldrT="[Texto]"/>
      <dgm:spPr/>
      <dgm:t>
        <a:bodyPr/>
        <a:lstStyle/>
        <a:p>
          <a:r>
            <a:rPr lang="es-ES" dirty="0" smtClean="0"/>
            <a:t>Dato 1.2</a:t>
          </a:r>
          <a:endParaRPr lang="es-ES" dirty="0"/>
        </a:p>
      </dgm:t>
    </dgm:pt>
    <dgm:pt modelId="{BE62A67C-EAD4-424E-8AD7-FB02801DD85D}" type="parTrans" cxnId="{209B8A1C-2CF7-425C-B879-96F4EF24274F}">
      <dgm:prSet/>
      <dgm:spPr/>
      <dgm:t>
        <a:bodyPr/>
        <a:lstStyle/>
        <a:p>
          <a:endParaRPr lang="es-ES"/>
        </a:p>
      </dgm:t>
    </dgm:pt>
    <dgm:pt modelId="{505D8A32-55D7-44DF-9A60-DBDEB1D177F3}" type="sibTrans" cxnId="{209B8A1C-2CF7-425C-B879-96F4EF24274F}">
      <dgm:prSet/>
      <dgm:spPr/>
      <dgm:t>
        <a:bodyPr/>
        <a:lstStyle/>
        <a:p>
          <a:endParaRPr lang="es-ES"/>
        </a:p>
      </dgm:t>
    </dgm:pt>
    <dgm:pt modelId="{DA5EA180-7522-48F0-A248-491014E40B0F}">
      <dgm:prSet phldrT="[Texto]"/>
      <dgm:spPr/>
      <dgm:t>
        <a:bodyPr/>
        <a:lstStyle/>
        <a:p>
          <a:r>
            <a:rPr lang="es-ES" dirty="0" smtClean="0"/>
            <a:t>Fichero 2</a:t>
          </a:r>
          <a:endParaRPr lang="es-ES" dirty="0"/>
        </a:p>
      </dgm:t>
    </dgm:pt>
    <dgm:pt modelId="{AB2E24E2-E177-41E1-9D3A-570999B3D83F}" type="parTrans" cxnId="{27F3A4A2-AD3C-46A1-9DB5-129798EA65A3}">
      <dgm:prSet/>
      <dgm:spPr/>
      <dgm:t>
        <a:bodyPr/>
        <a:lstStyle/>
        <a:p>
          <a:endParaRPr lang="es-ES"/>
        </a:p>
      </dgm:t>
    </dgm:pt>
    <dgm:pt modelId="{5E690FD3-A792-4259-9582-46AB20645DE0}" type="sibTrans" cxnId="{27F3A4A2-AD3C-46A1-9DB5-129798EA65A3}">
      <dgm:prSet/>
      <dgm:spPr/>
      <dgm:t>
        <a:bodyPr/>
        <a:lstStyle/>
        <a:p>
          <a:endParaRPr lang="es-ES"/>
        </a:p>
      </dgm:t>
    </dgm:pt>
    <dgm:pt modelId="{3596E83D-B4E7-4F96-AC3B-D467AB863D4C}">
      <dgm:prSet phldrT="[Texto]"/>
      <dgm:spPr/>
      <dgm:t>
        <a:bodyPr/>
        <a:lstStyle/>
        <a:p>
          <a:r>
            <a:rPr lang="es-ES" dirty="0" smtClean="0"/>
            <a:t>Dato 2.1</a:t>
          </a:r>
          <a:endParaRPr lang="es-ES" dirty="0"/>
        </a:p>
      </dgm:t>
    </dgm:pt>
    <dgm:pt modelId="{B54D7190-6C2B-49D7-9F7B-055AB7FD3789}" type="parTrans" cxnId="{8D07FED3-9129-4D5A-B90B-A4DD64BD8CCA}">
      <dgm:prSet/>
      <dgm:spPr/>
      <dgm:t>
        <a:bodyPr/>
        <a:lstStyle/>
        <a:p>
          <a:endParaRPr lang="es-ES"/>
        </a:p>
      </dgm:t>
    </dgm:pt>
    <dgm:pt modelId="{4EFFE45F-1061-4897-94ED-EA8023F3AA8F}" type="sibTrans" cxnId="{8D07FED3-9129-4D5A-B90B-A4DD64BD8CCA}">
      <dgm:prSet/>
      <dgm:spPr/>
      <dgm:t>
        <a:bodyPr/>
        <a:lstStyle/>
        <a:p>
          <a:endParaRPr lang="es-ES"/>
        </a:p>
      </dgm:t>
    </dgm:pt>
    <dgm:pt modelId="{54394683-B857-49D0-A2FD-A03FD7F75ECD}">
      <dgm:prSet phldrT="[Texto]"/>
      <dgm:spPr/>
      <dgm:t>
        <a:bodyPr/>
        <a:lstStyle/>
        <a:p>
          <a:r>
            <a:rPr lang="es-ES" dirty="0" smtClean="0"/>
            <a:t>Dato 2.3</a:t>
          </a:r>
          <a:endParaRPr lang="es-ES" dirty="0"/>
        </a:p>
      </dgm:t>
    </dgm:pt>
    <dgm:pt modelId="{E84AD0C8-25FC-4D29-AC2A-413C337FA180}" type="parTrans" cxnId="{1E04C94B-058C-434A-A474-59DB12FD6C9E}">
      <dgm:prSet/>
      <dgm:spPr/>
      <dgm:t>
        <a:bodyPr/>
        <a:lstStyle/>
        <a:p>
          <a:endParaRPr lang="es-ES"/>
        </a:p>
      </dgm:t>
    </dgm:pt>
    <dgm:pt modelId="{4FBD7497-2043-496E-9DE1-7F28C20468C7}" type="sibTrans" cxnId="{1E04C94B-058C-434A-A474-59DB12FD6C9E}">
      <dgm:prSet/>
      <dgm:spPr/>
      <dgm:t>
        <a:bodyPr/>
        <a:lstStyle/>
        <a:p>
          <a:endParaRPr lang="es-ES"/>
        </a:p>
      </dgm:t>
    </dgm:pt>
    <dgm:pt modelId="{81B12A46-E7FD-41BE-813C-2107B58F3615}">
      <dgm:prSet phldrT="[Texto]"/>
      <dgm:spPr/>
      <dgm:t>
        <a:bodyPr/>
        <a:lstStyle/>
        <a:p>
          <a:r>
            <a:rPr lang="es-ES" dirty="0" smtClean="0"/>
            <a:t>Fichero 3</a:t>
          </a:r>
          <a:endParaRPr lang="es-ES" dirty="0"/>
        </a:p>
      </dgm:t>
    </dgm:pt>
    <dgm:pt modelId="{3A101C0D-D61F-461F-B320-C017D505AE0E}" type="parTrans" cxnId="{DEBF784F-14C2-49CF-B32A-A97D201E0E17}">
      <dgm:prSet/>
      <dgm:spPr/>
      <dgm:t>
        <a:bodyPr/>
        <a:lstStyle/>
        <a:p>
          <a:endParaRPr lang="es-ES"/>
        </a:p>
      </dgm:t>
    </dgm:pt>
    <dgm:pt modelId="{AB2706F2-BB99-4575-95DF-110371FDED5A}" type="sibTrans" cxnId="{DEBF784F-14C2-49CF-B32A-A97D201E0E17}">
      <dgm:prSet/>
      <dgm:spPr/>
      <dgm:t>
        <a:bodyPr/>
        <a:lstStyle/>
        <a:p>
          <a:endParaRPr lang="es-ES"/>
        </a:p>
      </dgm:t>
    </dgm:pt>
    <dgm:pt modelId="{EA5E2391-2682-4017-BAC1-4D8DE8EC216D}">
      <dgm:prSet phldrT="[Texto]"/>
      <dgm:spPr/>
      <dgm:t>
        <a:bodyPr/>
        <a:lstStyle/>
        <a:p>
          <a:endParaRPr lang="es-ES" dirty="0"/>
        </a:p>
      </dgm:t>
    </dgm:pt>
    <dgm:pt modelId="{895B59CE-AFE5-4ED8-8EBB-518754F51874}" type="parTrans" cxnId="{421A9648-FED8-476E-BEE9-11F380551A22}">
      <dgm:prSet/>
      <dgm:spPr/>
      <dgm:t>
        <a:bodyPr/>
        <a:lstStyle/>
        <a:p>
          <a:endParaRPr lang="es-ES"/>
        </a:p>
      </dgm:t>
    </dgm:pt>
    <dgm:pt modelId="{7D25136C-4340-4475-A7F9-B35BFA138A1C}" type="sibTrans" cxnId="{421A9648-FED8-476E-BEE9-11F380551A22}">
      <dgm:prSet/>
      <dgm:spPr/>
      <dgm:t>
        <a:bodyPr/>
        <a:lstStyle/>
        <a:p>
          <a:endParaRPr lang="es-ES"/>
        </a:p>
      </dgm:t>
    </dgm:pt>
    <dgm:pt modelId="{A793A714-5B2A-4EA7-8525-25B7D652F5F4}">
      <dgm:prSet phldrT="[Texto]"/>
      <dgm:spPr/>
      <dgm:t>
        <a:bodyPr/>
        <a:lstStyle/>
        <a:p>
          <a:r>
            <a:rPr lang="es-ES" dirty="0" smtClean="0"/>
            <a:t>Dato 1.3</a:t>
          </a:r>
          <a:endParaRPr lang="es-ES" dirty="0"/>
        </a:p>
      </dgm:t>
    </dgm:pt>
    <dgm:pt modelId="{484A0CED-BFAA-4520-B5D5-D59FE213233B}" type="parTrans" cxnId="{EB7B94D6-904C-4F5F-9539-B76DBF4B07B5}">
      <dgm:prSet/>
      <dgm:spPr/>
      <dgm:t>
        <a:bodyPr/>
        <a:lstStyle/>
        <a:p>
          <a:endParaRPr lang="es-ES"/>
        </a:p>
      </dgm:t>
    </dgm:pt>
    <dgm:pt modelId="{6DDCD893-E4DC-47E3-9BEA-FC13C8CE2AFA}" type="sibTrans" cxnId="{EB7B94D6-904C-4F5F-9539-B76DBF4B07B5}">
      <dgm:prSet/>
      <dgm:spPr/>
      <dgm:t>
        <a:bodyPr/>
        <a:lstStyle/>
        <a:p>
          <a:endParaRPr lang="es-ES"/>
        </a:p>
      </dgm:t>
    </dgm:pt>
    <dgm:pt modelId="{DF48E3B6-03E3-4195-8867-FD550A4375B6}">
      <dgm:prSet phldrT="[Texto]"/>
      <dgm:spPr/>
      <dgm:t>
        <a:bodyPr/>
        <a:lstStyle/>
        <a:p>
          <a:r>
            <a:rPr lang="es-ES" dirty="0" smtClean="0"/>
            <a:t>Dato 2.2</a:t>
          </a:r>
          <a:endParaRPr lang="es-ES" dirty="0"/>
        </a:p>
      </dgm:t>
    </dgm:pt>
    <dgm:pt modelId="{35E2EDEB-6A81-4878-B258-2291C973B9E1}" type="parTrans" cxnId="{07D5B732-9C15-41F6-9827-7446FFCC3F1F}">
      <dgm:prSet/>
      <dgm:spPr/>
      <dgm:t>
        <a:bodyPr/>
        <a:lstStyle/>
        <a:p>
          <a:endParaRPr lang="es-ES"/>
        </a:p>
      </dgm:t>
    </dgm:pt>
    <dgm:pt modelId="{4ACCF44E-31EE-4D7F-B3C7-E0BBDC5F6E31}" type="sibTrans" cxnId="{07D5B732-9C15-41F6-9827-7446FFCC3F1F}">
      <dgm:prSet/>
      <dgm:spPr/>
      <dgm:t>
        <a:bodyPr/>
        <a:lstStyle/>
        <a:p>
          <a:endParaRPr lang="es-ES"/>
        </a:p>
      </dgm:t>
    </dgm:pt>
    <dgm:pt modelId="{08D491C1-D5EF-4687-94DB-C6104DFA10EA}">
      <dgm:prSet phldrT="[Texto]"/>
      <dgm:spPr/>
      <dgm:t>
        <a:bodyPr/>
        <a:lstStyle/>
        <a:p>
          <a:r>
            <a:rPr lang="es-ES" dirty="0" err="1" smtClean="0"/>
            <a:t>eof</a:t>
          </a:r>
          <a:endParaRPr lang="es-ES" dirty="0"/>
        </a:p>
      </dgm:t>
    </dgm:pt>
    <dgm:pt modelId="{CDB223ED-BB81-43B0-BE58-EBD86881F560}" type="parTrans" cxnId="{C058D8FE-6B1B-42B1-88DD-982413CAF9AE}">
      <dgm:prSet/>
      <dgm:spPr/>
      <dgm:t>
        <a:bodyPr/>
        <a:lstStyle/>
        <a:p>
          <a:endParaRPr lang="es-ES"/>
        </a:p>
      </dgm:t>
    </dgm:pt>
    <dgm:pt modelId="{4BAF7D50-7EC3-4900-95CC-D1E0EA6EA2D2}" type="sibTrans" cxnId="{C058D8FE-6B1B-42B1-88DD-982413CAF9AE}">
      <dgm:prSet/>
      <dgm:spPr/>
      <dgm:t>
        <a:bodyPr/>
        <a:lstStyle/>
        <a:p>
          <a:endParaRPr lang="es-ES"/>
        </a:p>
      </dgm:t>
    </dgm:pt>
    <dgm:pt modelId="{D56EE915-3A87-4ED3-952E-24699EA04F61}">
      <dgm:prSet phldrT="[Texto]"/>
      <dgm:spPr/>
      <dgm:t>
        <a:bodyPr/>
        <a:lstStyle/>
        <a:p>
          <a:r>
            <a:rPr lang="es-ES" dirty="0" smtClean="0"/>
            <a:t>…</a:t>
          </a:r>
          <a:endParaRPr lang="es-ES" dirty="0"/>
        </a:p>
      </dgm:t>
    </dgm:pt>
    <dgm:pt modelId="{982696B8-8524-483B-B0AB-25ED76441879}" type="parTrans" cxnId="{7816C9DF-D838-4E8A-BDE0-70FC860AD99F}">
      <dgm:prSet/>
      <dgm:spPr/>
      <dgm:t>
        <a:bodyPr/>
        <a:lstStyle/>
        <a:p>
          <a:endParaRPr lang="es-ES"/>
        </a:p>
      </dgm:t>
    </dgm:pt>
    <dgm:pt modelId="{343F0FC7-1EB2-42CD-8EB8-FB4BF4212886}" type="sibTrans" cxnId="{7816C9DF-D838-4E8A-BDE0-70FC860AD99F}">
      <dgm:prSet/>
      <dgm:spPr/>
      <dgm:t>
        <a:bodyPr/>
        <a:lstStyle/>
        <a:p>
          <a:endParaRPr lang="es-ES"/>
        </a:p>
      </dgm:t>
    </dgm:pt>
    <dgm:pt modelId="{DD39F331-D059-4D79-8EF1-E88F727F50FD}" type="pres">
      <dgm:prSet presAssocID="{1450651F-29F1-4B03-B47D-F10ED49AF037}" presName="Name0" presStyleCnt="0">
        <dgm:presLayoutVars>
          <dgm:dir/>
          <dgm:animLvl val="lvl"/>
          <dgm:resizeHandles val="exact"/>
        </dgm:presLayoutVars>
      </dgm:prSet>
      <dgm:spPr/>
      <dgm:t>
        <a:bodyPr/>
        <a:lstStyle/>
        <a:p>
          <a:endParaRPr lang="es-ES"/>
        </a:p>
      </dgm:t>
    </dgm:pt>
    <dgm:pt modelId="{1F585A6F-F2E5-42F8-BA1A-41BB14124E42}" type="pres">
      <dgm:prSet presAssocID="{69C78289-3C78-47DF-96E8-C5581411F759}" presName="composite" presStyleCnt="0"/>
      <dgm:spPr/>
    </dgm:pt>
    <dgm:pt modelId="{5BD7EDBA-9F57-46D3-989B-77E00A4A8E9D}" type="pres">
      <dgm:prSet presAssocID="{69C78289-3C78-47DF-96E8-C5581411F759}" presName="parTx" presStyleLbl="alignNode1" presStyleIdx="0" presStyleCnt="3">
        <dgm:presLayoutVars>
          <dgm:chMax val="0"/>
          <dgm:chPref val="0"/>
          <dgm:bulletEnabled val="1"/>
        </dgm:presLayoutVars>
      </dgm:prSet>
      <dgm:spPr/>
      <dgm:t>
        <a:bodyPr/>
        <a:lstStyle/>
        <a:p>
          <a:endParaRPr lang="es-ES"/>
        </a:p>
      </dgm:t>
    </dgm:pt>
    <dgm:pt modelId="{69F1ED43-E430-4601-85AB-6C2F2F911B92}" type="pres">
      <dgm:prSet presAssocID="{69C78289-3C78-47DF-96E8-C5581411F759}" presName="desTx" presStyleLbl="alignAccFollowNode1" presStyleIdx="0" presStyleCnt="3">
        <dgm:presLayoutVars>
          <dgm:bulletEnabled val="1"/>
        </dgm:presLayoutVars>
      </dgm:prSet>
      <dgm:spPr/>
      <dgm:t>
        <a:bodyPr/>
        <a:lstStyle/>
        <a:p>
          <a:endParaRPr lang="es-ES"/>
        </a:p>
      </dgm:t>
    </dgm:pt>
    <dgm:pt modelId="{63051C61-234A-4D31-8B6F-A2E1199F7026}" type="pres">
      <dgm:prSet presAssocID="{C4F59792-32F8-4368-A97D-9A49770E398A}" presName="space" presStyleCnt="0"/>
      <dgm:spPr/>
    </dgm:pt>
    <dgm:pt modelId="{CC00C695-A5A9-450F-B81A-DAC160D4D208}" type="pres">
      <dgm:prSet presAssocID="{DA5EA180-7522-48F0-A248-491014E40B0F}" presName="composite" presStyleCnt="0"/>
      <dgm:spPr/>
    </dgm:pt>
    <dgm:pt modelId="{4739F8ED-69CC-42EC-9F6F-E197749A193E}" type="pres">
      <dgm:prSet presAssocID="{DA5EA180-7522-48F0-A248-491014E40B0F}" presName="parTx" presStyleLbl="alignNode1" presStyleIdx="1" presStyleCnt="3" custLinFactNeighborX="1575">
        <dgm:presLayoutVars>
          <dgm:chMax val="0"/>
          <dgm:chPref val="0"/>
          <dgm:bulletEnabled val="1"/>
        </dgm:presLayoutVars>
      </dgm:prSet>
      <dgm:spPr/>
      <dgm:t>
        <a:bodyPr/>
        <a:lstStyle/>
        <a:p>
          <a:endParaRPr lang="es-ES"/>
        </a:p>
      </dgm:t>
    </dgm:pt>
    <dgm:pt modelId="{FCFC1644-C3CC-4DCD-B455-2FB892EFB160}" type="pres">
      <dgm:prSet presAssocID="{DA5EA180-7522-48F0-A248-491014E40B0F}" presName="desTx" presStyleLbl="alignAccFollowNode1" presStyleIdx="1" presStyleCnt="3">
        <dgm:presLayoutVars>
          <dgm:bulletEnabled val="1"/>
        </dgm:presLayoutVars>
      </dgm:prSet>
      <dgm:spPr/>
      <dgm:t>
        <a:bodyPr/>
        <a:lstStyle/>
        <a:p>
          <a:endParaRPr lang="es-ES"/>
        </a:p>
      </dgm:t>
    </dgm:pt>
    <dgm:pt modelId="{4A50A9AE-EED9-494F-B95B-1409DEEEA18E}" type="pres">
      <dgm:prSet presAssocID="{5E690FD3-A792-4259-9582-46AB20645DE0}" presName="space" presStyleCnt="0"/>
      <dgm:spPr/>
    </dgm:pt>
    <dgm:pt modelId="{C6D64687-07C5-4CB2-8EED-2007C5C48980}" type="pres">
      <dgm:prSet presAssocID="{81B12A46-E7FD-41BE-813C-2107B58F3615}" presName="composite" presStyleCnt="0"/>
      <dgm:spPr/>
    </dgm:pt>
    <dgm:pt modelId="{538D058C-3598-4927-9A3A-8245BB68CA1D}" type="pres">
      <dgm:prSet presAssocID="{81B12A46-E7FD-41BE-813C-2107B58F3615}" presName="parTx" presStyleLbl="alignNode1" presStyleIdx="2" presStyleCnt="3">
        <dgm:presLayoutVars>
          <dgm:chMax val="0"/>
          <dgm:chPref val="0"/>
          <dgm:bulletEnabled val="1"/>
        </dgm:presLayoutVars>
      </dgm:prSet>
      <dgm:spPr/>
      <dgm:t>
        <a:bodyPr/>
        <a:lstStyle/>
        <a:p>
          <a:endParaRPr lang="es-ES"/>
        </a:p>
      </dgm:t>
    </dgm:pt>
    <dgm:pt modelId="{10793572-49C4-49EC-B736-DC3C5BC83E9A}" type="pres">
      <dgm:prSet presAssocID="{81B12A46-E7FD-41BE-813C-2107B58F3615}" presName="desTx" presStyleLbl="alignAccFollowNode1" presStyleIdx="2" presStyleCnt="3">
        <dgm:presLayoutVars>
          <dgm:bulletEnabled val="1"/>
        </dgm:presLayoutVars>
      </dgm:prSet>
      <dgm:spPr/>
      <dgm:t>
        <a:bodyPr/>
        <a:lstStyle/>
        <a:p>
          <a:endParaRPr lang="es-ES"/>
        </a:p>
      </dgm:t>
    </dgm:pt>
  </dgm:ptLst>
  <dgm:cxnLst>
    <dgm:cxn modelId="{84612389-54F9-4CA2-8403-21EC0352E87F}" type="presOf" srcId="{D56EE915-3A87-4ED3-952E-24699EA04F61}" destId="{69F1ED43-E430-4601-85AB-6C2F2F911B92}" srcOrd="0" destOrd="3" presId="urn:microsoft.com/office/officeart/2005/8/layout/hList1"/>
    <dgm:cxn modelId="{07D5B732-9C15-41F6-9827-7446FFCC3F1F}" srcId="{DA5EA180-7522-48F0-A248-491014E40B0F}" destId="{DF48E3B6-03E3-4195-8867-FD550A4375B6}" srcOrd="1" destOrd="0" parTransId="{35E2EDEB-6A81-4878-B258-2291C973B9E1}" sibTransId="{4ACCF44E-31EE-4D7F-B3C7-E0BBDC5F6E31}"/>
    <dgm:cxn modelId="{1E04C94B-058C-434A-A474-59DB12FD6C9E}" srcId="{DA5EA180-7522-48F0-A248-491014E40B0F}" destId="{54394683-B857-49D0-A2FD-A03FD7F75ECD}" srcOrd="2" destOrd="0" parTransId="{E84AD0C8-25FC-4D29-AC2A-413C337FA180}" sibTransId="{4FBD7497-2043-496E-9DE1-7F28C20468C7}"/>
    <dgm:cxn modelId="{57A2BBD9-87CD-46BE-9996-9FA491579881}" type="presOf" srcId="{81B12A46-E7FD-41BE-813C-2107B58F3615}" destId="{538D058C-3598-4927-9A3A-8245BB68CA1D}" srcOrd="0" destOrd="0" presId="urn:microsoft.com/office/officeart/2005/8/layout/hList1"/>
    <dgm:cxn modelId="{83C3DB9E-E4D7-4BFC-AF6F-DA8E813952BC}" type="presOf" srcId="{EA5E2391-2682-4017-BAC1-4D8DE8EC216D}" destId="{10793572-49C4-49EC-B736-DC3C5BC83E9A}" srcOrd="0" destOrd="0" presId="urn:microsoft.com/office/officeart/2005/8/layout/hList1"/>
    <dgm:cxn modelId="{C058D8FE-6B1B-42B1-88DD-982413CAF9AE}" srcId="{DA5EA180-7522-48F0-A248-491014E40B0F}" destId="{08D491C1-D5EF-4687-94DB-C6104DFA10EA}" srcOrd="3" destOrd="0" parTransId="{CDB223ED-BB81-43B0-BE58-EBD86881F560}" sibTransId="{4BAF7D50-7EC3-4900-95CC-D1E0EA6EA2D2}"/>
    <dgm:cxn modelId="{BEFD2220-9434-40D0-8F92-EF81189C02E8}" srcId="{69C78289-3C78-47DF-96E8-C5581411F759}" destId="{F38C78E3-65E0-471A-8525-C0FD41606A23}" srcOrd="0" destOrd="0" parTransId="{E636B1F7-0E19-42B2-9C1E-A56D65E6E54A}" sibTransId="{011ACA17-4CBF-47AC-9374-1D399EEAE270}"/>
    <dgm:cxn modelId="{57ADE100-B273-40A4-AF5A-7E5F20F15D86}" type="presOf" srcId="{DA5EA180-7522-48F0-A248-491014E40B0F}" destId="{4739F8ED-69CC-42EC-9F6F-E197749A193E}" srcOrd="0" destOrd="0" presId="urn:microsoft.com/office/officeart/2005/8/layout/hList1"/>
    <dgm:cxn modelId="{27F3A4A2-AD3C-46A1-9DB5-129798EA65A3}" srcId="{1450651F-29F1-4B03-B47D-F10ED49AF037}" destId="{DA5EA180-7522-48F0-A248-491014E40B0F}" srcOrd="1" destOrd="0" parTransId="{AB2E24E2-E177-41E1-9D3A-570999B3D83F}" sibTransId="{5E690FD3-A792-4259-9582-46AB20645DE0}"/>
    <dgm:cxn modelId="{8D07FED3-9129-4D5A-B90B-A4DD64BD8CCA}" srcId="{DA5EA180-7522-48F0-A248-491014E40B0F}" destId="{3596E83D-B4E7-4F96-AC3B-D467AB863D4C}" srcOrd="0" destOrd="0" parTransId="{B54D7190-6C2B-49D7-9F7B-055AB7FD3789}" sibTransId="{4EFFE45F-1061-4897-94ED-EA8023F3AA8F}"/>
    <dgm:cxn modelId="{2E490063-8551-449F-9C69-D6CA5C2C3E0C}" type="presOf" srcId="{F38C78E3-65E0-471A-8525-C0FD41606A23}" destId="{69F1ED43-E430-4601-85AB-6C2F2F911B92}" srcOrd="0" destOrd="0" presId="urn:microsoft.com/office/officeart/2005/8/layout/hList1"/>
    <dgm:cxn modelId="{C5718EB8-F7BB-4CF9-A844-E214BF2DF63D}" type="presOf" srcId="{3596E83D-B4E7-4F96-AC3B-D467AB863D4C}" destId="{FCFC1644-C3CC-4DCD-B455-2FB892EFB160}" srcOrd="0" destOrd="0" presId="urn:microsoft.com/office/officeart/2005/8/layout/hList1"/>
    <dgm:cxn modelId="{7816C9DF-D838-4E8A-BDE0-70FC860AD99F}" srcId="{69C78289-3C78-47DF-96E8-C5581411F759}" destId="{D56EE915-3A87-4ED3-952E-24699EA04F61}" srcOrd="3" destOrd="0" parTransId="{982696B8-8524-483B-B0AB-25ED76441879}" sibTransId="{343F0FC7-1EB2-42CD-8EB8-FB4BF4212886}"/>
    <dgm:cxn modelId="{209B8A1C-2CF7-425C-B879-96F4EF24274F}" srcId="{69C78289-3C78-47DF-96E8-C5581411F759}" destId="{3B380D58-EC62-46B1-91BB-4EA30DD05E26}" srcOrd="1" destOrd="0" parTransId="{BE62A67C-EAD4-424E-8AD7-FB02801DD85D}" sibTransId="{505D8A32-55D7-44DF-9A60-DBDEB1D177F3}"/>
    <dgm:cxn modelId="{DEBF784F-14C2-49CF-B32A-A97D201E0E17}" srcId="{1450651F-29F1-4B03-B47D-F10ED49AF037}" destId="{81B12A46-E7FD-41BE-813C-2107B58F3615}" srcOrd="2" destOrd="0" parTransId="{3A101C0D-D61F-461F-B320-C017D505AE0E}" sibTransId="{AB2706F2-BB99-4575-95DF-110371FDED5A}"/>
    <dgm:cxn modelId="{01B4E829-9FF8-4E35-AEC6-49B9D61F982B}" type="presOf" srcId="{54394683-B857-49D0-A2FD-A03FD7F75ECD}" destId="{FCFC1644-C3CC-4DCD-B455-2FB892EFB160}" srcOrd="0" destOrd="2" presId="urn:microsoft.com/office/officeart/2005/8/layout/hList1"/>
    <dgm:cxn modelId="{842DD227-CA8A-46D1-9E9F-59DBB9FC8062}" type="presOf" srcId="{08D491C1-D5EF-4687-94DB-C6104DFA10EA}" destId="{FCFC1644-C3CC-4DCD-B455-2FB892EFB160}" srcOrd="0" destOrd="3" presId="urn:microsoft.com/office/officeart/2005/8/layout/hList1"/>
    <dgm:cxn modelId="{238D89C4-EF33-4CC4-A9FE-DDD58148E85E}" type="presOf" srcId="{3B380D58-EC62-46B1-91BB-4EA30DD05E26}" destId="{69F1ED43-E430-4601-85AB-6C2F2F911B92}" srcOrd="0" destOrd="1" presId="urn:microsoft.com/office/officeart/2005/8/layout/hList1"/>
    <dgm:cxn modelId="{EB7B94D6-904C-4F5F-9539-B76DBF4B07B5}" srcId="{69C78289-3C78-47DF-96E8-C5581411F759}" destId="{A793A714-5B2A-4EA7-8525-25B7D652F5F4}" srcOrd="2" destOrd="0" parTransId="{484A0CED-BFAA-4520-B5D5-D59FE213233B}" sibTransId="{6DDCD893-E4DC-47E3-9BEA-FC13C8CE2AFA}"/>
    <dgm:cxn modelId="{7D25B731-A16C-465F-ADA5-BD6561AF12EB}" type="presOf" srcId="{A793A714-5B2A-4EA7-8525-25B7D652F5F4}" destId="{69F1ED43-E430-4601-85AB-6C2F2F911B92}" srcOrd="0" destOrd="2" presId="urn:microsoft.com/office/officeart/2005/8/layout/hList1"/>
    <dgm:cxn modelId="{421A9648-FED8-476E-BEE9-11F380551A22}" srcId="{81B12A46-E7FD-41BE-813C-2107B58F3615}" destId="{EA5E2391-2682-4017-BAC1-4D8DE8EC216D}" srcOrd="0" destOrd="0" parTransId="{895B59CE-AFE5-4ED8-8EBB-518754F51874}" sibTransId="{7D25136C-4340-4475-A7F9-B35BFA138A1C}"/>
    <dgm:cxn modelId="{925FEEE1-8F3F-48C2-BE46-99BE36FD3F60}" type="presOf" srcId="{1450651F-29F1-4B03-B47D-F10ED49AF037}" destId="{DD39F331-D059-4D79-8EF1-E88F727F50FD}" srcOrd="0" destOrd="0" presId="urn:microsoft.com/office/officeart/2005/8/layout/hList1"/>
    <dgm:cxn modelId="{88594633-044D-47F0-9DD6-144DFE8ACE01}" srcId="{1450651F-29F1-4B03-B47D-F10ED49AF037}" destId="{69C78289-3C78-47DF-96E8-C5581411F759}" srcOrd="0" destOrd="0" parTransId="{E88D3894-052F-454A-9CA3-0CB8E7512AA3}" sibTransId="{C4F59792-32F8-4368-A97D-9A49770E398A}"/>
    <dgm:cxn modelId="{E5FC3F83-B40E-4177-8613-A2118B72DE2A}" type="presOf" srcId="{DF48E3B6-03E3-4195-8867-FD550A4375B6}" destId="{FCFC1644-C3CC-4DCD-B455-2FB892EFB160}" srcOrd="0" destOrd="1" presId="urn:microsoft.com/office/officeart/2005/8/layout/hList1"/>
    <dgm:cxn modelId="{85D4F715-6B7E-49F8-B6B4-01429F235B96}" type="presOf" srcId="{69C78289-3C78-47DF-96E8-C5581411F759}" destId="{5BD7EDBA-9F57-46D3-989B-77E00A4A8E9D}" srcOrd="0" destOrd="0" presId="urn:microsoft.com/office/officeart/2005/8/layout/hList1"/>
    <dgm:cxn modelId="{BD09ECBB-4E7D-4B7E-8B1B-53FFD3E803A2}" type="presParOf" srcId="{DD39F331-D059-4D79-8EF1-E88F727F50FD}" destId="{1F585A6F-F2E5-42F8-BA1A-41BB14124E42}" srcOrd="0" destOrd="0" presId="urn:microsoft.com/office/officeart/2005/8/layout/hList1"/>
    <dgm:cxn modelId="{190657B9-9E1B-4F1E-9344-D5360A964736}" type="presParOf" srcId="{1F585A6F-F2E5-42F8-BA1A-41BB14124E42}" destId="{5BD7EDBA-9F57-46D3-989B-77E00A4A8E9D}" srcOrd="0" destOrd="0" presId="urn:microsoft.com/office/officeart/2005/8/layout/hList1"/>
    <dgm:cxn modelId="{FBAC7E4F-9839-457A-9EAA-681E73C108DD}" type="presParOf" srcId="{1F585A6F-F2E5-42F8-BA1A-41BB14124E42}" destId="{69F1ED43-E430-4601-85AB-6C2F2F911B92}" srcOrd="1" destOrd="0" presId="urn:microsoft.com/office/officeart/2005/8/layout/hList1"/>
    <dgm:cxn modelId="{C68583C0-790C-43F8-A88D-1D913DDBF6C6}" type="presParOf" srcId="{DD39F331-D059-4D79-8EF1-E88F727F50FD}" destId="{63051C61-234A-4D31-8B6F-A2E1199F7026}" srcOrd="1" destOrd="0" presId="urn:microsoft.com/office/officeart/2005/8/layout/hList1"/>
    <dgm:cxn modelId="{A4B0E129-EE65-4056-A2B4-7843F0B6D8BF}" type="presParOf" srcId="{DD39F331-D059-4D79-8EF1-E88F727F50FD}" destId="{CC00C695-A5A9-450F-B81A-DAC160D4D208}" srcOrd="2" destOrd="0" presId="urn:microsoft.com/office/officeart/2005/8/layout/hList1"/>
    <dgm:cxn modelId="{1455BBE7-7EA8-4FEB-8C0D-843E59D335C1}" type="presParOf" srcId="{CC00C695-A5A9-450F-B81A-DAC160D4D208}" destId="{4739F8ED-69CC-42EC-9F6F-E197749A193E}" srcOrd="0" destOrd="0" presId="urn:microsoft.com/office/officeart/2005/8/layout/hList1"/>
    <dgm:cxn modelId="{BBEBE3C9-AF8E-49A2-B885-1D4C9E18E93E}" type="presParOf" srcId="{CC00C695-A5A9-450F-B81A-DAC160D4D208}" destId="{FCFC1644-C3CC-4DCD-B455-2FB892EFB160}" srcOrd="1" destOrd="0" presId="urn:microsoft.com/office/officeart/2005/8/layout/hList1"/>
    <dgm:cxn modelId="{52B13DCE-993E-4DD9-98D1-F5DCB896D090}" type="presParOf" srcId="{DD39F331-D059-4D79-8EF1-E88F727F50FD}" destId="{4A50A9AE-EED9-494F-B95B-1409DEEEA18E}" srcOrd="3" destOrd="0" presId="urn:microsoft.com/office/officeart/2005/8/layout/hList1"/>
    <dgm:cxn modelId="{D5F4794A-1711-4A28-8662-52AEA69346E7}" type="presParOf" srcId="{DD39F331-D059-4D79-8EF1-E88F727F50FD}" destId="{C6D64687-07C5-4CB2-8EED-2007C5C48980}" srcOrd="4" destOrd="0" presId="urn:microsoft.com/office/officeart/2005/8/layout/hList1"/>
    <dgm:cxn modelId="{F6045750-5E43-476B-97F5-4473ED9119D2}" type="presParOf" srcId="{C6D64687-07C5-4CB2-8EED-2007C5C48980}" destId="{538D058C-3598-4927-9A3A-8245BB68CA1D}" srcOrd="0" destOrd="0" presId="urn:microsoft.com/office/officeart/2005/8/layout/hList1"/>
    <dgm:cxn modelId="{CE5A9C8C-8D9F-4A4D-9A00-2B39A6756635}" type="presParOf" srcId="{C6D64687-07C5-4CB2-8EED-2007C5C48980}" destId="{10793572-49C4-49EC-B736-DC3C5BC83E9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Nodos y Aristas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Aristas dirigidas o no dirigidas.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F1054BA0-5475-4C23-B8E4-D9350498B81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145484C-AAA8-4241-998C-057868223638}" type="parTrans" cxnId="{76213265-4ACC-441B-8BDD-F41AC4C02F4E}">
      <dgm:prSet/>
      <dgm:spPr/>
      <dgm:t>
        <a:bodyPr/>
        <a:lstStyle/>
        <a:p>
          <a:endParaRPr lang="es-ES"/>
        </a:p>
      </dgm:t>
    </dgm:pt>
    <dgm:pt modelId="{76F0FFBD-0400-4E5A-8CD5-5E030BAC3875}" type="sibTrans" cxnId="{76213265-4ACC-441B-8BDD-F41AC4C02F4E}">
      <dgm:prSet/>
      <dgm:spPr/>
      <dgm:t>
        <a:bodyPr/>
        <a:lstStyle/>
        <a:p>
          <a:endParaRPr lang="es-ES"/>
        </a:p>
      </dgm:t>
    </dgm:pt>
    <dgm:pt modelId="{C424B025-86B7-4BD7-B489-23D9AA642B7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30E7528-33FF-4260-81A4-AC4FCA664439}" type="parTrans" cxnId="{A44DDBC2-34DE-4E30-B106-410CA4FA6141}">
      <dgm:prSet/>
      <dgm:spPr/>
      <dgm:t>
        <a:bodyPr/>
        <a:lstStyle/>
        <a:p>
          <a:endParaRPr lang="es-ES"/>
        </a:p>
      </dgm:t>
    </dgm:pt>
    <dgm:pt modelId="{3E9212FC-D6A5-4D50-83B7-C5BCA4AF08C1}" type="sibTrans" cxnId="{A44DDBC2-34DE-4E30-B106-410CA4FA6141}">
      <dgm:prSet/>
      <dgm:spPr/>
      <dgm:t>
        <a:bodyPr/>
        <a:lstStyle/>
        <a:p>
          <a:endParaRPr lang="es-ES"/>
        </a:p>
      </dgm:t>
    </dgm:pt>
    <dgm:pt modelId="{40361F1D-7BF8-4F56-BE62-87E422E28C6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FB318D38-E87B-4294-839E-005298DBC3F6}" type="parTrans" cxnId="{5BBFEB37-39C6-4C55-93C1-5E09E3460DD6}">
      <dgm:prSet/>
      <dgm:spPr/>
      <dgm:t>
        <a:bodyPr/>
        <a:lstStyle/>
        <a:p>
          <a:endParaRPr lang="es-ES"/>
        </a:p>
      </dgm:t>
    </dgm:pt>
    <dgm:pt modelId="{30247E81-FACB-46A3-A4E2-AAD99027335C}" type="sibTrans" cxnId="{5BBFEB37-39C6-4C55-93C1-5E09E3460DD6}">
      <dgm:prSet/>
      <dgm:spPr/>
      <dgm:t>
        <a:bodyPr/>
        <a:lstStyle/>
        <a:p>
          <a:endParaRPr lang="es-ES"/>
        </a:p>
      </dgm:t>
    </dgm:pt>
    <dgm:pt modelId="{6573BCF7-E3B1-494A-AABB-57E05C02F2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426A0B-8D6B-441B-96EE-F8B6D6C06283}" type="parTrans" cxnId="{66EAC136-C970-4933-B4EA-D8667B329658}">
      <dgm:prSet/>
      <dgm:spPr/>
      <dgm:t>
        <a:bodyPr/>
        <a:lstStyle/>
        <a:p>
          <a:endParaRPr lang="es-ES"/>
        </a:p>
      </dgm:t>
    </dgm:pt>
    <dgm:pt modelId="{C0BA58A5-0314-4AA5-8CE4-4A68BD735EBE}" type="sibTrans" cxnId="{66EAC136-C970-4933-B4EA-D8667B329658}">
      <dgm:prSet/>
      <dgm:spPr/>
      <dgm:t>
        <a:bodyPr/>
        <a:lstStyle/>
        <a:p>
          <a:endParaRPr lang="es-ES"/>
        </a:p>
      </dgm:t>
    </dgm:pt>
    <dgm:pt modelId="{250F5217-2AA0-46F0-A5D0-FF2C9D6A5CA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A2E3B3C-AC68-48F7-B352-5714661A75E2}" type="parTrans" cxnId="{300ADB41-EDCC-41F1-9CF2-CF5F034E7C1E}">
      <dgm:prSet/>
      <dgm:spPr/>
      <dgm:t>
        <a:bodyPr/>
        <a:lstStyle/>
        <a:p>
          <a:endParaRPr lang="es-ES"/>
        </a:p>
      </dgm:t>
    </dgm:pt>
    <dgm:pt modelId="{ADE8DC14-5935-4958-9BB2-DD7DEFA2BB31}" type="sibTrans" cxnId="{300ADB41-EDCC-41F1-9CF2-CF5F034E7C1E}">
      <dgm:prSet/>
      <dgm:spPr/>
      <dgm:t>
        <a:bodyPr/>
        <a:lstStyle/>
        <a:p>
          <a:endParaRPr lang="es-ES"/>
        </a:p>
      </dgm:t>
    </dgm:pt>
    <dgm:pt modelId="{50BAD473-534A-456E-8741-09F6993F9D2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82779AE-DC6A-49CC-8953-88AA8E9ADA8B}" type="parTrans" cxnId="{A5782821-634F-47B2-874D-107867177659}">
      <dgm:prSet/>
      <dgm:spPr/>
      <dgm:t>
        <a:bodyPr/>
        <a:lstStyle/>
        <a:p>
          <a:endParaRPr lang="es-ES"/>
        </a:p>
      </dgm:t>
    </dgm:pt>
    <dgm:pt modelId="{00096A8C-FCF7-4831-9F52-32BC72C974AE}" type="sibTrans" cxnId="{A5782821-634F-47B2-874D-107867177659}">
      <dgm:prSet/>
      <dgm:spPr/>
      <dgm:t>
        <a:bodyPr/>
        <a:lstStyle/>
        <a:p>
          <a:endParaRPr lang="es-ES"/>
        </a:p>
      </dgm:t>
    </dgm:pt>
    <dgm:pt modelId="{D273FAFC-A18C-4A72-AB45-121A107291A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5B21625-5016-4DDB-B714-67CA527FC863}" type="parTrans" cxnId="{D3184B2C-05E7-452D-8FA7-BC33A79DE843}">
      <dgm:prSet/>
      <dgm:spPr/>
      <dgm:t>
        <a:bodyPr/>
        <a:lstStyle/>
        <a:p>
          <a:endParaRPr lang="es-ES"/>
        </a:p>
      </dgm:t>
    </dgm:pt>
    <dgm:pt modelId="{531441E9-85B7-46B4-B25C-37A42B016B5B}" type="sibTrans" cxnId="{D3184B2C-05E7-452D-8FA7-BC33A79DE843}">
      <dgm:prSet/>
      <dgm:spPr/>
      <dgm:t>
        <a:bodyPr/>
        <a:lstStyle/>
        <a:p>
          <a:endParaRPr lang="es-ES"/>
        </a:p>
      </dgm:t>
    </dgm:pt>
    <dgm:pt modelId="{6AA97DC1-7580-4C40-94B5-CF9A67AC2748}">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Información (o no) en los nodos y/o aristas: pesos.</a:t>
          </a:r>
          <a:endParaRPr lang="es-ES" dirty="0">
            <a:latin typeface="Garamond" pitchFamily="18" charset="0"/>
          </a:endParaRPr>
        </a:p>
      </dgm:t>
    </dgm:pt>
    <dgm:pt modelId="{8091243E-7AC9-4C9E-B285-A5648CF063A4}" type="parTrans" cxnId="{0BAB22B5-F739-46F2-A1E8-010E1C8806BC}">
      <dgm:prSet/>
      <dgm:spPr/>
      <dgm:t>
        <a:bodyPr/>
        <a:lstStyle/>
        <a:p>
          <a:endParaRPr lang="es-ES"/>
        </a:p>
      </dgm:t>
    </dgm:pt>
    <dgm:pt modelId="{2C1DB60B-3294-40DB-AC1D-8886503F228E}" type="sibTrans" cxnId="{0BAB22B5-F739-46F2-A1E8-010E1C8806BC}">
      <dgm:prSet/>
      <dgm:spPr/>
      <dgm:t>
        <a:bodyPr/>
        <a:lstStyle/>
        <a:p>
          <a:endParaRPr lang="es-ES"/>
        </a:p>
      </dgm:t>
    </dgm:pt>
    <dgm:pt modelId="{11BA0F00-69AD-49B2-AA4E-27EDCBBB52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C48AD5-CD50-476F-A344-8855D6803203}" type="parTrans" cxnId="{ADF04DE2-CA7B-48B5-A646-48070A886F62}">
      <dgm:prSet/>
      <dgm:spPr/>
    </dgm:pt>
    <dgm:pt modelId="{651EDFD4-9D8F-481A-898E-2448D99EE952}" type="sibTrans" cxnId="{ADF04DE2-CA7B-48B5-A646-48070A886F62}">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Y="8897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ScaleY="111276" custLinFactNeighborY="-2686">
        <dgm:presLayoutVars>
          <dgm:bulletEnabled val="1"/>
        </dgm:presLayoutVars>
      </dgm:prSet>
      <dgm:spPr/>
      <dgm:t>
        <a:bodyPr/>
        <a:lstStyle/>
        <a:p>
          <a:endParaRPr lang="es-ES"/>
        </a:p>
      </dgm:t>
    </dgm:pt>
  </dgm:ptLst>
  <dgm:cxnLst>
    <dgm:cxn modelId="{66EAC136-C970-4933-B4EA-D8667B329658}" srcId="{B5CE54D9-74F3-40FD-9F5A-2867AD27332D}" destId="{6573BCF7-E3B1-494A-AABB-57E05C02F29B}" srcOrd="3" destOrd="0" parTransId="{2E426A0B-8D6B-441B-96EE-F8B6D6C06283}" sibTransId="{C0BA58A5-0314-4AA5-8CE4-4A68BD735EBE}"/>
    <dgm:cxn modelId="{2E701F72-F431-4E12-B91E-857606F897B0}" type="presOf" srcId="{D273FAFC-A18C-4A72-AB45-121A107291A7}" destId="{6CB76CCA-7147-4B80-BBBA-5F7D6ACE43EF}" srcOrd="0" destOrd="7" presId="urn:microsoft.com/office/officeart/2005/8/layout/list1"/>
    <dgm:cxn modelId="{8DF43E98-6107-4EEF-95B0-DEFB79E124C7}" type="presOf" srcId="{C424B025-86B7-4BD7-B489-23D9AA642B72}" destId="{6CB76CCA-7147-4B80-BBBA-5F7D6ACE43EF}" srcOrd="0" destOrd="1" presId="urn:microsoft.com/office/officeart/2005/8/layout/list1"/>
    <dgm:cxn modelId="{6D37A682-C0DD-4907-BD27-4D6B8C1FB502}" type="presOf" srcId="{C043AFB6-B8B2-4066-A3FC-04ACBC01AC57}" destId="{6CB76CCA-7147-4B80-BBBA-5F7D6ACE43EF}" srcOrd="0" destOrd="8" presId="urn:microsoft.com/office/officeart/2005/8/layout/list1"/>
    <dgm:cxn modelId="{76213265-4ACC-441B-8BDD-F41AC4C02F4E}" srcId="{B5CE54D9-74F3-40FD-9F5A-2867AD27332D}" destId="{F1054BA0-5475-4C23-B8E4-D9350498B81E}" srcOrd="0" destOrd="0" parTransId="{B145484C-AAA8-4241-998C-057868223638}" sibTransId="{76F0FFBD-0400-4E5A-8CD5-5E030BAC3875}"/>
    <dgm:cxn modelId="{5BBFEB37-39C6-4C55-93C1-5E09E3460DD6}" srcId="{B5CE54D9-74F3-40FD-9F5A-2867AD27332D}" destId="{40361F1D-7BF8-4F56-BE62-87E422E28C62}" srcOrd="2" destOrd="0" parTransId="{FB318D38-E87B-4294-839E-005298DBC3F6}" sibTransId="{30247E81-FACB-46A3-A4E2-AAD99027335C}"/>
    <dgm:cxn modelId="{07FBF36E-8423-4FA8-A607-D062F6BAA398}" type="presOf" srcId="{50BAD473-534A-456E-8741-09F6993F9D27}" destId="{6CB76CCA-7147-4B80-BBBA-5F7D6ACE43EF}" srcOrd="0" destOrd="5" presId="urn:microsoft.com/office/officeart/2005/8/layout/list1"/>
    <dgm:cxn modelId="{300ADB41-EDCC-41F1-9CF2-CF5F034E7C1E}" srcId="{B5CE54D9-74F3-40FD-9F5A-2867AD27332D}" destId="{250F5217-2AA0-46F0-A5D0-FF2C9D6A5CA3}" srcOrd="4" destOrd="0" parTransId="{EA2E3B3C-AC68-48F7-B352-5714661A75E2}" sibTransId="{ADE8DC14-5935-4958-9BB2-DD7DEFA2BB31}"/>
    <dgm:cxn modelId="{2EADFAEA-5E43-4B54-8DFC-F95C65C27CBD}" srcId="{FA5C2472-50E1-4A97-A29D-C51AA092A599}" destId="{B5CE54D9-74F3-40FD-9F5A-2867AD27332D}" srcOrd="0" destOrd="0" parTransId="{EBCD34C1-98FD-4178-87B8-94F0E64DDAC8}" sibTransId="{DC240803-E078-4924-8D4A-2BB39675D542}"/>
    <dgm:cxn modelId="{A5782821-634F-47B2-874D-107867177659}" srcId="{B5CE54D9-74F3-40FD-9F5A-2867AD27332D}" destId="{50BAD473-534A-456E-8741-09F6993F9D27}" srcOrd="5" destOrd="0" parTransId="{782779AE-DC6A-49CC-8953-88AA8E9ADA8B}" sibTransId="{00096A8C-FCF7-4831-9F52-32BC72C974AE}"/>
    <dgm:cxn modelId="{64E19AB9-6802-4CEC-B93E-5D9E8771578F}" srcId="{B5CE54D9-74F3-40FD-9F5A-2867AD27332D}" destId="{C043AFB6-B8B2-4066-A3FC-04ACBC01AC57}" srcOrd="8" destOrd="0" parTransId="{E19A75C4-3118-400B-BA95-791D979BAD46}" sibTransId="{4409CAF9-676E-435C-A656-EA99AC8D4106}"/>
    <dgm:cxn modelId="{0BAB22B5-F739-46F2-A1E8-010E1C8806BC}" srcId="{B5CE54D9-74F3-40FD-9F5A-2867AD27332D}" destId="{6AA97DC1-7580-4C40-94B5-CF9A67AC2748}" srcOrd="9" destOrd="0" parTransId="{8091243E-7AC9-4C9E-B285-A5648CF063A4}" sibTransId="{2C1DB60B-3294-40DB-AC1D-8886503F228E}"/>
    <dgm:cxn modelId="{ED801297-65A7-4D1F-A71A-402E5D68C393}" type="presOf" srcId="{40361F1D-7BF8-4F56-BE62-87E422E28C62}" destId="{6CB76CCA-7147-4B80-BBBA-5F7D6ACE43EF}" srcOrd="0" destOrd="2" presId="urn:microsoft.com/office/officeart/2005/8/layout/list1"/>
    <dgm:cxn modelId="{D3184B2C-05E7-452D-8FA7-BC33A79DE843}" srcId="{B5CE54D9-74F3-40FD-9F5A-2867AD27332D}" destId="{D273FAFC-A18C-4A72-AB45-121A107291A7}" srcOrd="7" destOrd="0" parTransId="{B5B21625-5016-4DDB-B714-67CA527FC863}" sibTransId="{531441E9-85B7-46B4-B25C-37A42B016B5B}"/>
    <dgm:cxn modelId="{AB373B56-9849-4195-BBFE-61A15A7B5D06}" type="presOf" srcId="{11BA0F00-69AD-49B2-AA4E-27EDCBBB521B}" destId="{6CB76CCA-7147-4B80-BBBA-5F7D6ACE43EF}" srcOrd="0" destOrd="6" presId="urn:microsoft.com/office/officeart/2005/8/layout/list1"/>
    <dgm:cxn modelId="{63A03920-EBB2-408D-869E-7F2F66B9BDE0}" type="presOf" srcId="{B5CE54D9-74F3-40FD-9F5A-2867AD27332D}" destId="{92D3B9CB-1C43-46C9-8026-6E292D73FF65}" srcOrd="0" destOrd="0" presId="urn:microsoft.com/office/officeart/2005/8/layout/list1"/>
    <dgm:cxn modelId="{01B80EE4-46E2-447C-8303-9B5C39BF3338}" type="presOf" srcId="{6573BCF7-E3B1-494A-AABB-57E05C02F29B}" destId="{6CB76CCA-7147-4B80-BBBA-5F7D6ACE43EF}" srcOrd="0" destOrd="3" presId="urn:microsoft.com/office/officeart/2005/8/layout/list1"/>
    <dgm:cxn modelId="{3FEFD52B-17CE-4276-9D35-F31D6C60123F}" type="presOf" srcId="{250F5217-2AA0-46F0-A5D0-FF2C9D6A5CA3}" destId="{6CB76CCA-7147-4B80-BBBA-5F7D6ACE43EF}" srcOrd="0" destOrd="4" presId="urn:microsoft.com/office/officeart/2005/8/layout/list1"/>
    <dgm:cxn modelId="{B726588C-4B90-468F-8CE3-1F24D74C63CF}" type="presOf" srcId="{B5CE54D9-74F3-40FD-9F5A-2867AD27332D}" destId="{E222CBB3-4967-4427-921A-86C447158723}" srcOrd="1" destOrd="0" presId="urn:microsoft.com/office/officeart/2005/8/layout/list1"/>
    <dgm:cxn modelId="{20CC6D20-8C74-403D-B8BC-FE7E7ECE2437}" type="presOf" srcId="{6AA97DC1-7580-4C40-94B5-CF9A67AC2748}" destId="{6CB76CCA-7147-4B80-BBBA-5F7D6ACE43EF}" srcOrd="0" destOrd="9" presId="urn:microsoft.com/office/officeart/2005/8/layout/list1"/>
    <dgm:cxn modelId="{ADF04DE2-CA7B-48B5-A646-48070A886F62}" srcId="{B5CE54D9-74F3-40FD-9F5A-2867AD27332D}" destId="{11BA0F00-69AD-49B2-AA4E-27EDCBBB521B}" srcOrd="6" destOrd="0" parTransId="{35C48AD5-CD50-476F-A344-8855D6803203}" sibTransId="{651EDFD4-9D8F-481A-898E-2448D99EE952}"/>
    <dgm:cxn modelId="{F9AB960A-1453-43C4-A30C-50FA0A9D896D}" type="presOf" srcId="{FA5C2472-50E1-4A97-A29D-C51AA092A599}" destId="{72714091-6D4C-4583-B0F5-E925F9F6DF81}" srcOrd="0" destOrd="0" presId="urn:microsoft.com/office/officeart/2005/8/layout/list1"/>
    <dgm:cxn modelId="{A44DDBC2-34DE-4E30-B106-410CA4FA6141}" srcId="{B5CE54D9-74F3-40FD-9F5A-2867AD27332D}" destId="{C424B025-86B7-4BD7-B489-23D9AA642B72}" srcOrd="1" destOrd="0" parTransId="{C30E7528-33FF-4260-81A4-AC4FCA664439}" sibTransId="{3E9212FC-D6A5-4D50-83B7-C5BCA4AF08C1}"/>
    <dgm:cxn modelId="{47E72033-5905-4701-B70D-B712C1CE14E4}" type="presOf" srcId="{F1054BA0-5475-4C23-B8E4-D9350498B81E}" destId="{6CB76CCA-7147-4B80-BBBA-5F7D6ACE43EF}" srcOrd="0" destOrd="0" presId="urn:microsoft.com/office/officeart/2005/8/layout/list1"/>
    <dgm:cxn modelId="{24671D41-3DDA-4607-80CE-9E8EAD4E4A71}" type="presParOf" srcId="{72714091-6D4C-4583-B0F5-E925F9F6DF81}" destId="{5EA89BD6-DD5A-43B0-9E0E-02E9E550092E}" srcOrd="0" destOrd="0" presId="urn:microsoft.com/office/officeart/2005/8/layout/list1"/>
    <dgm:cxn modelId="{4E6A73F4-DA84-4547-9730-5A78F85C3C9B}" type="presParOf" srcId="{5EA89BD6-DD5A-43B0-9E0E-02E9E550092E}" destId="{92D3B9CB-1C43-46C9-8026-6E292D73FF65}" srcOrd="0" destOrd="0" presId="urn:microsoft.com/office/officeart/2005/8/layout/list1"/>
    <dgm:cxn modelId="{112D7542-96C0-4258-AF26-93363E1F2755}" type="presParOf" srcId="{5EA89BD6-DD5A-43B0-9E0E-02E9E550092E}" destId="{E222CBB3-4967-4427-921A-86C447158723}" srcOrd="1" destOrd="0" presId="urn:microsoft.com/office/officeart/2005/8/layout/list1"/>
    <dgm:cxn modelId="{60BE21E0-09E4-49F4-9E79-A8DA2F1BF6C4}" type="presParOf" srcId="{72714091-6D4C-4583-B0F5-E925F9F6DF81}" destId="{A548D222-32AE-4681-9F1B-A271028A355E}" srcOrd="1" destOrd="0" presId="urn:microsoft.com/office/officeart/2005/8/layout/list1"/>
    <dgm:cxn modelId="{54DDF774-F72D-40FC-9369-B47EFC6E1BE3}"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Algunas medidas usuales en Teoría de Grafos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Grado y Distribución de Grados.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F8A6266A-836E-4931-BF21-25C43DC00750}">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Coeficiente de </a:t>
          </a:r>
          <a:r>
            <a:rPr lang="es-ES" dirty="0" err="1" smtClean="0">
              <a:latin typeface="Garamond" pitchFamily="18" charset="0"/>
            </a:rPr>
            <a:t>Clustering</a:t>
          </a:r>
          <a:r>
            <a:rPr lang="es-ES" dirty="0" smtClean="0">
              <a:latin typeface="Garamond" pitchFamily="18" charset="0"/>
            </a:rPr>
            <a:t>.</a:t>
          </a:r>
          <a:endParaRPr lang="es-ES" dirty="0">
            <a:latin typeface="Garamond" pitchFamily="18" charset="0"/>
          </a:endParaRPr>
        </a:p>
      </dgm:t>
    </dgm:pt>
    <dgm:pt modelId="{E4D155AD-9738-468C-A886-E7AB2A7E7D73}" type="parTrans" cxnId="{F4D1DF7B-30AB-49F5-8D72-02EA29E4CBF9}">
      <dgm:prSet/>
      <dgm:spPr/>
      <dgm:t>
        <a:bodyPr/>
        <a:lstStyle/>
        <a:p>
          <a:endParaRPr lang="es-ES"/>
        </a:p>
      </dgm:t>
    </dgm:pt>
    <dgm:pt modelId="{6386951C-3C59-4757-AF96-3CD3CDE83BC9}" type="sibTrans" cxnId="{F4D1DF7B-30AB-49F5-8D72-02EA29E4CBF9}">
      <dgm:prSet/>
      <dgm:spPr/>
      <dgm:t>
        <a:bodyPr/>
        <a:lstStyle/>
        <a:p>
          <a:endParaRPr lang="es-ES"/>
        </a:p>
      </dgm:t>
    </dgm:pt>
    <dgm:pt modelId="{1342177C-BE56-44FA-8AE9-73E7E780FB3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Conectividad: caminos, distancia y componentes.</a:t>
          </a:r>
          <a:endParaRPr lang="es-ES" dirty="0">
            <a:latin typeface="Garamond" pitchFamily="18" charset="0"/>
          </a:endParaRPr>
        </a:p>
      </dgm:t>
    </dgm:pt>
    <dgm:pt modelId="{FEFF1C41-955D-469D-B51C-4B3E9F9AFC37}" type="parTrans" cxnId="{BECFAFA4-E1BF-4D68-A0EC-A0FDE3F19221}">
      <dgm:prSet/>
      <dgm:spPr/>
      <dgm:t>
        <a:bodyPr/>
        <a:lstStyle/>
        <a:p>
          <a:endParaRPr lang="es-ES"/>
        </a:p>
      </dgm:t>
    </dgm:pt>
    <dgm:pt modelId="{F7112F22-C5D6-44F1-A778-02207DA078AD}" type="sibTrans" cxnId="{BECFAFA4-E1BF-4D68-A0EC-A0FDE3F19221}">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C43BB04-94D1-4168-80F7-7AF8ABE43BD2}" type="sibTrans" cxnId="{131D5258-0B72-4FAF-8949-E597CC113016}">
      <dgm:prSet/>
      <dgm:spPr/>
      <dgm:t>
        <a:bodyPr/>
        <a:lstStyle/>
        <a:p>
          <a:endParaRPr lang="es-ES"/>
        </a:p>
      </dgm:t>
    </dgm:pt>
    <dgm:pt modelId="{6796ACA5-7E2D-469C-8F62-7F9CE68B3F12}" type="parTrans" cxnId="{131D5258-0B72-4FAF-8949-E597CC113016}">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70B684-B81B-4476-A89E-758A40387313}" type="sibTrans" cxnId="{4DE7BD45-35D8-43B8-8269-2C8ED300F893}">
      <dgm:prSet/>
      <dgm:spPr/>
      <dgm:t>
        <a:bodyPr/>
        <a:lstStyle/>
        <a:p>
          <a:endParaRPr lang="es-ES"/>
        </a:p>
      </dgm:t>
    </dgm:pt>
    <dgm:pt modelId="{C0E7E858-CF05-49B8-AAD0-274C222C6090}" type="parTrans" cxnId="{4DE7BD45-35D8-43B8-8269-2C8ED300F893}">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D56CC23B-5FBB-4E53-BA64-A14173E05F39}" type="sibTrans" cxnId="{EF650764-7C2B-46A1-94C4-0084F3F1DB48}">
      <dgm:prSet/>
      <dgm:spPr/>
      <dgm:t>
        <a:bodyPr/>
        <a:lstStyle/>
        <a:p>
          <a:endParaRPr lang="es-ES"/>
        </a:p>
      </dgm:t>
    </dgm:pt>
    <dgm:pt modelId="{E99B8F88-F50B-469A-88B5-733B6DBFA427}" type="parTrans" cxnId="{EF650764-7C2B-46A1-94C4-0084F3F1DB48}">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X="100415">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2039B65B-407E-4579-83A7-2CB8EFD2EF91}" type="presOf" srcId="{3108E43C-2E43-478F-9371-DF631FB71D1B}" destId="{6CB76CCA-7147-4B80-BBBA-5F7D6ACE43EF}" srcOrd="0" destOrd="6" presId="urn:microsoft.com/office/officeart/2005/8/layout/list1"/>
    <dgm:cxn modelId="{DB6858B5-B2AF-48C7-AC3E-7A7F058A4172}" type="presOf" srcId="{B5CE54D9-74F3-40FD-9F5A-2867AD27332D}" destId="{E222CBB3-4967-4427-921A-86C447158723}" srcOrd="1" destOrd="0" presId="urn:microsoft.com/office/officeart/2005/8/layout/list1"/>
    <dgm:cxn modelId="{17C19360-F56F-4C0A-A935-3E0B88D2BFDC}" srcId="{B5CE54D9-74F3-40FD-9F5A-2867AD27332D}" destId="{3108E43C-2E43-478F-9371-DF631FB71D1B}" srcOrd="6" destOrd="0" parTransId="{4C0AEE66-107C-4A39-8DD7-540126AC2661}" sibTransId="{34858911-6505-4F8E-B7CE-56F6DF288C24}"/>
    <dgm:cxn modelId="{034F88F2-7076-4773-BF1E-578362396A97}" type="presOf" srcId="{7EC6E640-0A6C-4941-8719-34B78D085A2D}" destId="{6CB76CCA-7147-4B80-BBBA-5F7D6ACE43EF}" srcOrd="0" destOrd="5" presId="urn:microsoft.com/office/officeart/2005/8/layout/list1"/>
    <dgm:cxn modelId="{CC6354A1-2ACB-446F-BE30-576F454CCA93}" type="presOf" srcId="{F8A6266A-836E-4931-BF21-25C43DC00750}" destId="{6CB76CCA-7147-4B80-BBBA-5F7D6ACE43EF}" srcOrd="0" destOrd="1" presId="urn:microsoft.com/office/officeart/2005/8/layout/list1"/>
    <dgm:cxn modelId="{FEE97B14-9784-4BF1-AB93-A77D99C932FD}"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7" destOrd="0" parTransId="{75EF08B7-6361-4D7A-AE3F-DA5CD6066CBE}" sibTransId="{7DB96AE3-D38E-4E06-821A-CC898DCBFB2D}"/>
    <dgm:cxn modelId="{964342AA-1254-4A88-924F-94D9A8380D7F}" type="presOf" srcId="{345AFA0C-FB23-4D49-BD78-FA68DF096380}" destId="{6CB76CCA-7147-4B80-BBBA-5F7D6ACE43EF}" srcOrd="0" destOrd="3" presId="urn:microsoft.com/office/officeart/2005/8/layout/list1"/>
    <dgm:cxn modelId="{0653307B-F4EE-4426-9F4C-E5746B2B125A}" type="presOf" srcId="{57A1B530-0EC0-47AC-BC5D-393F85F91A55}" destId="{6CB76CCA-7147-4B80-BBBA-5F7D6ACE43EF}" srcOrd="0" destOrd="7" presId="urn:microsoft.com/office/officeart/2005/8/layout/list1"/>
    <dgm:cxn modelId="{CEF2E29E-097E-4456-90F1-F1F2085CCD8A}" type="presOf" srcId="{696B636C-A7FD-4244-8B73-7DF7EFCC4E9B}" destId="{6CB76CCA-7147-4B80-BBBA-5F7D6ACE43EF}" srcOrd="0" destOrd="8"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5"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F4D1DF7B-30AB-49F5-8D72-02EA29E4CBF9}" srcId="{B5CE54D9-74F3-40FD-9F5A-2867AD27332D}" destId="{F8A6266A-836E-4931-BF21-25C43DC00750}" srcOrd="1" destOrd="0" parTransId="{E4D155AD-9738-468C-A886-E7AB2A7E7D73}" sibTransId="{6386951C-3C59-4757-AF96-3CD3CDE83BC9}"/>
    <dgm:cxn modelId="{C21EDB82-3845-4E43-BF9A-12432E464AF7}" type="presOf" srcId="{B5CE54D9-74F3-40FD-9F5A-2867AD27332D}" destId="{92D3B9CB-1C43-46C9-8026-6E292D73FF65}" srcOrd="0" destOrd="0" presId="urn:microsoft.com/office/officeart/2005/8/layout/list1"/>
    <dgm:cxn modelId="{BECFAFA4-E1BF-4D68-A0EC-A0FDE3F19221}" srcId="{B5CE54D9-74F3-40FD-9F5A-2867AD27332D}" destId="{1342177C-BE56-44FA-8AE9-73E7E780FB39}" srcOrd="2" destOrd="0" parTransId="{FEFF1C41-955D-469D-B51C-4B3E9F9AFC37}" sibTransId="{F7112F22-C5D6-44F1-A778-02207DA078AD}"/>
    <dgm:cxn modelId="{3EE209A1-2FA2-43A3-B0A9-BB6DCDD5A51F}" type="presOf" srcId="{C043AFB6-B8B2-4066-A3FC-04ACBC01AC57}" destId="{6CB76CCA-7147-4B80-BBBA-5F7D6ACE43EF}" srcOrd="0" destOrd="0" presId="urn:microsoft.com/office/officeart/2005/8/layout/list1"/>
    <dgm:cxn modelId="{3F981E4F-D569-4451-AF49-3676FBCB75B0}" type="presOf" srcId="{1342177C-BE56-44FA-8AE9-73E7E780FB39}" destId="{6CB76CCA-7147-4B80-BBBA-5F7D6ACE43EF}" srcOrd="0" destOrd="2" presId="urn:microsoft.com/office/officeart/2005/8/layout/list1"/>
    <dgm:cxn modelId="{A9F7D22F-1B43-44DB-9EDC-05E6908AEA74}" srcId="{B5CE54D9-74F3-40FD-9F5A-2867AD27332D}" destId="{696B636C-A7FD-4244-8B73-7DF7EFCC4E9B}" srcOrd="8" destOrd="0" parTransId="{456CDA68-A07C-46F9-90B9-CE38CC059A88}" sibTransId="{6808ED1D-A93F-4677-8825-F47CE35DA4A6}"/>
    <dgm:cxn modelId="{D3DAA2E8-E908-4D46-90E5-14085421DFCA}" type="presOf" srcId="{46EADD9B-F83B-4D8B-A4E4-1E9765622068}" destId="{6CB76CCA-7147-4B80-BBBA-5F7D6ACE43EF}" srcOrd="0" destOrd="4" presId="urn:microsoft.com/office/officeart/2005/8/layout/list1"/>
    <dgm:cxn modelId="{EF650764-7C2B-46A1-94C4-0084F3F1DB48}" srcId="{B5CE54D9-74F3-40FD-9F5A-2867AD27332D}" destId="{345AFA0C-FB23-4D49-BD78-FA68DF096380}" srcOrd="3" destOrd="0" parTransId="{E99B8F88-F50B-469A-88B5-733B6DBFA427}" sibTransId="{D56CC23B-5FBB-4E53-BA64-A14173E05F39}"/>
    <dgm:cxn modelId="{4DE7BD45-35D8-43B8-8269-2C8ED300F893}" srcId="{B5CE54D9-74F3-40FD-9F5A-2867AD27332D}" destId="{46EADD9B-F83B-4D8B-A4E4-1E9765622068}" srcOrd="4" destOrd="0" parTransId="{C0E7E858-CF05-49B8-AAD0-274C222C6090}" sibTransId="{2E70B684-B81B-4476-A89E-758A40387313}"/>
    <dgm:cxn modelId="{B8E4E00A-250E-458E-A9A0-B01694A3F30C}" type="presParOf" srcId="{72714091-6D4C-4583-B0F5-E925F9F6DF81}" destId="{5EA89BD6-DD5A-43B0-9E0E-02E9E550092E}" srcOrd="0" destOrd="0" presId="urn:microsoft.com/office/officeart/2005/8/layout/list1"/>
    <dgm:cxn modelId="{39C13662-0D0C-4C57-97CA-4AE253E29CCE}" type="presParOf" srcId="{5EA89BD6-DD5A-43B0-9E0E-02E9E550092E}" destId="{92D3B9CB-1C43-46C9-8026-6E292D73FF65}" srcOrd="0" destOrd="0" presId="urn:microsoft.com/office/officeart/2005/8/layout/list1"/>
    <dgm:cxn modelId="{987FDDB3-9AC6-4FFB-8E2E-6F77901648C8}" type="presParOf" srcId="{5EA89BD6-DD5A-43B0-9E0E-02E9E550092E}" destId="{E222CBB3-4967-4427-921A-86C447158723}" srcOrd="1" destOrd="0" presId="urn:microsoft.com/office/officeart/2005/8/layout/list1"/>
    <dgm:cxn modelId="{2141F83B-7BD8-4F89-92A8-FF3394571396}" type="presParOf" srcId="{72714091-6D4C-4583-B0F5-E925F9F6DF81}" destId="{A548D222-32AE-4681-9F1B-A271028A355E}" srcOrd="1" destOrd="0" presId="urn:microsoft.com/office/officeart/2005/8/layout/list1"/>
    <dgm:cxn modelId="{A321E57B-83AA-4FAF-B27A-4973D54A6CE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Grado de un nodo</a:t>
          </a:r>
          <a:r>
            <a:rPr lang="es-ES" dirty="0" smtClean="0">
              <a:latin typeface="Garamond" pitchFamily="18" charset="0"/>
            </a:rPr>
            <a:t>: número de nodos conectados a él. </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C7F469B7-8142-4939-B743-CADAF7E99D51}" type="presOf" srcId="{696B636C-A7FD-4244-8B73-7DF7EFCC4E9B}" destId="{6CB76CCA-7147-4B80-BBBA-5F7D6ACE43EF}" srcOrd="0" destOrd="7" presId="urn:microsoft.com/office/officeart/2005/8/layout/list1"/>
    <dgm:cxn modelId="{96B4F010-495E-45C0-A4A3-8827FB127BC9}"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8B0B671E-C19B-4EF1-925F-01F7563D7397}"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7EABD49B-6778-4BB9-BBD1-999194F35550}" type="presOf" srcId="{B5CE54D9-74F3-40FD-9F5A-2867AD27332D}" destId="{92D3B9CB-1C43-46C9-8026-6E292D73FF65}" srcOrd="0" destOrd="0" presId="urn:microsoft.com/office/officeart/2005/8/layout/list1"/>
    <dgm:cxn modelId="{FC8805F7-D1CF-4FB1-BB6E-15591212B14C}" type="presOf" srcId="{345AFA0C-FB23-4D49-BD78-FA68DF096380}" destId="{6CB76CCA-7147-4B80-BBBA-5F7D6ACE43EF}" srcOrd="0" destOrd="2"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22B7B0D-0A7D-4314-859B-51F1EF0F0C65}" type="presOf" srcId="{C043AFB6-B8B2-4066-A3FC-04ACBC01AC57}" destId="{6CB76CCA-7147-4B80-BBBA-5F7D6ACE43EF}" srcOrd="0" destOrd="0"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8CEA3CC1-4D71-4BB7-B5A8-9ABB74341F2E}" type="presOf" srcId="{3108E43C-2E43-478F-9371-DF631FB71D1B}" destId="{6CB76CCA-7147-4B80-BBBA-5F7D6ACE43EF}" srcOrd="0" destOrd="5"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445B43A3-7968-46F5-9E68-DC0DCA58A38B}" type="presOf" srcId="{8DE0AB6B-A94F-4BA4-B6C4-E9C5E92194B7}" destId="{6CB76CCA-7147-4B80-BBBA-5F7D6ACE43EF}" srcOrd="0" destOrd="1" presId="urn:microsoft.com/office/officeart/2005/8/layout/list1"/>
    <dgm:cxn modelId="{8A254866-0916-40E0-9D7C-8BC95BA2439C}" type="presOf" srcId="{46EADD9B-F83B-4D8B-A4E4-1E9765622068}" destId="{6CB76CCA-7147-4B80-BBBA-5F7D6ACE43EF}" srcOrd="0" destOrd="3" presId="urn:microsoft.com/office/officeart/2005/8/layout/list1"/>
    <dgm:cxn modelId="{22C33698-E827-4C63-B8F7-96D0463DA549}" type="presOf" srcId="{B5CE54D9-74F3-40FD-9F5A-2867AD27332D}" destId="{E222CBB3-4967-4427-921A-86C447158723}" srcOrd="1"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14962B1D-26DC-441C-B7CC-D073AB1E07C4}" type="presOf" srcId="{57A1B530-0EC0-47AC-BC5D-393F85F91A55}" destId="{6CB76CCA-7147-4B80-BBBA-5F7D6ACE43EF}" srcOrd="0" destOrd="6"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AB329D51-D70A-49DF-B64F-981D09C98691}" type="presParOf" srcId="{72714091-6D4C-4583-B0F5-E925F9F6DF81}" destId="{5EA89BD6-DD5A-43B0-9E0E-02E9E550092E}" srcOrd="0" destOrd="0" presId="urn:microsoft.com/office/officeart/2005/8/layout/list1"/>
    <dgm:cxn modelId="{9D9197AB-AB37-44CC-94B2-1C11CA9B2126}" type="presParOf" srcId="{5EA89BD6-DD5A-43B0-9E0E-02E9E550092E}" destId="{92D3B9CB-1C43-46C9-8026-6E292D73FF65}" srcOrd="0" destOrd="0" presId="urn:microsoft.com/office/officeart/2005/8/layout/list1"/>
    <dgm:cxn modelId="{CB6E6E6C-8257-4EC6-AE1C-20CDDA883F75}" type="presParOf" srcId="{5EA89BD6-DD5A-43B0-9E0E-02E9E550092E}" destId="{E222CBB3-4967-4427-921A-86C447158723}" srcOrd="1" destOrd="0" presId="urn:microsoft.com/office/officeart/2005/8/layout/list1"/>
    <dgm:cxn modelId="{E9F18F73-571F-4A78-BADC-4386FA51454F}" type="presParOf" srcId="{72714091-6D4C-4583-B0F5-E925F9F6DF81}" destId="{A548D222-32AE-4681-9F1B-A271028A355E}" srcOrd="1" destOrd="0" presId="urn:microsoft.com/office/officeart/2005/8/layout/list1"/>
    <dgm:cxn modelId="{F0386376-FF3C-4F04-A5A4-9F7EFB6A1BE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el caso dirigido se distingue entre </a:t>
          </a:r>
          <a:r>
            <a:rPr lang="es-ES" i="1" dirty="0" smtClean="0">
              <a:latin typeface="Garamond" pitchFamily="18" charset="0"/>
            </a:rPr>
            <a:t>grado entrante</a:t>
          </a:r>
          <a:r>
            <a:rPr lang="es-ES" dirty="0" smtClean="0">
              <a:latin typeface="Garamond" pitchFamily="18" charset="0"/>
            </a:rPr>
            <a:t> y </a:t>
          </a:r>
          <a:r>
            <a:rPr lang="es-ES" i="1" dirty="0" smtClean="0">
              <a:latin typeface="Garamond" pitchFamily="18" charset="0"/>
            </a:rPr>
            <a:t>grado saliente</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46B5B075-8940-4C02-9A23-685666AE73B5}" srcId="{B5CE54D9-74F3-40FD-9F5A-2867AD27332D}" destId="{8DE0AB6B-A94F-4BA4-B6C4-E9C5E92194B7}" srcOrd="1" destOrd="0" parTransId="{35A80879-9E89-4002-B6D4-43E6B40CA12F}" sibTransId="{D6D676B8-E910-4DA8-A7FD-97AC888FD96C}"/>
    <dgm:cxn modelId="{4DE7BD45-35D8-43B8-8269-2C8ED300F893}" srcId="{B5CE54D9-74F3-40FD-9F5A-2867AD27332D}" destId="{46EADD9B-F83B-4D8B-A4E4-1E9765622068}" srcOrd="3" destOrd="0" parTransId="{C0E7E858-CF05-49B8-AAD0-274C222C6090}" sibTransId="{2E70B684-B81B-4476-A89E-758A40387313}"/>
    <dgm:cxn modelId="{C390A6B6-D3FD-4BF3-8DE5-489BDAEF86CB}" type="presOf" srcId="{3108E43C-2E43-478F-9371-DF631FB71D1B}" destId="{6CB76CCA-7147-4B80-BBBA-5F7D6ACE43EF}" srcOrd="0" destOrd="5"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616B8236-3ACE-4D63-9E10-3D95C3A9EBB4}" type="presOf" srcId="{46EADD9B-F83B-4D8B-A4E4-1E9765622068}" destId="{6CB76CCA-7147-4B80-BBBA-5F7D6ACE43EF}" srcOrd="0" destOrd="3" presId="urn:microsoft.com/office/officeart/2005/8/layout/list1"/>
    <dgm:cxn modelId="{09437694-EC1C-4E89-B2EE-E9E53844D3E1}"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59D44A3F-A753-4A15-A9FC-466F62310369}" type="presOf" srcId="{B5CE54D9-74F3-40FD-9F5A-2867AD27332D}" destId="{E222CBB3-4967-4427-921A-86C447158723}" srcOrd="1" destOrd="0" presId="urn:microsoft.com/office/officeart/2005/8/layout/list1"/>
    <dgm:cxn modelId="{E52A76A6-52B4-43A7-A385-70B453271038}" type="presOf" srcId="{B5CE54D9-74F3-40FD-9F5A-2867AD27332D}" destId="{92D3B9CB-1C43-46C9-8026-6E292D73FF65}" srcOrd="0" destOrd="0" presId="urn:microsoft.com/office/officeart/2005/8/layout/list1"/>
    <dgm:cxn modelId="{2DCB26F9-1B3C-41F6-B5E3-692BDABEE0E0}" type="presOf" srcId="{696B636C-A7FD-4244-8B73-7DF7EFCC4E9B}" destId="{6CB76CCA-7147-4B80-BBBA-5F7D6ACE43EF}" srcOrd="0" destOrd="7" presId="urn:microsoft.com/office/officeart/2005/8/layout/list1"/>
    <dgm:cxn modelId="{B479C322-AB97-41F6-8307-1CC66E23D3CD}" type="presOf" srcId="{345AFA0C-FB23-4D49-BD78-FA68DF096380}" destId="{6CB76CCA-7147-4B80-BBBA-5F7D6ACE43EF}" srcOrd="0" destOrd="2"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2EADFAEA-5E43-4B54-8DFC-F95C65C27CBD}" srcId="{FA5C2472-50E1-4A97-A29D-C51AA092A599}" destId="{B5CE54D9-74F3-40FD-9F5A-2867AD27332D}" srcOrd="0" destOrd="0" parTransId="{EBCD34C1-98FD-4178-87B8-94F0E64DDAC8}" sibTransId="{DC240803-E078-4924-8D4A-2BB39675D542}"/>
    <dgm:cxn modelId="{EF650764-7C2B-46A1-94C4-0084F3F1DB48}" srcId="{B5CE54D9-74F3-40FD-9F5A-2867AD27332D}" destId="{345AFA0C-FB23-4D49-BD78-FA68DF096380}" srcOrd="2" destOrd="0" parTransId="{E99B8F88-F50B-469A-88B5-733B6DBFA427}" sibTransId="{D56CC23B-5FBB-4E53-BA64-A14173E05F39}"/>
    <dgm:cxn modelId="{C0CBB3FB-FF26-46C4-A860-109494D746A8}" type="presOf" srcId="{57A1B530-0EC0-47AC-BC5D-393F85F91A55}" destId="{6CB76CCA-7147-4B80-BBBA-5F7D6ACE43EF}" srcOrd="0" destOrd="6"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1719985E-C4CA-492C-9554-15C7CA83F509}" type="presOf" srcId="{FA5C2472-50E1-4A97-A29D-C51AA092A599}" destId="{72714091-6D4C-4583-B0F5-E925F9F6DF81}" srcOrd="0" destOrd="0" presId="urn:microsoft.com/office/officeart/2005/8/layout/list1"/>
    <dgm:cxn modelId="{E7279A29-3D32-4490-A2BB-713F3D3464AC}" type="presOf" srcId="{8DE0AB6B-A94F-4BA4-B6C4-E9C5E92194B7}" destId="{6CB76CCA-7147-4B80-BBBA-5F7D6ACE43EF}" srcOrd="0" destOrd="1" presId="urn:microsoft.com/office/officeart/2005/8/layout/list1"/>
    <dgm:cxn modelId="{453406BB-D3AD-44B2-AE39-3906D197701B}" type="presOf" srcId="{C043AFB6-B8B2-4066-A3FC-04ACBC01AC57}" destId="{6CB76CCA-7147-4B80-BBBA-5F7D6ACE43EF}" srcOrd="0" destOrd="0" presId="urn:microsoft.com/office/officeart/2005/8/layout/list1"/>
    <dgm:cxn modelId="{64B268F1-6FDD-4903-B710-3F41A0950BD4}" type="presParOf" srcId="{72714091-6D4C-4583-B0F5-E925F9F6DF81}" destId="{5EA89BD6-DD5A-43B0-9E0E-02E9E550092E}" srcOrd="0" destOrd="0" presId="urn:microsoft.com/office/officeart/2005/8/layout/list1"/>
    <dgm:cxn modelId="{5EFDCCD9-86C6-4D6C-BDD7-B7C574935FA4}" type="presParOf" srcId="{5EA89BD6-DD5A-43B0-9E0E-02E9E550092E}" destId="{92D3B9CB-1C43-46C9-8026-6E292D73FF65}" srcOrd="0" destOrd="0" presId="urn:microsoft.com/office/officeart/2005/8/layout/list1"/>
    <dgm:cxn modelId="{955851CF-7202-4A69-BC2A-B1E505FCD737}" type="presParOf" srcId="{5EA89BD6-DD5A-43B0-9E0E-02E9E550092E}" destId="{E222CBB3-4967-4427-921A-86C447158723}" srcOrd="1" destOrd="0" presId="urn:microsoft.com/office/officeart/2005/8/layout/list1"/>
    <dgm:cxn modelId="{EADE7A81-4C8D-4D14-AE22-93DE9803B354}" type="presParOf" srcId="{72714091-6D4C-4583-B0F5-E925F9F6DF81}" destId="{A548D222-32AE-4681-9F1B-A271028A355E}" srcOrd="1" destOrd="0" presId="urn:microsoft.com/office/officeart/2005/8/layout/list1"/>
    <dgm:cxn modelId="{438300CF-6721-41CC-9E08-79B84C095077}"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Distribución de Grados</a:t>
          </a:r>
          <a:r>
            <a:rPr lang="es-ES" dirty="0" smtClean="0">
              <a:latin typeface="Garamond" pitchFamily="18" charset="0"/>
            </a:rPr>
            <a:t>: </a:t>
          </a:r>
          <a:r>
            <a:rPr lang="es-ES" i="1" dirty="0" smtClean="0">
              <a:latin typeface="Garamond" pitchFamily="18" charset="0"/>
            </a:rPr>
            <a:t>P(</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 probabilidad de que un nodo tenga grado </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85702DC5-F95C-49C3-BD17-9697A07F1BD6}" type="presOf" srcId="{8DE0AB6B-A94F-4BA4-B6C4-E9C5E92194B7}" destId="{6CB76CCA-7147-4B80-BBBA-5F7D6ACE43EF}" srcOrd="0" destOrd="1"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DC9334D3-5A76-4B37-BDF0-73ADC7DC139D}"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B8F4E7F5-1BEA-4D38-8E1A-CE3309BB8D83}" type="presOf" srcId="{46EADD9B-F83B-4D8B-A4E4-1E9765622068}" destId="{6CB76CCA-7147-4B80-BBBA-5F7D6ACE43EF}" srcOrd="0" destOrd="3" presId="urn:microsoft.com/office/officeart/2005/8/layout/list1"/>
    <dgm:cxn modelId="{E47E8998-4811-41DC-B8F3-FA72DF827DE6}" type="presOf" srcId="{7EC6E640-0A6C-4941-8719-34B78D085A2D}" destId="{6CB76CCA-7147-4B80-BBBA-5F7D6ACE43EF}" srcOrd="0" destOrd="4"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00816EF3-BB76-48E6-892B-24A06D1A6CBB}" type="presOf" srcId="{3108E43C-2E43-478F-9371-DF631FB71D1B}" destId="{6CB76CCA-7147-4B80-BBBA-5F7D6ACE43EF}" srcOrd="0" destOrd="5" presId="urn:microsoft.com/office/officeart/2005/8/layout/list1"/>
    <dgm:cxn modelId="{5493E819-E7B2-4590-953F-84E01B155573}" type="presOf" srcId="{345AFA0C-FB23-4D49-BD78-FA68DF096380}" destId="{6CB76CCA-7147-4B80-BBBA-5F7D6ACE43EF}" srcOrd="0" destOrd="2" presId="urn:microsoft.com/office/officeart/2005/8/layout/list1"/>
    <dgm:cxn modelId="{8D39F0A9-96F2-46A7-AA42-DEA116BB90BA}"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20B0358-0B04-4A3C-B028-42DE505C8B36}" type="presOf" srcId="{696B636C-A7FD-4244-8B73-7DF7EFCC4E9B}" destId="{6CB76CCA-7147-4B80-BBBA-5F7D6ACE43EF}" srcOrd="0" destOrd="7" presId="urn:microsoft.com/office/officeart/2005/8/layout/list1"/>
    <dgm:cxn modelId="{4789E5D7-3A6F-4BD5-AAEC-016B381723C4}" type="presOf" srcId="{B5CE54D9-74F3-40FD-9F5A-2867AD27332D}" destId="{E222CBB3-4967-4427-921A-86C447158723}" srcOrd="1" destOrd="0"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FF909FA-0F62-4553-9B04-FD936ACA0C21}" type="presOf" srcId="{C043AFB6-B8B2-4066-A3FC-04ACBC01AC57}" destId="{6CB76CCA-7147-4B80-BBBA-5F7D6ACE43EF}" srcOrd="0" destOrd="0" presId="urn:microsoft.com/office/officeart/2005/8/layout/list1"/>
    <dgm:cxn modelId="{4DE7BD45-35D8-43B8-8269-2C8ED300F893}" srcId="{B5CE54D9-74F3-40FD-9F5A-2867AD27332D}" destId="{46EADD9B-F83B-4D8B-A4E4-1E9765622068}" srcOrd="3" destOrd="0" parTransId="{C0E7E858-CF05-49B8-AAD0-274C222C6090}" sibTransId="{2E70B684-B81B-4476-A89E-758A40387313}"/>
    <dgm:cxn modelId="{D1289707-2AC4-4B05-A575-BADF093AC882}" type="presOf" srcId="{57A1B530-0EC0-47AC-BC5D-393F85F91A55}" destId="{6CB76CCA-7147-4B80-BBBA-5F7D6ACE43EF}" srcOrd="0" destOrd="6" presId="urn:microsoft.com/office/officeart/2005/8/layout/list1"/>
    <dgm:cxn modelId="{F6AB9819-B6BB-49AE-A416-F36F9A064F61}" type="presParOf" srcId="{72714091-6D4C-4583-B0F5-E925F9F6DF81}" destId="{5EA89BD6-DD5A-43B0-9E0E-02E9E550092E}" srcOrd="0" destOrd="0" presId="urn:microsoft.com/office/officeart/2005/8/layout/list1"/>
    <dgm:cxn modelId="{5EF4C323-C0B7-44D4-91B9-0BBBE783ED38}" type="presParOf" srcId="{5EA89BD6-DD5A-43B0-9E0E-02E9E550092E}" destId="{92D3B9CB-1C43-46C9-8026-6E292D73FF65}" srcOrd="0" destOrd="0" presId="urn:microsoft.com/office/officeart/2005/8/layout/list1"/>
    <dgm:cxn modelId="{C5826147-D39B-4E94-A3E4-BCAC6087CD34}" type="presParOf" srcId="{5EA89BD6-DD5A-43B0-9E0E-02E9E550092E}" destId="{E222CBB3-4967-4427-921A-86C447158723}" srcOrd="1" destOrd="0" presId="urn:microsoft.com/office/officeart/2005/8/layout/list1"/>
    <dgm:cxn modelId="{C9337CA9-2E98-43A1-B9C0-82DE7A2A7F8F}" type="presParOf" srcId="{72714091-6D4C-4583-B0F5-E925F9F6DF81}" destId="{A548D222-32AE-4681-9F1B-A271028A355E}" srcOrd="1" destOrd="0" presId="urn:microsoft.com/office/officeart/2005/8/layout/list1"/>
    <dgm:cxn modelId="{E8E6C5E0-A67F-4C89-83FE-22CCF5296F8D}"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Coeficiente de </a:t>
          </a:r>
          <a:r>
            <a:rPr lang="es-ES" dirty="0" err="1" smtClean="0">
              <a:latin typeface="Garamond" pitchFamily="18" charset="0"/>
            </a:rPr>
            <a:t>Clustering</a:t>
          </a:r>
          <a:r>
            <a:rPr lang="es-ES" dirty="0" smtClean="0">
              <a:latin typeface="Garamond" pitchFamily="18" charset="0"/>
            </a:rPr>
            <a:t> o de Transitividad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Probabilidad de que dos nodos vecinos a uno dado, sean vecinos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donde </a:t>
          </a:r>
          <a:r>
            <a:rPr lang="es-ES" i="1" dirty="0" err="1" smtClean="0">
              <a:latin typeface="Garamond" pitchFamily="18" charset="0"/>
            </a:rPr>
            <a:t>E</a:t>
          </a:r>
          <a:r>
            <a:rPr lang="es-ES" i="1" baseline="-25000" dirty="0" err="1" smtClean="0">
              <a:latin typeface="Garamond" pitchFamily="18" charset="0"/>
            </a:rPr>
            <a:t>i</a:t>
          </a:r>
          <a:r>
            <a:rPr lang="es-ES" dirty="0" smtClean="0">
              <a:latin typeface="Garamond" pitchFamily="18" charset="0"/>
            </a:rPr>
            <a:t> es el número de aristas que conectan entre sí los nodos adyacentes al nodo </a:t>
          </a:r>
          <a:r>
            <a:rPr lang="es-ES" i="1" dirty="0" smtClean="0">
              <a:latin typeface="Garamond" pitchFamily="18" charset="0"/>
            </a:rPr>
            <a:t>i</a:t>
          </a:r>
          <a:r>
            <a:rPr lang="es-ES" dirty="0" smtClean="0">
              <a:latin typeface="Garamond" pitchFamily="18" charset="0"/>
            </a:rPr>
            <a:t>.</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E01D6C94-2598-4308-A339-0A064B4C9BA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ACDB05DA-4364-4FA2-A50F-95DB2CCC378F}" type="parTrans" cxnId="{CC0D0D81-7CB0-4B24-BCA8-9AF14A2017D3}">
      <dgm:prSet/>
      <dgm:spPr/>
    </dgm:pt>
    <dgm:pt modelId="{AD29FBC2-AA9F-48AA-BA6E-9AE6CF301543}" type="sibTrans" cxnId="{CC0D0D81-7CB0-4B24-BCA8-9AF14A2017D3}">
      <dgm:prSet/>
      <dgm:spPr/>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pt>
    <dgm:pt modelId="{D6D676B8-E910-4DA8-A7FD-97AC888FD96C}" type="sibTrans" cxnId="{46B5B075-8940-4C02-9A23-685666AE73B5}">
      <dgm:prSet/>
      <dgm:spPr/>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pt>
    <dgm:pt modelId="{D56CC23B-5FBB-4E53-BA64-A14173E05F39}" type="sibTrans" cxnId="{EF650764-7C2B-46A1-94C4-0084F3F1DB48}">
      <dgm:prSet/>
      <dgm:spPr/>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pt>
    <dgm:pt modelId="{6808ED1D-A93F-4677-8825-F47CE35DA4A6}" type="sibTrans" cxnId="{A9F7D22F-1B43-44DB-9EDC-05E6908AEA74}">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202290F-69B8-4877-B003-E04DE41D8BDE}"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1EC28E8-172F-4778-ABD5-1EE4D989C54A}" type="presOf" srcId="{B5CE54D9-74F3-40FD-9F5A-2867AD27332D}" destId="{E222CBB3-4967-4427-921A-86C447158723}" srcOrd="1" destOrd="0"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D6AEB5C6-CBAE-42D0-A4E8-7353AFFF34C6}" srcId="{B5CE54D9-74F3-40FD-9F5A-2867AD27332D}" destId="{06226123-1489-46A8-AF09-C172DB8F8959}" srcOrd="5" destOrd="0" parTransId="{B36558E6-310F-4842-AB5E-5AFB5D69FA13}" sibTransId="{CF2E73BE-7822-4AC0-9E26-72599E193150}"/>
    <dgm:cxn modelId="{DD900CD1-884B-44B4-BD17-383BA97C00BE}" type="presOf" srcId="{345AFA0C-FB23-4D49-BD78-FA68DF096380}" destId="{6CB76CCA-7147-4B80-BBBA-5F7D6ACE43EF}" srcOrd="0" destOrd="2" presId="urn:microsoft.com/office/officeart/2005/8/layout/list1"/>
    <dgm:cxn modelId="{CC0D0D81-7CB0-4B24-BCA8-9AF14A2017D3}" srcId="{B5CE54D9-74F3-40FD-9F5A-2867AD27332D}" destId="{E01D6C94-2598-4308-A339-0A064B4C9BAB}" srcOrd="4" destOrd="0" parTransId="{ACDB05DA-4364-4FA2-A50F-95DB2CCC378F}" sibTransId="{AD29FBC2-AA9F-48AA-BA6E-9AE6CF301543}"/>
    <dgm:cxn modelId="{35047417-BE74-4B7A-ACE9-5D15577E7B54}" type="presOf" srcId="{B5CE54D9-74F3-40FD-9F5A-2867AD27332D}" destId="{92D3B9CB-1C43-46C9-8026-6E292D73FF65}" srcOrd="0" destOrd="0" presId="urn:microsoft.com/office/officeart/2005/8/layout/list1"/>
    <dgm:cxn modelId="{3068C505-1932-4A92-B9DA-12E0AFEC48F9}" type="presOf" srcId="{C043AFB6-B8B2-4066-A3FC-04ACBC01AC57}" destId="{6CB76CCA-7147-4B80-BBBA-5F7D6ACE43EF}" srcOrd="0" destOrd="0" presId="urn:microsoft.com/office/officeart/2005/8/layout/list1"/>
    <dgm:cxn modelId="{84FB8963-6B75-407D-8BBC-6FA72D201AD4}" type="presOf" srcId="{696B636C-A7FD-4244-8B73-7DF7EFCC4E9B}" destId="{6CB76CCA-7147-4B80-BBBA-5F7D6ACE43EF}" srcOrd="0" destOrd="3" presId="urn:microsoft.com/office/officeart/2005/8/layout/list1"/>
    <dgm:cxn modelId="{A9F7D22F-1B43-44DB-9EDC-05E6908AEA74}" srcId="{B5CE54D9-74F3-40FD-9F5A-2867AD27332D}" destId="{696B636C-A7FD-4244-8B73-7DF7EFCC4E9B}" srcOrd="3" destOrd="0" parTransId="{456CDA68-A07C-46F9-90B9-CE38CC059A88}" sibTransId="{6808ED1D-A93F-4677-8825-F47CE35DA4A6}"/>
    <dgm:cxn modelId="{D1306908-C829-4583-BC63-B65DBD562BA0}" type="presOf" srcId="{8DE0AB6B-A94F-4BA4-B6C4-E9C5E92194B7}" destId="{6CB76CCA-7147-4B80-BBBA-5F7D6ACE43EF}" srcOrd="0" destOrd="1"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3ADF8F9-6A0E-4368-9818-48DD8727B9D1}" type="presOf" srcId="{06226123-1489-46A8-AF09-C172DB8F8959}" destId="{6CB76CCA-7147-4B80-BBBA-5F7D6ACE43EF}" srcOrd="0" destOrd="5" presId="urn:microsoft.com/office/officeart/2005/8/layout/list1"/>
    <dgm:cxn modelId="{654B9C01-5F31-4D3D-AE6F-292F4B1A5804}" type="presOf" srcId="{E01D6C94-2598-4308-A339-0A064B4C9BAB}" destId="{6CB76CCA-7147-4B80-BBBA-5F7D6ACE43EF}" srcOrd="0" destOrd="4" presId="urn:microsoft.com/office/officeart/2005/8/layout/list1"/>
    <dgm:cxn modelId="{32C5F5C5-6D60-4C7A-85C7-15356EBCCB10}" type="presParOf" srcId="{72714091-6D4C-4583-B0F5-E925F9F6DF81}" destId="{5EA89BD6-DD5A-43B0-9E0E-02E9E550092E}" srcOrd="0" destOrd="0" presId="urn:microsoft.com/office/officeart/2005/8/layout/list1"/>
    <dgm:cxn modelId="{B0E67E49-613E-4704-843B-D5A1F817E876}" type="presParOf" srcId="{5EA89BD6-DD5A-43B0-9E0E-02E9E550092E}" destId="{92D3B9CB-1C43-46C9-8026-6E292D73FF65}" srcOrd="0" destOrd="0" presId="urn:microsoft.com/office/officeart/2005/8/layout/list1"/>
    <dgm:cxn modelId="{E7B701CF-A7C1-4B01-8CC6-E213AB25E52A}" type="presParOf" srcId="{5EA89BD6-DD5A-43B0-9E0E-02E9E550092E}" destId="{E222CBB3-4967-4427-921A-86C447158723}" srcOrd="1" destOrd="0" presId="urn:microsoft.com/office/officeart/2005/8/layout/list1"/>
    <dgm:cxn modelId="{836D9F3F-369A-499D-91A4-7A378E605F46}" type="presParOf" srcId="{72714091-6D4C-4583-B0F5-E925F9F6DF81}" destId="{A548D222-32AE-4681-9F1B-A271028A355E}" srcOrd="1" destOrd="0" presId="urn:microsoft.com/office/officeart/2005/8/layout/list1"/>
    <dgm:cxn modelId="{608807A8-508D-4E19-89B1-59AAD5D504B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598853"/>
          <a:ext cx="6653539" cy="438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604012" rIns="516389" bIns="206248" numCol="1" spcCol="1270" anchor="t" anchorCtr="0">
          <a:noAutofit/>
        </a:bodyPr>
        <a:lstStyle/>
        <a:p>
          <a:pPr marL="285750" lvl="1" indent="-285750" algn="l" defTabSz="1289050">
            <a:lnSpc>
              <a:spcPct val="90000"/>
            </a:lnSpc>
            <a:spcBef>
              <a:spcPct val="0"/>
            </a:spcBef>
            <a:spcAft>
              <a:spcPct val="15000"/>
            </a:spcAft>
            <a:buChar char="••"/>
          </a:pPr>
          <a:r>
            <a:rPr lang="es-ES" sz="2900" i="1" kern="1200" dirty="0" smtClean="0">
              <a:latin typeface="Garamond" pitchFamily="18" charset="0"/>
            </a:rPr>
            <a:t>Componente Conexa</a:t>
          </a:r>
          <a:r>
            <a:rPr lang="es-ES" sz="2900" kern="1200" dirty="0" smtClean="0">
              <a:latin typeface="Garamond" pitchFamily="18" charset="0"/>
            </a:rPr>
            <a:t>: cada subfamilia de nodos que son accesibles entre sí.</a:t>
          </a:r>
          <a:endParaRPr lang="es-ES" sz="2900" kern="1200" dirty="0">
            <a:latin typeface="Garamond" pitchFamily="18" charset="0"/>
          </a:endParaRPr>
        </a:p>
        <a:p>
          <a:pPr marL="285750" lvl="1" indent="-285750" algn="l" defTabSz="1289050">
            <a:lnSpc>
              <a:spcPct val="90000"/>
            </a:lnSpc>
            <a:spcBef>
              <a:spcPct val="0"/>
            </a:spcBef>
            <a:spcAft>
              <a:spcPct val="15000"/>
            </a:spcAft>
            <a:buChar char="••"/>
          </a:pPr>
          <a:r>
            <a:rPr lang="es-ES" sz="2900" kern="1200" dirty="0" smtClean="0">
              <a:latin typeface="Garamond" pitchFamily="18" charset="0"/>
            </a:rPr>
            <a:t>En grafos dirigidos: fuertemente conexa.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entrada</a:t>
          </a:r>
          <a:r>
            <a:rPr lang="es-ES" sz="2900" kern="1200" dirty="0" smtClean="0">
              <a:latin typeface="Garamond" pitchFamily="18" charset="0"/>
            </a:rPr>
            <a:t>: nodos que pueden alcanzar la componente conexa, pero no pueden ser alcanzados desde ella.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salida</a:t>
          </a:r>
          <a:r>
            <a:rPr lang="es-ES" sz="2900" kern="1200" dirty="0" smtClean="0">
              <a:latin typeface="Garamond" pitchFamily="18" charset="0"/>
            </a:rPr>
            <a:t>: el recíproco.</a:t>
          </a:r>
          <a:endParaRPr lang="es-ES" sz="2900" kern="1200" dirty="0">
            <a:latin typeface="Garamond" pitchFamily="18" charset="0"/>
          </a:endParaRPr>
        </a:p>
      </dsp:txBody>
      <dsp:txXfrm>
        <a:off x="0" y="598853"/>
        <a:ext cx="6653539" cy="4384800"/>
      </dsp:txXfrm>
    </dsp:sp>
    <dsp:sp modelId="{E222CBB3-4967-4427-921A-86C447158723}">
      <dsp:nvSpPr>
        <dsp:cNvPr id="0" name=""/>
        <dsp:cNvSpPr/>
      </dsp:nvSpPr>
      <dsp:spPr>
        <a:xfrm>
          <a:off x="332676" y="185867"/>
          <a:ext cx="4657477" cy="85608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89050">
            <a:lnSpc>
              <a:spcPct val="90000"/>
            </a:lnSpc>
            <a:spcBef>
              <a:spcPct val="0"/>
            </a:spcBef>
            <a:spcAft>
              <a:spcPct val="35000"/>
            </a:spcAft>
          </a:pPr>
          <a:r>
            <a:rPr lang="es-ES" sz="2900" kern="1200" dirty="0" smtClean="0">
              <a:latin typeface="Garamond" pitchFamily="18" charset="0"/>
            </a:rPr>
            <a:t>Medidas: Conectividad</a:t>
          </a:r>
          <a:endParaRPr lang="es-ES" sz="2900" kern="1200" dirty="0">
            <a:latin typeface="Garamond" pitchFamily="18" charset="0"/>
          </a:endParaRPr>
        </a:p>
      </dsp:txBody>
      <dsp:txXfrm>
        <a:off x="374466" y="227657"/>
        <a:ext cx="4573897"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1570"/>
          <a:ext cx="9505056" cy="54432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37698" tIns="562356" rIns="737698" bIns="192024" numCol="1" spcCol="1270" anchor="t" anchorCtr="0">
          <a:noAutofit/>
        </a:bodyPr>
        <a:lstStyle/>
        <a:p>
          <a:pPr marL="228600" lvl="1" indent="-228600" algn="l" defTabSz="1200150">
            <a:lnSpc>
              <a:spcPct val="90000"/>
            </a:lnSpc>
            <a:spcBef>
              <a:spcPct val="0"/>
            </a:spcBef>
            <a:spcAft>
              <a:spcPct val="15000"/>
            </a:spcAft>
            <a:buChar char="••"/>
          </a:pPr>
          <a:r>
            <a:rPr lang="es-ES" sz="2700" i="1" kern="1200" dirty="0" smtClean="0">
              <a:latin typeface="Garamond" pitchFamily="18" charset="0"/>
            </a:rPr>
            <a:t>Distancia entre dos nodos</a:t>
          </a:r>
          <a:r>
            <a:rPr lang="es-ES" sz="2700" kern="1200" dirty="0" smtClean="0">
              <a:latin typeface="Garamond" pitchFamily="18" charset="0"/>
            </a:rPr>
            <a:t>: menor longitud de los caminos que los unen.</a:t>
          </a: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dsp:txBody>
      <dsp:txXfrm>
        <a:off x="0" y="401570"/>
        <a:ext cx="9505056" cy="5443200"/>
      </dsp:txXfrm>
    </dsp:sp>
    <dsp:sp modelId="{E222CBB3-4967-4427-921A-86C447158723}">
      <dsp:nvSpPr>
        <dsp:cNvPr id="0" name=""/>
        <dsp:cNvSpPr/>
      </dsp:nvSpPr>
      <dsp:spPr>
        <a:xfrm>
          <a:off x="475252" y="17066"/>
          <a:ext cx="6653539" cy="7970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1488" tIns="0" rIns="251488" bIns="0" numCol="1" spcCol="1270" anchor="ctr" anchorCtr="0">
          <a:noAutofit/>
        </a:bodyPr>
        <a:lstStyle/>
        <a:p>
          <a:pPr lvl="0" algn="l" defTabSz="1200150">
            <a:lnSpc>
              <a:spcPct val="90000"/>
            </a:lnSpc>
            <a:spcBef>
              <a:spcPct val="0"/>
            </a:spcBef>
            <a:spcAft>
              <a:spcPct val="35000"/>
            </a:spcAft>
          </a:pPr>
          <a:r>
            <a:rPr lang="es-ES" sz="2700" kern="1200" dirty="0" smtClean="0">
              <a:latin typeface="Garamond" pitchFamily="18" charset="0"/>
            </a:rPr>
            <a:t>Medidas: distancia</a:t>
          </a:r>
          <a:endParaRPr lang="es-ES" sz="2700" kern="1200" dirty="0"/>
        </a:p>
      </dsp:txBody>
      <dsp:txXfrm>
        <a:off x="514160" y="55974"/>
        <a:ext cx="6575723"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165990"/>
          <a:ext cx="7315200" cy="1146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err="1" smtClean="0">
              <a:latin typeface="Garamond" panose="02020404030301010803" pitchFamily="18" charset="0"/>
            </a:rPr>
            <a:t>World</a:t>
          </a:r>
          <a:r>
            <a:rPr lang="es-ES" sz="2000" kern="1200" dirty="0" smtClean="0">
              <a:latin typeface="Garamond" panose="02020404030301010803" pitchFamily="18" charset="0"/>
            </a:rPr>
            <a:t> </a:t>
          </a:r>
          <a:r>
            <a:rPr lang="es-ES" sz="2000" kern="1200" dirty="0" err="1" smtClean="0">
              <a:latin typeface="Garamond" panose="02020404030301010803" pitchFamily="18" charset="0"/>
            </a:rPr>
            <a:t>Wide</a:t>
          </a:r>
          <a:r>
            <a:rPr lang="es-ES" sz="2000" kern="1200" dirty="0" smtClean="0">
              <a:latin typeface="Garamond" panose="02020404030301010803" pitchFamily="18" charset="0"/>
            </a:rPr>
            <a:t> Web: </a:t>
          </a:r>
          <a:r>
            <a:rPr lang="es-ES" sz="2000" kern="1200" dirty="0" err="1" smtClean="0">
              <a:latin typeface="Garamond" panose="02020404030301010803" pitchFamily="18" charset="0"/>
            </a:rPr>
            <a:t>hyperlinks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citación</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Noticias y Blogs</a:t>
          </a:r>
          <a:endParaRPr lang="es-ES" sz="2000" kern="1200" dirty="0">
            <a:latin typeface="Garamond" panose="02020404030301010803" pitchFamily="18" charset="0"/>
          </a:endParaRPr>
        </a:p>
      </dsp:txBody>
      <dsp:txXfrm>
        <a:off x="0" y="165990"/>
        <a:ext cx="7315200" cy="1146600"/>
      </dsp:txXfrm>
    </dsp:sp>
    <dsp:sp modelId="{E222CBB3-4967-4427-921A-86C447158723}">
      <dsp:nvSpPr>
        <dsp:cNvPr id="0" name=""/>
        <dsp:cNvSpPr/>
      </dsp:nvSpPr>
      <dsp:spPr>
        <a:xfrm>
          <a:off x="365760" y="6267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de información</a:t>
          </a:r>
          <a:endParaRPr lang="es-ES" sz="2000" kern="1200" dirty="0">
            <a:latin typeface="Garamond" panose="02020404030301010803" pitchFamily="18" charset="0"/>
          </a:endParaRPr>
        </a:p>
      </dsp:txBody>
      <dsp:txXfrm>
        <a:off x="375847" y="72757"/>
        <a:ext cx="5100466" cy="186466"/>
      </dsp:txXfrm>
    </dsp:sp>
    <dsp:sp modelId="{48122475-6DF2-4099-8BD8-12EB28E3C90F}">
      <dsp:nvSpPr>
        <dsp:cNvPr id="0" name=""/>
        <dsp:cNvSpPr/>
      </dsp:nvSpPr>
      <dsp:spPr>
        <a:xfrm>
          <a:off x="0" y="1453710"/>
          <a:ext cx="7315200" cy="145529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Organizativas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Comunicativas </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Colaborativas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Contactos sexuales </a:t>
          </a:r>
          <a:endParaRPr lang="es-ES" sz="2000" kern="1200" dirty="0">
            <a:latin typeface="Garamond" panose="02020404030301010803" pitchFamily="18" charset="0"/>
          </a:endParaRPr>
        </a:p>
      </dsp:txBody>
      <dsp:txXfrm>
        <a:off x="0" y="1453710"/>
        <a:ext cx="7315200" cy="1455299"/>
      </dsp:txXfrm>
    </dsp:sp>
    <dsp:sp modelId="{E674C124-3E38-49A9-98C0-D99439D62F39}">
      <dsp:nvSpPr>
        <dsp:cNvPr id="0" name=""/>
        <dsp:cNvSpPr/>
      </dsp:nvSpPr>
      <dsp:spPr>
        <a:xfrm>
          <a:off x="365760" y="135039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sociales</a:t>
          </a:r>
          <a:endParaRPr lang="es-ES" sz="2000" kern="1200" dirty="0">
            <a:latin typeface="Garamond" panose="02020404030301010803" pitchFamily="18" charset="0"/>
          </a:endParaRPr>
        </a:p>
      </dsp:txBody>
      <dsp:txXfrm>
        <a:off x="375847" y="1360477"/>
        <a:ext cx="5100466" cy="186466"/>
      </dsp:txXfrm>
    </dsp:sp>
    <dsp:sp modelId="{BF0DE621-46B3-4A15-B05E-6EC21B31F8B9}">
      <dsp:nvSpPr>
        <dsp:cNvPr id="0" name=""/>
        <dsp:cNvSpPr/>
      </dsp:nvSpPr>
      <dsp:spPr>
        <a:xfrm>
          <a:off x="0" y="3050129"/>
          <a:ext cx="7315200" cy="176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Energéticas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Transporte (aéreo, carreteras, fluviales,…)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Telefónicas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Internet</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Sistemas Autónomos</a:t>
          </a:r>
          <a:endParaRPr lang="es-ES" sz="2000" kern="1200" dirty="0">
            <a:latin typeface="Garamond" panose="02020404030301010803" pitchFamily="18" charset="0"/>
          </a:endParaRPr>
        </a:p>
      </dsp:txBody>
      <dsp:txXfrm>
        <a:off x="0" y="3050129"/>
        <a:ext cx="7315200" cy="1764000"/>
      </dsp:txXfrm>
    </dsp:sp>
    <dsp:sp modelId="{1D6A8ABD-D051-49B5-97A2-2535AEB6A3DF}">
      <dsp:nvSpPr>
        <dsp:cNvPr id="0" name=""/>
        <dsp:cNvSpPr/>
      </dsp:nvSpPr>
      <dsp:spPr>
        <a:xfrm>
          <a:off x="365760" y="294681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tecnológicas</a:t>
          </a:r>
          <a:endParaRPr lang="es-ES" sz="2000" kern="1200" dirty="0">
            <a:latin typeface="Garamond" panose="02020404030301010803" pitchFamily="18" charset="0"/>
          </a:endParaRPr>
        </a:p>
      </dsp:txBody>
      <dsp:txXfrm>
        <a:off x="375847" y="2956897"/>
        <a:ext cx="510046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08549"/>
          <a:ext cx="7315200" cy="19845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Metabólicas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Cadenas alimenticias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Neuronales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Regulación Genética</a:t>
          </a:r>
          <a:endParaRPr lang="es-ES" sz="2400" kern="1200" dirty="0">
            <a:latin typeface="Garamond" panose="02020404030301010803" pitchFamily="18" charset="0"/>
          </a:endParaRPr>
        </a:p>
      </dsp:txBody>
      <dsp:txXfrm>
        <a:off x="0" y="308549"/>
        <a:ext cx="7315200" cy="1984500"/>
      </dsp:txXfrm>
    </dsp:sp>
    <dsp:sp modelId="{E222CBB3-4967-4427-921A-86C447158723}">
      <dsp:nvSpPr>
        <dsp:cNvPr id="0" name=""/>
        <dsp:cNvSpPr/>
      </dsp:nvSpPr>
      <dsp:spPr>
        <a:xfrm>
          <a:off x="365760" y="133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biológicas</a:t>
          </a:r>
          <a:endParaRPr lang="es-ES" sz="2400" kern="1200" dirty="0">
            <a:latin typeface="Garamond" panose="02020404030301010803" pitchFamily="18" charset="0"/>
          </a:endParaRPr>
        </a:p>
      </dsp:txBody>
      <dsp:txXfrm>
        <a:off x="394581" y="42170"/>
        <a:ext cx="5062998" cy="532758"/>
      </dsp:txXfrm>
    </dsp:sp>
    <dsp:sp modelId="{48122475-6DF2-4099-8BD8-12EB28E3C90F}">
      <dsp:nvSpPr>
        <dsp:cNvPr id="0" name=""/>
        <dsp:cNvSpPr/>
      </dsp:nvSpPr>
      <dsp:spPr>
        <a:xfrm>
          <a:off x="0" y="2696250"/>
          <a:ext cx="7315200" cy="1260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Semánticas</a:t>
          </a:r>
          <a:endParaRPr lang="es-ES" sz="2400" kern="1200" dirty="0" smtClean="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Lingüísticas</a:t>
          </a:r>
          <a:endParaRPr lang="es-ES" sz="2400" kern="1200" dirty="0" smtClean="0">
            <a:latin typeface="Garamond" panose="02020404030301010803" pitchFamily="18" charset="0"/>
          </a:endParaRPr>
        </a:p>
      </dsp:txBody>
      <dsp:txXfrm>
        <a:off x="0" y="2696250"/>
        <a:ext cx="7315200" cy="1260000"/>
      </dsp:txXfrm>
    </dsp:sp>
    <dsp:sp modelId="{E674C124-3E38-49A9-98C0-D99439D62F39}">
      <dsp:nvSpPr>
        <dsp:cNvPr id="0" name=""/>
        <dsp:cNvSpPr/>
      </dsp:nvSpPr>
      <dsp:spPr>
        <a:xfrm>
          <a:off x="365760" y="24010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de lenguaje</a:t>
          </a:r>
          <a:endParaRPr lang="es-ES" sz="2400" kern="1200" dirty="0">
            <a:latin typeface="Garamond" panose="02020404030301010803" pitchFamily="18" charset="0"/>
          </a:endParaRPr>
        </a:p>
      </dsp:txBody>
      <dsp:txXfrm>
        <a:off x="394581" y="2429870"/>
        <a:ext cx="5062998" cy="532758"/>
      </dsp:txXfrm>
    </dsp:sp>
    <dsp:sp modelId="{688239F9-65F3-460D-8A40-AC11049222EB}">
      <dsp:nvSpPr>
        <dsp:cNvPr id="0" name=""/>
        <dsp:cNvSpPr/>
      </dsp:nvSpPr>
      <dsp:spPr>
        <a:xfrm>
          <a:off x="0" y="4359450"/>
          <a:ext cx="7315200" cy="50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67E6AC4-3BC4-437C-BC5F-7219922A95FC}">
      <dsp:nvSpPr>
        <dsp:cNvPr id="0" name=""/>
        <dsp:cNvSpPr/>
      </dsp:nvSpPr>
      <dsp:spPr>
        <a:xfrm>
          <a:off x="365760" y="4064250"/>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smtClean="0">
              <a:latin typeface="Garamond" panose="02020404030301010803" pitchFamily="18" charset="0"/>
            </a:rPr>
            <a:t>Redes de software</a:t>
          </a:r>
          <a:endParaRPr lang="es-ES" sz="2400" kern="1200" dirty="0" smtClean="0">
            <a:latin typeface="Garamond" panose="02020404030301010803" pitchFamily="18" charset="0"/>
          </a:endParaRPr>
        </a:p>
      </dsp:txBody>
      <dsp:txXfrm>
        <a:off x="394581" y="4093071"/>
        <a:ext cx="506299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7EDBA-9F57-46D3-989B-77E00A4A8E9D}">
      <dsp:nvSpPr>
        <dsp:cNvPr id="0" name=""/>
        <dsp:cNvSpPr/>
      </dsp:nvSpPr>
      <dsp:spPr>
        <a:xfrm>
          <a:off x="1890" y="331456"/>
          <a:ext cx="1842954" cy="73718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1</a:t>
          </a:r>
          <a:endParaRPr lang="es-ES" sz="2700" kern="1200" dirty="0"/>
        </a:p>
      </dsp:txBody>
      <dsp:txXfrm>
        <a:off x="1890" y="331456"/>
        <a:ext cx="1842954" cy="737181"/>
      </dsp:txXfrm>
    </dsp:sp>
    <dsp:sp modelId="{69F1ED43-E430-4601-85AB-6C2F2F911B92}">
      <dsp:nvSpPr>
        <dsp:cNvPr id="0" name=""/>
        <dsp:cNvSpPr/>
      </dsp:nvSpPr>
      <dsp:spPr>
        <a:xfrm>
          <a:off x="1890" y="1068638"/>
          <a:ext cx="1842954" cy="207522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1.1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1.3</a:t>
          </a:r>
          <a:endParaRPr lang="es-ES" sz="2700" kern="1200" dirty="0"/>
        </a:p>
        <a:p>
          <a:pPr marL="228600" lvl="1" indent="-228600" algn="l" defTabSz="1200150">
            <a:lnSpc>
              <a:spcPct val="90000"/>
            </a:lnSpc>
            <a:spcBef>
              <a:spcPct val="0"/>
            </a:spcBef>
            <a:spcAft>
              <a:spcPct val="15000"/>
            </a:spcAft>
            <a:buChar char="••"/>
          </a:pPr>
          <a:r>
            <a:rPr lang="es-ES" sz="2700" kern="1200" dirty="0" smtClean="0"/>
            <a:t>…</a:t>
          </a:r>
          <a:endParaRPr lang="es-ES" sz="2700" kern="1200" dirty="0"/>
        </a:p>
      </dsp:txBody>
      <dsp:txXfrm>
        <a:off x="1890" y="1068638"/>
        <a:ext cx="1842954" cy="2075220"/>
      </dsp:txXfrm>
    </dsp:sp>
    <dsp:sp modelId="{4739F8ED-69CC-42EC-9F6F-E197749A193E}">
      <dsp:nvSpPr>
        <dsp:cNvPr id="0" name=""/>
        <dsp:cNvSpPr/>
      </dsp:nvSpPr>
      <dsp:spPr>
        <a:xfrm>
          <a:off x="2131885" y="331456"/>
          <a:ext cx="1842954" cy="737181"/>
        </a:xfrm>
        <a:prstGeom prst="rect">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2</a:t>
          </a:r>
          <a:endParaRPr lang="es-ES" sz="2700" kern="1200" dirty="0"/>
        </a:p>
      </dsp:txBody>
      <dsp:txXfrm>
        <a:off x="2131885" y="331456"/>
        <a:ext cx="1842954" cy="737181"/>
      </dsp:txXfrm>
    </dsp:sp>
    <dsp:sp modelId="{FCFC1644-C3CC-4DCD-B455-2FB892EFB160}">
      <dsp:nvSpPr>
        <dsp:cNvPr id="0" name=""/>
        <dsp:cNvSpPr/>
      </dsp:nvSpPr>
      <dsp:spPr>
        <a:xfrm>
          <a:off x="2102858" y="1068638"/>
          <a:ext cx="1842954" cy="2075220"/>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2.1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2.3</a:t>
          </a:r>
          <a:endParaRPr lang="es-ES" sz="2700" kern="1200" dirty="0"/>
        </a:p>
        <a:p>
          <a:pPr marL="228600" lvl="1" indent="-228600" algn="l" defTabSz="1200150">
            <a:lnSpc>
              <a:spcPct val="90000"/>
            </a:lnSpc>
            <a:spcBef>
              <a:spcPct val="0"/>
            </a:spcBef>
            <a:spcAft>
              <a:spcPct val="15000"/>
            </a:spcAft>
            <a:buChar char="••"/>
          </a:pPr>
          <a:r>
            <a:rPr lang="es-ES" sz="2700" kern="1200" dirty="0" err="1" smtClean="0"/>
            <a:t>eof</a:t>
          </a:r>
          <a:endParaRPr lang="es-ES" sz="2700" kern="1200" dirty="0"/>
        </a:p>
      </dsp:txBody>
      <dsp:txXfrm>
        <a:off x="2102858" y="1068638"/>
        <a:ext cx="1842954" cy="2075220"/>
      </dsp:txXfrm>
    </dsp:sp>
    <dsp:sp modelId="{538D058C-3598-4927-9A3A-8245BB68CA1D}">
      <dsp:nvSpPr>
        <dsp:cNvPr id="0" name=""/>
        <dsp:cNvSpPr/>
      </dsp:nvSpPr>
      <dsp:spPr>
        <a:xfrm>
          <a:off x="4203827" y="331456"/>
          <a:ext cx="1842954" cy="737181"/>
        </a:xfrm>
        <a:prstGeom prst="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3</a:t>
          </a:r>
          <a:endParaRPr lang="es-ES" sz="2700" kern="1200" dirty="0"/>
        </a:p>
      </dsp:txBody>
      <dsp:txXfrm>
        <a:off x="4203827" y="331456"/>
        <a:ext cx="1842954" cy="737181"/>
      </dsp:txXfrm>
    </dsp:sp>
    <dsp:sp modelId="{10793572-49C4-49EC-B736-DC3C5BC83E9A}">
      <dsp:nvSpPr>
        <dsp:cNvPr id="0" name=""/>
        <dsp:cNvSpPr/>
      </dsp:nvSpPr>
      <dsp:spPr>
        <a:xfrm>
          <a:off x="4203827" y="1068638"/>
          <a:ext cx="1842954" cy="2075220"/>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endParaRPr lang="es-ES" sz="2700" kern="1200" dirty="0"/>
        </a:p>
      </dsp:txBody>
      <dsp:txXfrm>
        <a:off x="4203827" y="1068638"/>
        <a:ext cx="1842954" cy="207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83025"/>
          <a:ext cx="9764285" cy="54961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583184" rIns="757817"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Aristas dirigidas o no dirigidas.</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Información (o no) en los nodos y/o aristas: pesos.</a:t>
          </a:r>
          <a:endParaRPr lang="es-ES" sz="2800" kern="1200" dirty="0">
            <a:latin typeface="Garamond" pitchFamily="18" charset="0"/>
          </a:endParaRPr>
        </a:p>
      </dsp:txBody>
      <dsp:txXfrm>
        <a:off x="0" y="383025"/>
        <a:ext cx="9764285" cy="5496144"/>
      </dsp:txXfrm>
    </dsp:sp>
    <dsp:sp modelId="{E222CBB3-4967-4427-921A-86C447158723}">
      <dsp:nvSpPr>
        <dsp:cNvPr id="0" name=""/>
        <dsp:cNvSpPr/>
      </dsp:nvSpPr>
      <dsp:spPr>
        <a:xfrm>
          <a:off x="488214" y="71991"/>
          <a:ext cx="6834999" cy="735415"/>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Nodos y Aristas</a:t>
          </a:r>
          <a:endParaRPr lang="es-ES" sz="2800" kern="1200" dirty="0">
            <a:latin typeface="Garamond" pitchFamily="18" charset="0"/>
          </a:endParaRPr>
        </a:p>
      </dsp:txBody>
      <dsp:txXfrm>
        <a:off x="524114" y="107891"/>
        <a:ext cx="6763199" cy="663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97394"/>
          <a:ext cx="9764285" cy="5241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66496" rIns="757817"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smtClean="0">
              <a:latin typeface="Garamond" pitchFamily="18" charset="0"/>
            </a:rPr>
            <a:t>Grado y Distribución de Grados.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Coeficiente de </a:t>
          </a:r>
          <a:r>
            <a:rPr lang="es-ES" sz="3200" kern="1200" dirty="0" err="1" smtClean="0">
              <a:latin typeface="Garamond" pitchFamily="18" charset="0"/>
            </a:rPr>
            <a:t>Clustering</a:t>
          </a:r>
          <a:r>
            <a:rPr lang="es-ES" sz="3200" kern="1200" dirty="0" smtClean="0">
              <a:latin typeface="Garamond" pitchFamily="18" charset="0"/>
            </a:rPr>
            <a:t>.</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Conectividad: caminos, distancia y componentes.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dsp:txBody>
      <dsp:txXfrm>
        <a:off x="0" y="497394"/>
        <a:ext cx="9764285" cy="5241600"/>
      </dsp:txXfrm>
    </dsp:sp>
    <dsp:sp modelId="{E222CBB3-4967-4427-921A-86C447158723}">
      <dsp:nvSpPr>
        <dsp:cNvPr id="0" name=""/>
        <dsp:cNvSpPr/>
      </dsp:nvSpPr>
      <dsp:spPr>
        <a:xfrm>
          <a:off x="488214" y="37761"/>
          <a:ext cx="6863364" cy="944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22400">
            <a:lnSpc>
              <a:spcPct val="90000"/>
            </a:lnSpc>
            <a:spcBef>
              <a:spcPct val="0"/>
            </a:spcBef>
            <a:spcAft>
              <a:spcPct val="35000"/>
            </a:spcAft>
          </a:pPr>
          <a:r>
            <a:rPr lang="es-ES" sz="3200" kern="1200" dirty="0" smtClean="0">
              <a:latin typeface="Garamond" pitchFamily="18" charset="0"/>
            </a:rPr>
            <a:t>Algunas medidas usuales en Teoría de Grafos</a:t>
          </a:r>
          <a:endParaRPr lang="es-ES" sz="3200" kern="1200" dirty="0">
            <a:latin typeface="Garamond" pitchFamily="18" charset="0"/>
          </a:endParaRPr>
        </a:p>
      </dsp:txBody>
      <dsp:txXfrm>
        <a:off x="534328" y="83875"/>
        <a:ext cx="6771136"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Grado de un nodo</a:t>
          </a:r>
          <a:r>
            <a:rPr lang="es-ES" sz="3300" kern="1200" dirty="0" smtClean="0">
              <a:latin typeface="Garamond" pitchFamily="18" charset="0"/>
            </a:rPr>
            <a:t>: número de nodos conectados a él. </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kern="1200" dirty="0" smtClean="0">
              <a:latin typeface="Garamond" pitchFamily="18" charset="0"/>
            </a:rPr>
            <a:t>En el caso dirigido se distingue entre </a:t>
          </a:r>
          <a:r>
            <a:rPr lang="es-ES" sz="3300" i="1" kern="1200" dirty="0" smtClean="0">
              <a:latin typeface="Garamond" pitchFamily="18" charset="0"/>
            </a:rPr>
            <a:t>grado entrante</a:t>
          </a:r>
          <a:r>
            <a:rPr lang="es-ES" sz="3300" kern="1200" dirty="0" smtClean="0">
              <a:latin typeface="Garamond" pitchFamily="18" charset="0"/>
            </a:rPr>
            <a:t> y </a:t>
          </a:r>
          <a:r>
            <a:rPr lang="es-ES" sz="3300" i="1" kern="1200" dirty="0" smtClean="0">
              <a:latin typeface="Garamond" pitchFamily="18" charset="0"/>
            </a:rPr>
            <a:t>grado saliente</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0405"/>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Distribución de Grados</a:t>
          </a:r>
          <a:r>
            <a:rPr lang="es-ES" sz="3300" kern="1200" dirty="0" smtClean="0">
              <a:latin typeface="Garamond" pitchFamily="18" charset="0"/>
            </a:rPr>
            <a:t>: </a:t>
          </a:r>
          <a:r>
            <a:rPr lang="es-ES" sz="3300" i="1" kern="1200" dirty="0" smtClean="0">
              <a:latin typeface="Garamond" pitchFamily="18" charset="0"/>
            </a:rPr>
            <a:t>P(</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 probabilidad de que un nodo tenga grado </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0405"/>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2992"/>
          <a:ext cx="6653539" cy="4762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583184" rIns="516389"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smtClean="0">
              <a:latin typeface="Garamond" pitchFamily="18" charset="0"/>
            </a:rPr>
            <a:t>Probabilidad de que dos nodos vecinos a uno dado, sean vecinos entre sí.</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donde </a:t>
          </a:r>
          <a:r>
            <a:rPr lang="es-ES" sz="2800" i="1" kern="1200" dirty="0" err="1" smtClean="0">
              <a:latin typeface="Garamond" pitchFamily="18" charset="0"/>
            </a:rPr>
            <a:t>E</a:t>
          </a:r>
          <a:r>
            <a:rPr lang="es-ES" sz="2800" i="1" kern="1200" baseline="-25000" dirty="0" err="1" smtClean="0">
              <a:latin typeface="Garamond" pitchFamily="18" charset="0"/>
            </a:rPr>
            <a:t>i</a:t>
          </a:r>
          <a:r>
            <a:rPr lang="es-ES" sz="2800" kern="1200" dirty="0" smtClean="0">
              <a:latin typeface="Garamond" pitchFamily="18" charset="0"/>
            </a:rPr>
            <a:t> es el número de aristas que conectan entre sí los nodos adyacentes al nodo </a:t>
          </a:r>
          <a:r>
            <a:rPr lang="es-ES" sz="2800" i="1" kern="1200" dirty="0" smtClean="0">
              <a:latin typeface="Garamond" pitchFamily="18" charset="0"/>
            </a:rPr>
            <a:t>i</a:t>
          </a:r>
          <a:r>
            <a:rPr lang="es-ES" sz="2800" kern="1200" dirty="0" smtClean="0">
              <a:latin typeface="Garamond" pitchFamily="18" charset="0"/>
            </a:rPr>
            <a:t>.</a:t>
          </a:r>
          <a:endParaRPr lang="es-ES" sz="2800" kern="1200" dirty="0">
            <a:latin typeface="Garamond" pitchFamily="18" charset="0"/>
          </a:endParaRPr>
        </a:p>
      </dsp:txBody>
      <dsp:txXfrm>
        <a:off x="0" y="402992"/>
        <a:ext cx="6653539" cy="4762800"/>
      </dsp:txXfrm>
    </dsp:sp>
    <dsp:sp modelId="{E222CBB3-4967-4427-921A-86C447158723}">
      <dsp:nvSpPr>
        <dsp:cNvPr id="0" name=""/>
        <dsp:cNvSpPr/>
      </dsp:nvSpPr>
      <dsp:spPr>
        <a:xfrm>
          <a:off x="332676" y="4247"/>
          <a:ext cx="4657477" cy="8265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Medidas: Coeficiente de </a:t>
          </a:r>
          <a:r>
            <a:rPr lang="es-ES" sz="2800" kern="1200" dirty="0" err="1" smtClean="0">
              <a:latin typeface="Garamond" pitchFamily="18" charset="0"/>
            </a:rPr>
            <a:t>Clustering</a:t>
          </a:r>
          <a:r>
            <a:rPr lang="es-ES" sz="2800" kern="1200" dirty="0" smtClean="0">
              <a:latin typeface="Garamond" pitchFamily="18" charset="0"/>
            </a:rPr>
            <a:t> o de Transitividad</a:t>
          </a:r>
          <a:endParaRPr lang="es-ES" sz="2800" kern="1200" dirty="0">
            <a:latin typeface="Garamond" pitchFamily="18" charset="0"/>
          </a:endParaRPr>
        </a:p>
      </dsp:txBody>
      <dsp:txXfrm>
        <a:off x="373025" y="44596"/>
        <a:ext cx="457677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4A0FE-5FAF-4CFE-A03E-026710D7BE9B}" type="datetimeFigureOut">
              <a:rPr lang="es-ES" smtClean="0"/>
              <a:t>28/06/2018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2ECE6-CC92-4CAE-AAE2-CD8497AF46A0}" type="slidenum">
              <a:rPr lang="es-ES" smtClean="0"/>
              <a:t>‹Nº›</a:t>
            </a:fld>
            <a:endParaRPr lang="es-ES"/>
          </a:p>
        </p:txBody>
      </p:sp>
    </p:spTree>
    <p:extLst>
      <p:ext uri="{BB962C8B-B14F-4D97-AF65-F5344CB8AC3E}">
        <p14:creationId xmlns:p14="http://schemas.microsoft.com/office/powerpoint/2010/main" val="344232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a:t>
            </a:fld>
            <a:endParaRPr lang="es-ES"/>
          </a:p>
        </p:txBody>
      </p:sp>
    </p:spTree>
    <p:extLst>
      <p:ext uri="{BB962C8B-B14F-4D97-AF65-F5344CB8AC3E}">
        <p14:creationId xmlns:p14="http://schemas.microsoft.com/office/powerpoint/2010/main" val="309494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a:t>
            </a:fld>
            <a:endParaRPr lang="es-ES"/>
          </a:p>
        </p:txBody>
      </p:sp>
    </p:spTree>
    <p:extLst>
      <p:ext uri="{BB962C8B-B14F-4D97-AF65-F5344CB8AC3E}">
        <p14:creationId xmlns:p14="http://schemas.microsoft.com/office/powerpoint/2010/main" val="2214166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117</a:t>
            </a:fld>
            <a:endParaRPr lang="es-ES"/>
          </a:p>
        </p:txBody>
      </p:sp>
    </p:spTree>
    <p:extLst>
      <p:ext uri="{BB962C8B-B14F-4D97-AF65-F5344CB8AC3E}">
        <p14:creationId xmlns:p14="http://schemas.microsoft.com/office/powerpoint/2010/main" val="37209617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120</a:t>
            </a:fld>
            <a:endParaRPr lang="es-ES"/>
          </a:p>
        </p:txBody>
      </p:sp>
    </p:spTree>
    <p:extLst>
      <p:ext uri="{BB962C8B-B14F-4D97-AF65-F5344CB8AC3E}">
        <p14:creationId xmlns:p14="http://schemas.microsoft.com/office/powerpoint/2010/main" val="7067679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121</a:t>
            </a:fld>
            <a:endParaRPr lang="es-ES"/>
          </a:p>
        </p:txBody>
      </p:sp>
    </p:spTree>
    <p:extLst>
      <p:ext uri="{BB962C8B-B14F-4D97-AF65-F5344CB8AC3E}">
        <p14:creationId xmlns:p14="http://schemas.microsoft.com/office/powerpoint/2010/main" val="3859844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122</a:t>
            </a:fld>
            <a:endParaRPr lang="es-ES"/>
          </a:p>
        </p:txBody>
      </p:sp>
    </p:spTree>
    <p:extLst>
      <p:ext uri="{BB962C8B-B14F-4D97-AF65-F5344CB8AC3E}">
        <p14:creationId xmlns:p14="http://schemas.microsoft.com/office/powerpoint/2010/main" val="10680011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123</a:t>
            </a:fld>
            <a:endParaRPr lang="es-ES"/>
          </a:p>
        </p:txBody>
      </p:sp>
    </p:spTree>
    <p:extLst>
      <p:ext uri="{BB962C8B-B14F-4D97-AF65-F5344CB8AC3E}">
        <p14:creationId xmlns:p14="http://schemas.microsoft.com/office/powerpoint/2010/main" val="1952605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124</a:t>
            </a:fld>
            <a:endParaRPr lang="es-ES"/>
          </a:p>
        </p:txBody>
      </p:sp>
    </p:spTree>
    <p:extLst>
      <p:ext uri="{BB962C8B-B14F-4D97-AF65-F5344CB8AC3E}">
        <p14:creationId xmlns:p14="http://schemas.microsoft.com/office/powerpoint/2010/main" val="54970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125</a:t>
            </a:fld>
            <a:endParaRPr lang="es-ES"/>
          </a:p>
        </p:txBody>
      </p:sp>
    </p:spTree>
    <p:extLst>
      <p:ext uri="{BB962C8B-B14F-4D97-AF65-F5344CB8AC3E}">
        <p14:creationId xmlns:p14="http://schemas.microsoft.com/office/powerpoint/2010/main" val="21564107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126</a:t>
            </a:fld>
            <a:endParaRPr lang="es-ES"/>
          </a:p>
        </p:txBody>
      </p:sp>
    </p:spTree>
    <p:extLst>
      <p:ext uri="{BB962C8B-B14F-4D97-AF65-F5344CB8AC3E}">
        <p14:creationId xmlns:p14="http://schemas.microsoft.com/office/powerpoint/2010/main" val="23786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127</a:t>
            </a:fld>
            <a:endParaRPr lang="es-ES"/>
          </a:p>
        </p:txBody>
      </p:sp>
    </p:spTree>
    <p:extLst>
      <p:ext uri="{BB962C8B-B14F-4D97-AF65-F5344CB8AC3E}">
        <p14:creationId xmlns:p14="http://schemas.microsoft.com/office/powerpoint/2010/main" val="904221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128</a:t>
            </a:fld>
            <a:endParaRPr lang="es-ES"/>
          </a:p>
        </p:txBody>
      </p:sp>
    </p:spTree>
    <p:extLst>
      <p:ext uri="{BB962C8B-B14F-4D97-AF65-F5344CB8AC3E}">
        <p14:creationId xmlns:p14="http://schemas.microsoft.com/office/powerpoint/2010/main" val="84504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comenzamos la segunda unidad del curso presentando el mundo en el que haremos vivir nuestros agentes y desarrollaremos los experimentos.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a:t>
            </a:fld>
            <a:endParaRPr lang="es-ES"/>
          </a:p>
        </p:txBody>
      </p:sp>
    </p:spTree>
    <p:extLst>
      <p:ext uri="{BB962C8B-B14F-4D97-AF65-F5344CB8AC3E}">
        <p14:creationId xmlns:p14="http://schemas.microsoft.com/office/powerpoint/2010/main" val="9137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129</a:t>
            </a:fld>
            <a:endParaRPr lang="es-ES"/>
          </a:p>
        </p:txBody>
      </p:sp>
    </p:spTree>
    <p:extLst>
      <p:ext uri="{BB962C8B-B14F-4D97-AF65-F5344CB8AC3E}">
        <p14:creationId xmlns:p14="http://schemas.microsoft.com/office/powerpoint/2010/main" val="18707885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130</a:t>
            </a:fld>
            <a:endParaRPr lang="es-ES"/>
          </a:p>
        </p:txBody>
      </p:sp>
    </p:spTree>
    <p:extLst>
      <p:ext uri="{BB962C8B-B14F-4D97-AF65-F5344CB8AC3E}">
        <p14:creationId xmlns:p14="http://schemas.microsoft.com/office/powerpoint/2010/main" val="39306682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131</a:t>
            </a:fld>
            <a:endParaRPr lang="es-ES"/>
          </a:p>
        </p:txBody>
      </p:sp>
    </p:spTree>
    <p:extLst>
      <p:ext uri="{BB962C8B-B14F-4D97-AF65-F5344CB8AC3E}">
        <p14:creationId xmlns:p14="http://schemas.microsoft.com/office/powerpoint/2010/main" val="1216981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132</a:t>
            </a:fld>
            <a:endParaRPr lang="es-ES"/>
          </a:p>
        </p:txBody>
      </p:sp>
    </p:spTree>
    <p:extLst>
      <p:ext uri="{BB962C8B-B14F-4D97-AF65-F5344CB8AC3E}">
        <p14:creationId xmlns:p14="http://schemas.microsoft.com/office/powerpoint/2010/main" val="2821746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133</a:t>
            </a:fld>
            <a:endParaRPr lang="es-ES"/>
          </a:p>
        </p:txBody>
      </p:sp>
    </p:spTree>
    <p:extLst>
      <p:ext uri="{BB962C8B-B14F-4D97-AF65-F5344CB8AC3E}">
        <p14:creationId xmlns:p14="http://schemas.microsoft.com/office/powerpoint/2010/main" val="32068074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134</a:t>
            </a:fld>
            <a:endParaRPr lang="es-ES"/>
          </a:p>
        </p:txBody>
      </p:sp>
    </p:spTree>
    <p:extLst>
      <p:ext uri="{BB962C8B-B14F-4D97-AF65-F5344CB8AC3E}">
        <p14:creationId xmlns:p14="http://schemas.microsoft.com/office/powerpoint/2010/main" val="15639333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135</a:t>
            </a:fld>
            <a:endParaRPr lang="es-ES"/>
          </a:p>
        </p:txBody>
      </p:sp>
    </p:spTree>
    <p:extLst>
      <p:ext uri="{BB962C8B-B14F-4D97-AF65-F5344CB8AC3E}">
        <p14:creationId xmlns:p14="http://schemas.microsoft.com/office/powerpoint/2010/main" val="29267328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136</a:t>
            </a:fld>
            <a:endParaRPr lang="es-ES"/>
          </a:p>
        </p:txBody>
      </p:sp>
    </p:spTree>
    <p:extLst>
      <p:ext uri="{BB962C8B-B14F-4D97-AF65-F5344CB8AC3E}">
        <p14:creationId xmlns:p14="http://schemas.microsoft.com/office/powerpoint/2010/main" val="15213527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137</a:t>
            </a:fld>
            <a:endParaRPr lang="es-ES"/>
          </a:p>
        </p:txBody>
      </p:sp>
    </p:spTree>
    <p:extLst>
      <p:ext uri="{BB962C8B-B14F-4D97-AF65-F5344CB8AC3E}">
        <p14:creationId xmlns:p14="http://schemas.microsoft.com/office/powerpoint/2010/main" val="13843982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138</a:t>
            </a:fld>
            <a:endParaRPr lang="es-ES"/>
          </a:p>
        </p:txBody>
      </p:sp>
    </p:spTree>
    <p:extLst>
      <p:ext uri="{BB962C8B-B14F-4D97-AF65-F5344CB8AC3E}">
        <p14:creationId xmlns:p14="http://schemas.microsoft.com/office/powerpoint/2010/main" val="34775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esta sesión vamos a mostrar los 3 tipos de agentes principales</a:t>
            </a:r>
            <a:r>
              <a:rPr lang="es-ES" baseline="0" dirty="0" smtClean="0"/>
              <a:t> con los que podemos trabajar (aunque un poco más adelante veremos que existe un cuarto tipo que permitirá controlar a los demás).</a:t>
            </a:r>
          </a:p>
          <a:p>
            <a:r>
              <a:rPr lang="es-ES" baseline="0" dirty="0" smtClean="0"/>
              <a:t>De estos 3 agentes durante la primera parte del curso nos vamos a centrar en 2 de ellos, los </a:t>
            </a:r>
            <a:r>
              <a:rPr lang="es-ES" baseline="0" dirty="0" err="1" smtClean="0"/>
              <a:t>patches</a:t>
            </a:r>
            <a:r>
              <a:rPr lang="es-ES" baseline="0" dirty="0" smtClean="0"/>
              <a:t> y las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20</a:t>
            </a:fld>
            <a:endParaRPr lang="es-ES"/>
          </a:p>
        </p:txBody>
      </p:sp>
    </p:spTree>
    <p:extLst>
      <p:ext uri="{BB962C8B-B14F-4D97-AF65-F5344CB8AC3E}">
        <p14:creationId xmlns:p14="http://schemas.microsoft.com/office/powerpoint/2010/main" val="163899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139</a:t>
            </a:fld>
            <a:endParaRPr lang="es-ES"/>
          </a:p>
        </p:txBody>
      </p:sp>
    </p:spTree>
    <p:extLst>
      <p:ext uri="{BB962C8B-B14F-4D97-AF65-F5344CB8AC3E}">
        <p14:creationId xmlns:p14="http://schemas.microsoft.com/office/powerpoint/2010/main" val="37159873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140</a:t>
            </a:fld>
            <a:endParaRPr lang="es-ES"/>
          </a:p>
        </p:txBody>
      </p:sp>
    </p:spTree>
    <p:extLst>
      <p:ext uri="{BB962C8B-B14F-4D97-AF65-F5344CB8AC3E}">
        <p14:creationId xmlns:p14="http://schemas.microsoft.com/office/powerpoint/2010/main" val="7749599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141</a:t>
            </a:fld>
            <a:endParaRPr lang="es-ES"/>
          </a:p>
        </p:txBody>
      </p:sp>
    </p:spTree>
    <p:extLst>
      <p:ext uri="{BB962C8B-B14F-4D97-AF65-F5344CB8AC3E}">
        <p14:creationId xmlns:p14="http://schemas.microsoft.com/office/powerpoint/2010/main" val="123557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142</a:t>
            </a:fld>
            <a:endParaRPr lang="es-ES"/>
          </a:p>
        </p:txBody>
      </p:sp>
    </p:spTree>
    <p:extLst>
      <p:ext uri="{BB962C8B-B14F-4D97-AF65-F5344CB8AC3E}">
        <p14:creationId xmlns:p14="http://schemas.microsoft.com/office/powerpoint/2010/main" val="302222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143</a:t>
            </a:fld>
            <a:endParaRPr lang="es-ES"/>
          </a:p>
        </p:txBody>
      </p:sp>
    </p:spTree>
    <p:extLst>
      <p:ext uri="{BB962C8B-B14F-4D97-AF65-F5344CB8AC3E}">
        <p14:creationId xmlns:p14="http://schemas.microsoft.com/office/powerpoint/2010/main" val="38925218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144</a:t>
            </a:fld>
            <a:endParaRPr lang="es-ES"/>
          </a:p>
        </p:txBody>
      </p:sp>
    </p:spTree>
    <p:extLst>
      <p:ext uri="{BB962C8B-B14F-4D97-AF65-F5344CB8AC3E}">
        <p14:creationId xmlns:p14="http://schemas.microsoft.com/office/powerpoint/2010/main" val="38776570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145</a:t>
            </a:fld>
            <a:endParaRPr lang="es-ES"/>
          </a:p>
        </p:txBody>
      </p:sp>
    </p:spTree>
    <p:extLst>
      <p:ext uri="{BB962C8B-B14F-4D97-AF65-F5344CB8AC3E}">
        <p14:creationId xmlns:p14="http://schemas.microsoft.com/office/powerpoint/2010/main" val="20325350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146</a:t>
            </a:fld>
            <a:endParaRPr lang="es-ES"/>
          </a:p>
        </p:txBody>
      </p:sp>
    </p:spTree>
    <p:extLst>
      <p:ext uri="{BB962C8B-B14F-4D97-AF65-F5344CB8AC3E}">
        <p14:creationId xmlns:p14="http://schemas.microsoft.com/office/powerpoint/2010/main" val="3244984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147</a:t>
            </a:fld>
            <a:endParaRPr lang="es-ES"/>
          </a:p>
        </p:txBody>
      </p:sp>
    </p:spTree>
    <p:extLst>
      <p:ext uri="{BB962C8B-B14F-4D97-AF65-F5344CB8AC3E}">
        <p14:creationId xmlns:p14="http://schemas.microsoft.com/office/powerpoint/2010/main" val="465369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148</a:t>
            </a:fld>
            <a:endParaRPr lang="es-ES"/>
          </a:p>
        </p:txBody>
      </p:sp>
    </p:spTree>
    <p:extLst>
      <p:ext uri="{BB962C8B-B14F-4D97-AF65-F5344CB8AC3E}">
        <p14:creationId xmlns:p14="http://schemas.microsoft.com/office/powerpoint/2010/main" val="112617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Desde el </a:t>
            </a:r>
            <a:r>
              <a:rPr lang="es-ES" dirty="0" err="1" smtClean="0"/>
              <a:t>ppio</a:t>
            </a:r>
            <a:r>
              <a:rPr lang="es-ES" baseline="0" dirty="0" smtClean="0"/>
              <a:t> estamos hablando de agentes, pero todavía no hemos dicho explícitamente qué es un agente… En la literatura sobre sistemas </a:t>
            </a:r>
            <a:r>
              <a:rPr lang="es-ES" baseline="0" dirty="0" err="1" smtClean="0"/>
              <a:t>multiagentes</a:t>
            </a:r>
            <a:r>
              <a:rPr lang="es-ES" baseline="0" dirty="0" smtClean="0"/>
              <a:t>, agentes inteligentes… podéis encontrar muchas definiciones, que coinciden en algunos puntos y que se diferencian en otros debido a que se suelen definir según la orientación y uso que vamos a hacer de ellos.</a:t>
            </a:r>
          </a:p>
          <a:p>
            <a:endParaRPr lang="es-ES" baseline="0" dirty="0" smtClean="0"/>
          </a:p>
          <a:p>
            <a:r>
              <a:rPr lang="es-ES" baseline="0" dirty="0" smtClean="0"/>
              <a:t>Como este curso no es un curso de sistemas </a:t>
            </a:r>
            <a:r>
              <a:rPr lang="es-ES" baseline="0" dirty="0" err="1" smtClean="0"/>
              <a:t>multigantes</a:t>
            </a:r>
            <a:r>
              <a:rPr lang="es-ES" baseline="0" dirty="0" smtClean="0"/>
              <a:t>, sino de uso de </a:t>
            </a:r>
            <a:r>
              <a:rPr lang="es-ES" baseline="0" dirty="0" err="1" smtClean="0"/>
              <a:t>NetLogo</a:t>
            </a:r>
            <a:r>
              <a:rPr lang="es-ES" baseline="0" dirty="0" smtClean="0"/>
              <a:t> para poder trabajar con ellos, no nos interesa dar una definición concreta de los mismos, aunque nos quedaremos con la parte sustancialmente común a muchas de esas definiciones que podéis encontrar, y diremos que un agente es un individuo artificial, autónomo, en el que se pueden definir reglas para gobernar su comportamiento, que le permiten también tomar decisiones, y que tienen la capacidad de interactuar entre sí y con el medio ambiente.</a:t>
            </a:r>
          </a:p>
          <a:p>
            <a:endParaRPr lang="es-ES" baseline="0" dirty="0" smtClean="0"/>
          </a:p>
          <a:p>
            <a:r>
              <a:rPr lang="es-ES" baseline="0" dirty="0" smtClean="0"/>
              <a:t>Así, surgen de manera natural los 3 tipos de agentes con los que podemos trabajar en </a:t>
            </a:r>
            <a:r>
              <a:rPr lang="es-ES" baseline="0" dirty="0" err="1" smtClean="0"/>
              <a:t>NetLogo</a:t>
            </a:r>
            <a:r>
              <a:rPr lang="es-ES" baseline="0" dirty="0" smtClean="0"/>
              <a:t>, por una parte tenemos los agentes móviles, por otra parte consideraremos también que el medio ambiente está formado por un conjunto de agentes, inmóviles, que funcionan como el suelo sobre el que se mueven los anteriores… y además NL permite introducir un tipo de agente especial que representa posibles relaciones o enlaces entre agentes móviles… no confundamos este tipo de agentes con las interacciones que se pueden producir entre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21</a:t>
            </a:fld>
            <a:endParaRPr lang="es-ES"/>
          </a:p>
        </p:txBody>
      </p:sp>
    </p:spTree>
    <p:extLst>
      <p:ext uri="{BB962C8B-B14F-4D97-AF65-F5344CB8AC3E}">
        <p14:creationId xmlns:p14="http://schemas.microsoft.com/office/powerpoint/2010/main" val="1179417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149</a:t>
            </a:fld>
            <a:endParaRPr lang="es-ES"/>
          </a:p>
        </p:txBody>
      </p:sp>
    </p:spTree>
    <p:extLst>
      <p:ext uri="{BB962C8B-B14F-4D97-AF65-F5344CB8AC3E}">
        <p14:creationId xmlns:p14="http://schemas.microsoft.com/office/powerpoint/2010/main" val="17736613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150</a:t>
            </a:fld>
            <a:endParaRPr lang="es-ES"/>
          </a:p>
        </p:txBody>
      </p:sp>
    </p:spTree>
    <p:extLst>
      <p:ext uri="{BB962C8B-B14F-4D97-AF65-F5344CB8AC3E}">
        <p14:creationId xmlns:p14="http://schemas.microsoft.com/office/powerpoint/2010/main" val="27498348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151</a:t>
            </a:fld>
            <a:endParaRPr lang="es-ES"/>
          </a:p>
        </p:txBody>
      </p:sp>
    </p:spTree>
    <p:extLst>
      <p:ext uri="{BB962C8B-B14F-4D97-AF65-F5344CB8AC3E}">
        <p14:creationId xmlns:p14="http://schemas.microsoft.com/office/powerpoint/2010/main" val="24426561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152</a:t>
            </a:fld>
            <a:endParaRPr lang="es-ES"/>
          </a:p>
        </p:txBody>
      </p:sp>
    </p:spTree>
    <p:extLst>
      <p:ext uri="{BB962C8B-B14F-4D97-AF65-F5344CB8AC3E}">
        <p14:creationId xmlns:p14="http://schemas.microsoft.com/office/powerpoint/2010/main" val="35321400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153</a:t>
            </a:fld>
            <a:endParaRPr lang="es-ES"/>
          </a:p>
        </p:txBody>
      </p:sp>
    </p:spTree>
    <p:extLst>
      <p:ext uri="{BB962C8B-B14F-4D97-AF65-F5344CB8AC3E}">
        <p14:creationId xmlns:p14="http://schemas.microsoft.com/office/powerpoint/2010/main" val="329564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162</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7801149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163</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980547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164</a:t>
            </a:fld>
            <a:endParaRPr lang="es-ES"/>
          </a:p>
        </p:txBody>
      </p:sp>
    </p:spTree>
    <p:extLst>
      <p:ext uri="{BB962C8B-B14F-4D97-AF65-F5344CB8AC3E}">
        <p14:creationId xmlns:p14="http://schemas.microsoft.com/office/powerpoint/2010/main" val="34079275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169</a:t>
            </a:fld>
            <a:endParaRPr lang="es-ES"/>
          </a:p>
        </p:txBody>
      </p:sp>
    </p:spTree>
    <p:extLst>
      <p:ext uri="{BB962C8B-B14F-4D97-AF65-F5344CB8AC3E}">
        <p14:creationId xmlns:p14="http://schemas.microsoft.com/office/powerpoint/2010/main" val="41083488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170</a:t>
            </a:fld>
            <a:endParaRPr lang="es-ES"/>
          </a:p>
        </p:txBody>
      </p:sp>
    </p:spTree>
    <p:extLst>
      <p:ext uri="{BB962C8B-B14F-4D97-AF65-F5344CB8AC3E}">
        <p14:creationId xmlns:p14="http://schemas.microsoft.com/office/powerpoint/2010/main" val="35780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a:t>
            </a:r>
            <a:r>
              <a:rPr lang="es-ES" baseline="0" dirty="0" smtClean="0"/>
              <a:t> nombres que reciben los agentes en NL son :</a:t>
            </a:r>
          </a:p>
          <a:p>
            <a:endParaRPr lang="es-ES" baseline="0" dirty="0" smtClean="0"/>
          </a:p>
          <a:p>
            <a:r>
              <a:rPr lang="es-ES" baseline="0" dirty="0" smtClean="0"/>
              <a:t>Tortugas para los agentes móviles… este nombre proviene de las famosas tortugas del lenguaje de programación Logo</a:t>
            </a:r>
          </a:p>
          <a:p>
            <a:endParaRPr lang="es-ES" baseline="0" dirty="0" smtClean="0"/>
          </a:p>
          <a:p>
            <a:r>
              <a:rPr lang="es-ES" baseline="0" dirty="0" err="1" smtClean="0"/>
              <a:t>Patches</a:t>
            </a:r>
            <a:r>
              <a:rPr lang="es-ES" baseline="0" dirty="0" smtClean="0"/>
              <a:t> para los trozos en los que se divide el suelo</a:t>
            </a:r>
          </a:p>
          <a:p>
            <a:endParaRPr lang="es-ES" baseline="0" dirty="0" smtClean="0"/>
          </a:p>
          <a:p>
            <a:r>
              <a:rPr lang="es-ES" baseline="0" dirty="0" smtClean="0"/>
              <a:t>Y Links para los enlaces o relaciones entre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22</a:t>
            </a:fld>
            <a:endParaRPr lang="es-ES"/>
          </a:p>
        </p:txBody>
      </p:sp>
    </p:spTree>
    <p:extLst>
      <p:ext uri="{BB962C8B-B14F-4D97-AF65-F5344CB8AC3E}">
        <p14:creationId xmlns:p14="http://schemas.microsoft.com/office/powerpoint/2010/main" val="7373008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171</a:t>
            </a:fld>
            <a:endParaRPr lang="es-ES"/>
          </a:p>
        </p:txBody>
      </p:sp>
    </p:spTree>
    <p:extLst>
      <p:ext uri="{BB962C8B-B14F-4D97-AF65-F5344CB8AC3E}">
        <p14:creationId xmlns:p14="http://schemas.microsoft.com/office/powerpoint/2010/main" val="5376666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172</a:t>
            </a:fld>
            <a:endParaRPr lang="es-ES"/>
          </a:p>
        </p:txBody>
      </p:sp>
    </p:spTree>
    <p:extLst>
      <p:ext uri="{BB962C8B-B14F-4D97-AF65-F5344CB8AC3E}">
        <p14:creationId xmlns:p14="http://schemas.microsoft.com/office/powerpoint/2010/main" val="30849031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173</a:t>
            </a:fld>
            <a:endParaRPr lang="es-ES"/>
          </a:p>
        </p:txBody>
      </p:sp>
    </p:spTree>
    <p:extLst>
      <p:ext uri="{BB962C8B-B14F-4D97-AF65-F5344CB8AC3E}">
        <p14:creationId xmlns:p14="http://schemas.microsoft.com/office/powerpoint/2010/main" val="33612221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174</a:t>
            </a:fld>
            <a:endParaRPr lang="es-ES"/>
          </a:p>
        </p:txBody>
      </p:sp>
    </p:spTree>
    <p:extLst>
      <p:ext uri="{BB962C8B-B14F-4D97-AF65-F5344CB8AC3E}">
        <p14:creationId xmlns:p14="http://schemas.microsoft.com/office/powerpoint/2010/main" val="8651665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175</a:t>
            </a:fld>
            <a:endParaRPr lang="es-ES"/>
          </a:p>
        </p:txBody>
      </p:sp>
    </p:spTree>
    <p:extLst>
      <p:ext uri="{BB962C8B-B14F-4D97-AF65-F5344CB8AC3E}">
        <p14:creationId xmlns:p14="http://schemas.microsoft.com/office/powerpoint/2010/main" val="17790340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176</a:t>
            </a:fld>
            <a:endParaRPr lang="es-ES"/>
          </a:p>
        </p:txBody>
      </p:sp>
    </p:spTree>
    <p:extLst>
      <p:ext uri="{BB962C8B-B14F-4D97-AF65-F5344CB8AC3E}">
        <p14:creationId xmlns:p14="http://schemas.microsoft.com/office/powerpoint/2010/main" val="17228088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177</a:t>
            </a:fld>
            <a:endParaRPr lang="es-ES"/>
          </a:p>
        </p:txBody>
      </p:sp>
    </p:spTree>
    <p:extLst>
      <p:ext uri="{BB962C8B-B14F-4D97-AF65-F5344CB8AC3E}">
        <p14:creationId xmlns:p14="http://schemas.microsoft.com/office/powerpoint/2010/main" val="37696024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178</a:t>
            </a:fld>
            <a:endParaRPr lang="es-ES"/>
          </a:p>
        </p:txBody>
      </p:sp>
    </p:spTree>
    <p:extLst>
      <p:ext uri="{BB962C8B-B14F-4D97-AF65-F5344CB8AC3E}">
        <p14:creationId xmlns:p14="http://schemas.microsoft.com/office/powerpoint/2010/main" val="15306952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179</a:t>
            </a:fld>
            <a:endParaRPr lang="es-ES"/>
          </a:p>
        </p:txBody>
      </p:sp>
    </p:spTree>
    <p:extLst>
      <p:ext uri="{BB962C8B-B14F-4D97-AF65-F5344CB8AC3E}">
        <p14:creationId xmlns:p14="http://schemas.microsoft.com/office/powerpoint/2010/main" val="22260238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180</a:t>
            </a:fld>
            <a:endParaRPr lang="es-ES"/>
          </a:p>
        </p:txBody>
      </p:sp>
    </p:spTree>
    <p:extLst>
      <p:ext uri="{BB962C8B-B14F-4D97-AF65-F5344CB8AC3E}">
        <p14:creationId xmlns:p14="http://schemas.microsoft.com/office/powerpoint/2010/main" val="140789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Vamos</a:t>
            </a:r>
            <a:r>
              <a:rPr lang="es-ES" baseline="0" dirty="0" smtClean="0"/>
              <a:t> a comenzar nuestro paseo por NL detallando las características del suelo…. El mundo en el que nos moveremos.</a:t>
            </a:r>
          </a:p>
          <a:p>
            <a:endParaRPr lang="es-ES" baseline="0" dirty="0" smtClean="0"/>
          </a:p>
          <a:p>
            <a:r>
              <a:rPr lang="es-ES" baseline="0" dirty="0" smtClean="0"/>
              <a:t>El mundo es un plano 2D de forma rectangular teselado, como si fueran baldosas, por </a:t>
            </a:r>
            <a:r>
              <a:rPr lang="es-ES" baseline="0" dirty="0" err="1" smtClean="0"/>
              <a:t>patches</a:t>
            </a:r>
            <a:r>
              <a:rPr lang="es-ES" baseline="0" dirty="0" smtClean="0"/>
              <a:t>. De esta forma, tiene un sistema coordenado (como el que siempre se ha usado en geometría 2D) en el que las coordenadas enteras coinciden con los centros de los </a:t>
            </a:r>
            <a:r>
              <a:rPr lang="es-ES" baseline="0" dirty="0" err="1" smtClean="0"/>
              <a:t>patches</a:t>
            </a:r>
            <a:r>
              <a:rPr lang="es-ES" baseline="0" dirty="0" smtClean="0"/>
              <a:t>. NO hay huecos entre ellos, de forma que </a:t>
            </a:r>
            <a:r>
              <a:rPr lang="es-ES" baseline="0" dirty="0" err="1" smtClean="0"/>
              <a:t>cuelquier</a:t>
            </a:r>
            <a:r>
              <a:rPr lang="es-ES" baseline="0" dirty="0" smtClean="0"/>
              <a:t> punto del mundo cae en algún </a:t>
            </a:r>
            <a:r>
              <a:rPr lang="es-ES" baseline="0" dirty="0" err="1" smtClean="0"/>
              <a:t>patch</a:t>
            </a:r>
            <a:r>
              <a:rPr lang="es-ES" baseline="0" dirty="0" smtClean="0"/>
              <a:t>. </a:t>
            </a:r>
          </a:p>
          <a:p>
            <a:endParaRPr lang="es-ES" baseline="0" dirty="0" smtClean="0"/>
          </a:p>
          <a:p>
            <a:r>
              <a:rPr lang="es-ES" baseline="0" dirty="0" smtClean="0"/>
              <a:t>El mundo es siempre finito… pero no tiene porqué ser limitado… ¿qué queremos decir con ello?</a:t>
            </a:r>
          </a:p>
          <a:p>
            <a:endParaRPr lang="es-ES" baseline="0" dirty="0" smtClean="0"/>
          </a:p>
          <a:p>
            <a:r>
              <a:rPr lang="es-ES" baseline="0" dirty="0" smtClean="0"/>
              <a:t>Aunque su representación será siempre como un plano 2D, el mundo puede tener diferentes topologías </a:t>
            </a:r>
            <a:r>
              <a:rPr lang="es-ES" baseline="0" dirty="0" err="1" smtClean="0"/>
              <a:t>definidias</a:t>
            </a:r>
            <a:r>
              <a:rPr lang="es-ES" baseline="0" dirty="0" smtClean="0"/>
              <a:t>, es decir, podemos imaginar que nos movemos en una superficie plana, pero que puede formar parte de una forma 3D, tal y como ocurre en la tierra, que vivimos sobre una esfera, pero para nosotros es localmente un plano:</a:t>
            </a:r>
          </a:p>
          <a:p>
            <a:endParaRPr lang="es-ES" baseline="0" dirty="0" smtClean="0"/>
          </a:p>
          <a:p>
            <a:r>
              <a:rPr lang="es-ES" baseline="0" dirty="0" smtClean="0"/>
              <a:t>- Podemos verla como un plano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23</a:t>
            </a:fld>
            <a:endParaRPr lang="es-ES"/>
          </a:p>
        </p:txBody>
      </p:sp>
    </p:spTree>
    <p:extLst>
      <p:ext uri="{BB962C8B-B14F-4D97-AF65-F5344CB8AC3E}">
        <p14:creationId xmlns:p14="http://schemas.microsoft.com/office/powerpoint/2010/main" val="1229557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181</a:t>
            </a:fld>
            <a:endParaRPr lang="es-ES"/>
          </a:p>
        </p:txBody>
      </p:sp>
    </p:spTree>
    <p:extLst>
      <p:ext uri="{BB962C8B-B14F-4D97-AF65-F5344CB8AC3E}">
        <p14:creationId xmlns:p14="http://schemas.microsoft.com/office/powerpoint/2010/main" val="1851809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182</a:t>
            </a:fld>
            <a:endParaRPr lang="es-ES"/>
          </a:p>
        </p:txBody>
      </p:sp>
    </p:spTree>
    <p:extLst>
      <p:ext uri="{BB962C8B-B14F-4D97-AF65-F5344CB8AC3E}">
        <p14:creationId xmlns:p14="http://schemas.microsoft.com/office/powerpoint/2010/main" val="8640724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183</a:t>
            </a:fld>
            <a:endParaRPr lang="es-ES"/>
          </a:p>
        </p:txBody>
      </p:sp>
    </p:spTree>
    <p:extLst>
      <p:ext uri="{BB962C8B-B14F-4D97-AF65-F5344CB8AC3E}">
        <p14:creationId xmlns:p14="http://schemas.microsoft.com/office/powerpoint/2010/main" val="27582565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184</a:t>
            </a:fld>
            <a:endParaRPr lang="es-ES"/>
          </a:p>
        </p:txBody>
      </p:sp>
    </p:spTree>
    <p:extLst>
      <p:ext uri="{BB962C8B-B14F-4D97-AF65-F5344CB8AC3E}">
        <p14:creationId xmlns:p14="http://schemas.microsoft.com/office/powerpoint/2010/main" val="41283129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185</a:t>
            </a:fld>
            <a:endParaRPr lang="es-ES"/>
          </a:p>
        </p:txBody>
      </p:sp>
    </p:spTree>
    <p:extLst>
      <p:ext uri="{BB962C8B-B14F-4D97-AF65-F5344CB8AC3E}">
        <p14:creationId xmlns:p14="http://schemas.microsoft.com/office/powerpoint/2010/main" val="15000875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186</a:t>
            </a:fld>
            <a:endParaRPr lang="es-ES"/>
          </a:p>
        </p:txBody>
      </p:sp>
    </p:spTree>
    <p:extLst>
      <p:ext uri="{BB962C8B-B14F-4D97-AF65-F5344CB8AC3E}">
        <p14:creationId xmlns:p14="http://schemas.microsoft.com/office/powerpoint/2010/main" val="22223434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187</a:t>
            </a:fld>
            <a:endParaRPr lang="es-ES"/>
          </a:p>
        </p:txBody>
      </p:sp>
    </p:spTree>
    <p:extLst>
      <p:ext uri="{BB962C8B-B14F-4D97-AF65-F5344CB8AC3E}">
        <p14:creationId xmlns:p14="http://schemas.microsoft.com/office/powerpoint/2010/main" val="41260206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188</a:t>
            </a:fld>
            <a:endParaRPr lang="es-ES"/>
          </a:p>
        </p:txBody>
      </p:sp>
    </p:spTree>
    <p:extLst>
      <p:ext uri="{BB962C8B-B14F-4D97-AF65-F5344CB8AC3E}">
        <p14:creationId xmlns:p14="http://schemas.microsoft.com/office/powerpoint/2010/main" val="41859472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189</a:t>
            </a:fld>
            <a:endParaRPr lang="es-ES"/>
          </a:p>
        </p:txBody>
      </p:sp>
    </p:spTree>
    <p:extLst>
      <p:ext uri="{BB962C8B-B14F-4D97-AF65-F5344CB8AC3E}">
        <p14:creationId xmlns:p14="http://schemas.microsoft.com/office/powerpoint/2010/main" val="372032135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190</a:t>
            </a:fld>
            <a:endParaRPr lang="es-ES"/>
          </a:p>
        </p:txBody>
      </p:sp>
    </p:spTree>
    <p:extLst>
      <p:ext uri="{BB962C8B-B14F-4D97-AF65-F5344CB8AC3E}">
        <p14:creationId xmlns:p14="http://schemas.microsoft.com/office/powerpoint/2010/main" val="90600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podemos verla como un cilindro</a:t>
            </a:r>
            <a:r>
              <a:rPr lang="es-ES" baseline="0" dirty="0" smtClean="0"/>
              <a:t> si identificamos dos de los extremos del mundo, de manera que es como si los </a:t>
            </a:r>
            <a:r>
              <a:rPr lang="es-ES" baseline="0" dirty="0" err="1" smtClean="0"/>
              <a:t>patches</a:t>
            </a:r>
            <a:r>
              <a:rPr lang="es-ES" baseline="0" dirty="0" smtClean="0"/>
              <a:t> de un lado, por ejemplo, el izquierdo, estuvieran conectados con los </a:t>
            </a:r>
            <a:r>
              <a:rPr lang="es-ES" baseline="0" dirty="0" err="1" smtClean="0"/>
              <a:t>patches</a:t>
            </a:r>
            <a:r>
              <a:rPr lang="es-ES" baseline="0" dirty="0" smtClean="0"/>
              <a:t> del lado derecho… son vecinos…</a:t>
            </a:r>
          </a:p>
          <a:p>
            <a:endParaRPr lang="es-ES" baseline="0" dirty="0" smtClean="0"/>
          </a:p>
          <a:p>
            <a:r>
              <a:rPr lang="es-ES" baseline="0" dirty="0" smtClean="0"/>
              <a:t>Si después de haber identificado estos dos lados identificamos el lado superior con el inferior, lo que obtenemos es una figura que se llama en </a:t>
            </a:r>
            <a:r>
              <a:rPr lang="es-ES" baseline="0" dirty="0" err="1" smtClean="0"/>
              <a:t>matemárticas</a:t>
            </a:r>
            <a:r>
              <a:rPr lang="es-ES" baseline="0" dirty="0" smtClean="0"/>
              <a:t> Toro y que es como una rosquilla.</a:t>
            </a:r>
          </a:p>
          <a:p>
            <a:endParaRPr lang="es-ES" baseline="0" dirty="0" smtClean="0"/>
          </a:p>
          <a:p>
            <a:r>
              <a:rPr lang="es-ES" baseline="0" dirty="0" smtClean="0"/>
              <a:t>De esta forma, conseguimos que el mundo, a pesar de ser finito…. No es limitado , ya que podremos seguir moviéndonos en cualquier dirección sin llegar a un borde del que no podemos pasar.</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24</a:t>
            </a:fld>
            <a:endParaRPr lang="es-ES"/>
          </a:p>
        </p:txBody>
      </p:sp>
    </p:spTree>
    <p:extLst>
      <p:ext uri="{BB962C8B-B14F-4D97-AF65-F5344CB8AC3E}">
        <p14:creationId xmlns:p14="http://schemas.microsoft.com/office/powerpoint/2010/main" val="24527217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191</a:t>
            </a:fld>
            <a:endParaRPr lang="es-ES"/>
          </a:p>
        </p:txBody>
      </p:sp>
    </p:spTree>
    <p:extLst>
      <p:ext uri="{BB962C8B-B14F-4D97-AF65-F5344CB8AC3E}">
        <p14:creationId xmlns:p14="http://schemas.microsoft.com/office/powerpoint/2010/main" val="31831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editar qué tipo de mundo queremos diseñar,</a:t>
            </a:r>
            <a:r>
              <a:rPr lang="es-ES" baseline="0" dirty="0" smtClean="0"/>
              <a:t> su tamaño</a:t>
            </a:r>
            <a:r>
              <a:rPr lang="es-ES" dirty="0" smtClean="0"/>
              <a:t>, y otras características</a:t>
            </a:r>
            <a:r>
              <a:rPr lang="es-ES" baseline="0" dirty="0" smtClean="0"/>
              <a:t> tenemos la ventana de propiedades del mundo</a:t>
            </a:r>
            <a:r>
              <a:rPr lang="es-ES" dirty="0" smtClean="0"/>
              <a:t> que, por una parte, nos permite definir</a:t>
            </a:r>
            <a:r>
              <a:rPr lang="es-ES" baseline="0" dirty="0" smtClean="0"/>
              <a:t> el tamaño en </a:t>
            </a:r>
            <a:r>
              <a:rPr lang="es-ES" baseline="0" dirty="0" err="1" smtClean="0"/>
              <a:t>patches</a:t>
            </a:r>
            <a:r>
              <a:rPr lang="es-ES" baseline="0" dirty="0" smtClean="0"/>
              <a:t> que tendrá en cada dirección, dónde se situara el centro de coordenadas, el origen (que no tiene porqué estar siempre en el centro del mundo), y por otra parte, indicar si vamos a pegar el mundo </a:t>
            </a:r>
            <a:r>
              <a:rPr lang="es-ES" baseline="0" dirty="0" err="1" smtClean="0"/>
              <a:t>horizintalment</a:t>
            </a:r>
            <a:r>
              <a:rPr lang="es-ES" baseline="0" dirty="0" smtClean="0"/>
              <a:t>, verticalmente (con lo que tendríamos cilindros), o ambos (un toro)</a:t>
            </a:r>
          </a:p>
          <a:p>
            <a:endParaRPr lang="es-ES" baseline="0" dirty="0" smtClean="0"/>
          </a:p>
          <a:p>
            <a:r>
              <a:rPr lang="es-ES" baseline="0" dirty="0" smtClean="0"/>
              <a:t>Además, nos permite definir propiedades visuales del mundo, como el tamaño en </a:t>
            </a:r>
            <a:r>
              <a:rPr lang="es-ES" baseline="0" dirty="0" err="1" smtClean="0"/>
              <a:t>pixels</a:t>
            </a:r>
            <a:r>
              <a:rPr lang="es-ES" baseline="0" dirty="0" smtClean="0"/>
              <a:t> de cada </a:t>
            </a:r>
            <a:r>
              <a:rPr lang="es-ES" baseline="0" dirty="0" err="1" smtClean="0"/>
              <a:t>patch</a:t>
            </a:r>
            <a:r>
              <a:rPr lang="es-ES" baseline="0" dirty="0" smtClean="0"/>
              <a:t>, el tamaño de fuente del texto que se escriba en él, y algunas otras propiedades que ahora mismo no son útiles.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25</a:t>
            </a:fld>
            <a:endParaRPr lang="es-ES"/>
          </a:p>
        </p:txBody>
      </p:sp>
    </p:spTree>
    <p:extLst>
      <p:ext uri="{BB962C8B-B14F-4D97-AF65-F5344CB8AC3E}">
        <p14:creationId xmlns:p14="http://schemas.microsoft.com/office/powerpoint/2010/main" val="354605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Cada </a:t>
            </a:r>
            <a:r>
              <a:rPr lang="es-ES" dirty="0" err="1" smtClean="0"/>
              <a:t>patch</a:t>
            </a:r>
            <a:r>
              <a:rPr lang="es-ES" dirty="0" smtClean="0"/>
              <a:t> que hay en el mundo es un agente, y viene con  una serie de propiedades predefinidas.</a:t>
            </a:r>
            <a:r>
              <a:rPr lang="es-ES" baseline="0" dirty="0" smtClean="0"/>
              <a:t> Si inspeccionamos uno de los </a:t>
            </a:r>
            <a:r>
              <a:rPr lang="es-ES" baseline="0" dirty="0" err="1" smtClean="0"/>
              <a:t>patches</a:t>
            </a:r>
            <a:r>
              <a:rPr lang="es-ES" baseline="0" dirty="0" smtClean="0"/>
              <a:t> más de cerca podremos ver cuáles son:</a:t>
            </a:r>
          </a:p>
          <a:p>
            <a:endParaRPr lang="es-ES" baseline="0" dirty="0" smtClean="0"/>
          </a:p>
          <a:p>
            <a:r>
              <a:rPr lang="es-ES" baseline="0" dirty="0" err="1" smtClean="0"/>
              <a:t>Pxcor</a:t>
            </a:r>
            <a:r>
              <a:rPr lang="es-ES" baseline="0" dirty="0" smtClean="0"/>
              <a:t>, </a:t>
            </a:r>
            <a:r>
              <a:rPr lang="es-ES" baseline="0" dirty="0" err="1" smtClean="0"/>
              <a:t>pycor</a:t>
            </a:r>
            <a:r>
              <a:rPr lang="es-ES" baseline="0" dirty="0" smtClean="0"/>
              <a:t> para almacenar sus coordenadas en el mundo. Los </a:t>
            </a:r>
            <a:r>
              <a:rPr lang="es-ES" baseline="0" dirty="0" err="1" smtClean="0"/>
              <a:t>patches</a:t>
            </a:r>
            <a:r>
              <a:rPr lang="es-ES" baseline="0" dirty="0" smtClean="0"/>
              <a:t> son inmóviles, por lo que estas 2 propiedades no son modificables, al crear el mundo se crean sus </a:t>
            </a:r>
            <a:r>
              <a:rPr lang="es-ES" baseline="0" dirty="0" err="1" smtClean="0"/>
              <a:t>patches</a:t>
            </a:r>
            <a:r>
              <a:rPr lang="es-ES" baseline="0" dirty="0" smtClean="0"/>
              <a:t> y no pueden moverse. Además, como los </a:t>
            </a:r>
            <a:r>
              <a:rPr lang="es-ES" baseline="0" dirty="0" err="1" smtClean="0"/>
              <a:t>patches</a:t>
            </a:r>
            <a:r>
              <a:rPr lang="es-ES" baseline="0" dirty="0" smtClean="0"/>
              <a:t> no se pisan, estas coordenadas lo identifican…. Es decir, que el </a:t>
            </a:r>
            <a:r>
              <a:rPr lang="es-ES" baseline="0" dirty="0" err="1" smtClean="0"/>
              <a:t>patch</a:t>
            </a:r>
            <a:r>
              <a:rPr lang="es-ES" baseline="0" dirty="0" smtClean="0"/>
              <a:t> 0 1 representará siempre a este agente que hay en el mundo.</a:t>
            </a:r>
          </a:p>
          <a:p>
            <a:endParaRPr lang="es-ES" baseline="0" dirty="0" smtClean="0"/>
          </a:p>
          <a:p>
            <a:r>
              <a:rPr lang="es-ES" baseline="0" dirty="0" smtClean="0"/>
              <a:t>Es importante tener alguna forma de identificar los agentes del mundo, ya que podemos necesitar ordenarles que hagan acciones de forma individual.</a:t>
            </a:r>
          </a:p>
          <a:p>
            <a:endParaRPr lang="es-ES" baseline="0" dirty="0" smtClean="0"/>
          </a:p>
          <a:p>
            <a:r>
              <a:rPr lang="es-ES" baseline="0" dirty="0" smtClean="0"/>
              <a:t>Además de estas propiedades, tienen un color (cuando se crean, siempre son negros), una posible etiqueta, es decir, </a:t>
            </a:r>
            <a:r>
              <a:rPr lang="es-ES" baseline="0" dirty="0" err="1" smtClean="0"/>
              <a:t>algun</a:t>
            </a:r>
            <a:r>
              <a:rPr lang="es-ES" baseline="0" dirty="0" smtClean="0"/>
              <a:t> texto que pueden mostrar (aquí hemos hecho que muestren sus coordenadas) y el color con el que lo muestran.</a:t>
            </a:r>
          </a:p>
          <a:p>
            <a:endParaRPr lang="es-ES" baseline="0" dirty="0" smtClean="0"/>
          </a:p>
          <a:p>
            <a:r>
              <a:rPr lang="es-ES" baseline="0" dirty="0" smtClean="0"/>
              <a:t>Observa que las propiedades por defecto de los </a:t>
            </a:r>
            <a:r>
              <a:rPr lang="es-ES" baseline="0" dirty="0" err="1" smtClean="0"/>
              <a:t>patches</a:t>
            </a:r>
            <a:r>
              <a:rPr lang="es-ES" baseline="0" dirty="0" smtClean="0"/>
              <a:t> comienzan por p, para diferenciarlas de las que veremos a continuación en otros agentes.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26</a:t>
            </a:fld>
            <a:endParaRPr lang="es-ES"/>
          </a:p>
        </p:txBody>
      </p:sp>
    </p:spTree>
    <p:extLst>
      <p:ext uri="{BB962C8B-B14F-4D97-AF65-F5344CB8AC3E}">
        <p14:creationId xmlns:p14="http://schemas.microsoft.com/office/powerpoint/2010/main" val="272030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Sobre este mundo de </a:t>
            </a:r>
            <a:r>
              <a:rPr lang="es-ES" dirty="0" err="1" smtClean="0"/>
              <a:t>patches</a:t>
            </a:r>
            <a:r>
              <a:rPr lang="es-ES" dirty="0" smtClean="0"/>
              <a:t> podemos</a:t>
            </a:r>
            <a:r>
              <a:rPr lang="es-ES" baseline="0" dirty="0" smtClean="0"/>
              <a:t> poner agentes móviles que </a:t>
            </a:r>
            <a:r>
              <a:rPr lang="es-ES" baseline="0" dirty="0" err="1" smtClean="0"/>
              <a:t>genericamente</a:t>
            </a:r>
            <a:r>
              <a:rPr lang="es-ES" baseline="0" dirty="0" smtClean="0"/>
              <a:t> en NL se llaman tortugas.</a:t>
            </a:r>
          </a:p>
          <a:p>
            <a:endParaRPr lang="es-ES" baseline="0" dirty="0" smtClean="0"/>
          </a:p>
          <a:p>
            <a:r>
              <a:rPr lang="es-ES" baseline="0" dirty="0" smtClean="0"/>
              <a:t>Por defecto, cuando en NL creamos tortugas, éstas se sitúan siempre en el origen de coordenadas y tienen esta peculiar forma de flecha que nos permite saber hacia dónde </a:t>
            </a:r>
            <a:r>
              <a:rPr lang="es-ES" baseline="0" dirty="0" err="1" smtClean="0"/>
              <a:t>estan</a:t>
            </a:r>
            <a:r>
              <a:rPr lang="es-ES" baseline="0" dirty="0" smtClean="0"/>
              <a:t> mirando. A diferencia de los </a:t>
            </a:r>
            <a:r>
              <a:rPr lang="es-ES" baseline="0" dirty="0" err="1" smtClean="0"/>
              <a:t>patches</a:t>
            </a:r>
            <a:r>
              <a:rPr lang="es-ES" baseline="0" dirty="0" smtClean="0"/>
              <a:t>, las tortugas sí son móviles, y se mueven como nosotros sobre un plano…. Tienen una orientación y pueden avanzar sobre él.</a:t>
            </a:r>
          </a:p>
          <a:p>
            <a:r>
              <a:rPr lang="es-ES" baseline="0" dirty="0" smtClean="0"/>
              <a:t>Si inspeccionamos a las tortugas más de cerca, podremos ver con </a:t>
            </a:r>
            <a:r>
              <a:rPr lang="es-ES" baseline="0" dirty="0" err="1" smtClean="0"/>
              <a:t>que´propiedades</a:t>
            </a:r>
            <a:r>
              <a:rPr lang="es-ES" baseline="0" dirty="0" smtClean="0"/>
              <a:t> vienen de fábrica:</a:t>
            </a:r>
          </a:p>
          <a:p>
            <a:endParaRPr lang="es-ES" baseline="0" dirty="0" smtClean="0"/>
          </a:p>
          <a:p>
            <a:r>
              <a:rPr lang="es-ES" baseline="0" dirty="0" err="1" smtClean="0"/>
              <a:t>Who</a:t>
            </a:r>
            <a:r>
              <a:rPr lang="es-ES" baseline="0" dirty="0" smtClean="0"/>
              <a:t>: como las tortugas se mueven, no podemos identificarlas por su posición, como en los </a:t>
            </a:r>
            <a:r>
              <a:rPr lang="es-ES" baseline="0" dirty="0" err="1" smtClean="0"/>
              <a:t>patches</a:t>
            </a:r>
            <a:r>
              <a:rPr lang="es-ES" baseline="0" dirty="0" smtClean="0"/>
              <a:t>, así que a cada una se le asigna un número único comenzando por 0.</a:t>
            </a:r>
          </a:p>
          <a:p>
            <a:endParaRPr lang="es-ES" baseline="0" dirty="0" smtClean="0"/>
          </a:p>
          <a:p>
            <a:r>
              <a:rPr lang="es-ES" baseline="0" dirty="0" smtClean="0"/>
              <a:t>Las coordenadas </a:t>
            </a:r>
            <a:r>
              <a:rPr lang="es-ES" baseline="0" dirty="0" err="1" smtClean="0"/>
              <a:t>xcor</a:t>
            </a:r>
            <a:r>
              <a:rPr lang="es-ES" baseline="0" dirty="0" smtClean="0"/>
              <a:t> </a:t>
            </a:r>
            <a:r>
              <a:rPr lang="es-ES" baseline="0" dirty="0" err="1" smtClean="0"/>
              <a:t>ycor</a:t>
            </a:r>
            <a:r>
              <a:rPr lang="es-ES" baseline="0" dirty="0" smtClean="0"/>
              <a:t> q ocupan en este momento</a:t>
            </a:r>
          </a:p>
          <a:p>
            <a:endParaRPr lang="es-ES" baseline="0" dirty="0" smtClean="0"/>
          </a:p>
          <a:p>
            <a:r>
              <a:rPr lang="es-ES" baseline="0" dirty="0" smtClean="0"/>
              <a:t>Dirección: </a:t>
            </a:r>
            <a:r>
              <a:rPr lang="es-ES" baseline="0" dirty="0" err="1" smtClean="0"/>
              <a:t>heading</a:t>
            </a:r>
            <a:endParaRPr lang="es-ES" baseline="0" dirty="0" smtClean="0"/>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27</a:t>
            </a:fld>
            <a:endParaRPr lang="es-ES"/>
          </a:p>
        </p:txBody>
      </p:sp>
    </p:spTree>
    <p:extLst>
      <p:ext uri="{BB962C8B-B14F-4D97-AF65-F5344CB8AC3E}">
        <p14:creationId xmlns:p14="http://schemas.microsoft.com/office/powerpoint/2010/main" val="32003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a:t>
            </a:fld>
            <a:endParaRPr lang="es-ES"/>
          </a:p>
        </p:txBody>
      </p:sp>
    </p:spTree>
    <p:extLst>
      <p:ext uri="{BB962C8B-B14F-4D97-AF65-F5344CB8AC3E}">
        <p14:creationId xmlns:p14="http://schemas.microsoft.com/office/powerpoint/2010/main" val="53186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coordenadas de la tortuga no tiene porqué ser enteras, como en los </a:t>
            </a:r>
            <a:r>
              <a:rPr lang="es-ES" dirty="0" err="1" smtClean="0"/>
              <a:t>patches</a:t>
            </a:r>
            <a:r>
              <a:rPr lang="es-ES" dirty="0" smtClean="0"/>
              <a:t>, sino que puede ocupar zonas intermedias. Y si el mundo tiene</a:t>
            </a:r>
            <a:r>
              <a:rPr lang="es-ES" baseline="0" dirty="0" smtClean="0"/>
              <a:t> </a:t>
            </a:r>
            <a:r>
              <a:rPr lang="es-ES" baseline="0" dirty="0" err="1" smtClean="0"/>
              <a:t>algun</a:t>
            </a:r>
            <a:r>
              <a:rPr lang="es-ES" baseline="0" dirty="0" smtClean="0"/>
              <a:t> tipo de identificación, cuando una tortuga sobrepase uno de los </a:t>
            </a:r>
            <a:r>
              <a:rPr lang="es-ES" baseline="0" dirty="0" err="1" smtClean="0"/>
              <a:t>patches</a:t>
            </a:r>
            <a:r>
              <a:rPr lang="es-ES" baseline="0" dirty="0" smtClean="0"/>
              <a:t> </a:t>
            </a:r>
            <a:r>
              <a:rPr lang="es-ES" baseline="0" dirty="0" err="1" smtClean="0"/>
              <a:t>extreos</a:t>
            </a:r>
            <a:r>
              <a:rPr lang="es-ES" baseline="0" dirty="0" smtClean="0"/>
              <a:t>, aparecerá por el otro q lo identifica.</a:t>
            </a:r>
            <a:endParaRPr lang="es-ES" dirty="0" smtClean="0"/>
          </a:p>
          <a:p>
            <a:endParaRPr lang="es-ES" dirty="0" smtClean="0"/>
          </a:p>
          <a:p>
            <a:r>
              <a:rPr lang="es-ES" dirty="0" smtClean="0"/>
              <a:t>La dirección de una tortuga</a:t>
            </a:r>
            <a:r>
              <a:rPr lang="es-ES" baseline="0" dirty="0" smtClean="0"/>
              <a:t> viene dado por un ángulo de 0 a 360… pero cuidado, porque a diferencia de la trigonometría clásica, 0 es la orientación N, y gira en el sentido de las agujas del reloj.</a:t>
            </a:r>
          </a:p>
          <a:p>
            <a:endParaRPr lang="es-ES" baseline="0" dirty="0" smtClean="0"/>
          </a:p>
          <a:p>
            <a:r>
              <a:rPr lang="es-ES" baseline="0" dirty="0" smtClean="0"/>
              <a:t>Además, con el fin de que visualmente en el mundo seamos capaces de identificar los distintos tipos de tortugas que pueden intervenir, podemos cambiar la forma que tienen por medio de su propiedad </a:t>
            </a:r>
            <a:r>
              <a:rPr lang="es-ES" baseline="0" dirty="0" err="1" smtClean="0"/>
              <a:t>shape</a:t>
            </a:r>
            <a:r>
              <a:rPr lang="es-ES" baseline="0" dirty="0" smtClean="0"/>
              <a:t>… Ya vimos en ´la unidad anterior que NL trae un editor de formas para adaptar el aspecto del agente a las necesidades del modelo, y trae una extensa librería en el que podemos encontrar muchas formas predefinidas para usarlas en nuestros modelos.</a:t>
            </a:r>
          </a:p>
          <a:p>
            <a:endParaRPr lang="es-ES" baseline="0" dirty="0" smtClean="0"/>
          </a:p>
          <a:p>
            <a:r>
              <a:rPr lang="es-ES" baseline="0" dirty="0" smtClean="0"/>
              <a:t>Poco a poco iremos haciendo uso del resto de propiedades en las sesiones y unidades siguientes.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28</a:t>
            </a:fld>
            <a:endParaRPr lang="es-ES"/>
          </a:p>
        </p:txBody>
      </p:sp>
    </p:spTree>
    <p:extLst>
      <p:ext uri="{BB962C8B-B14F-4D97-AF65-F5344CB8AC3E}">
        <p14:creationId xmlns:p14="http://schemas.microsoft.com/office/powerpoint/2010/main" val="11558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y bienvenidos a la 2ª sesión de este capítulo del curso de </a:t>
            </a:r>
            <a:r>
              <a:rPr lang="es-ES" baseline="0" dirty="0" err="1" smtClean="0"/>
              <a:t>NetLogo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29</a:t>
            </a:fld>
            <a:endParaRPr lang="es-ES"/>
          </a:p>
        </p:txBody>
      </p:sp>
    </p:spTree>
    <p:extLst>
      <p:ext uri="{BB962C8B-B14F-4D97-AF65-F5344CB8AC3E}">
        <p14:creationId xmlns:p14="http://schemas.microsoft.com/office/powerpoint/2010/main" val="153013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a:t>
            </a:r>
            <a:r>
              <a:rPr lang="es-ES" baseline="0" dirty="0" smtClean="0"/>
              <a:t> que veremos a continuación será cómo usar el centro  de comandos para ejecutar instrucciones de forma interactiva, lo q nos servirá para introducir los tipos de datos principales con los que trabaja </a:t>
            </a:r>
            <a:r>
              <a:rPr lang="es-ES" baseline="0" dirty="0" err="1" smtClean="0"/>
              <a:t>NetLogo</a:t>
            </a:r>
            <a:r>
              <a:rPr lang="es-ES" baseline="0" dirty="0" smtClean="0"/>
              <a:t> y veremos algunas funciones básicas para trabajar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30</a:t>
            </a:fld>
            <a:endParaRPr lang="es-ES"/>
          </a:p>
        </p:txBody>
      </p:sp>
    </p:spTree>
    <p:extLst>
      <p:ext uri="{BB962C8B-B14F-4D97-AF65-F5344CB8AC3E}">
        <p14:creationId xmlns:p14="http://schemas.microsoft.com/office/powerpoint/2010/main" val="42188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centro de comandos está</a:t>
            </a:r>
            <a:r>
              <a:rPr lang="es-ES" baseline="0" dirty="0" smtClean="0"/>
              <a:t> disponible por defecto en la parte inferior de la pestaña de interfaz. Nos proporciona una pequeña consola en la que ejecutar comandos de forma interactiva, obteniendo los resultados directamente en la misma ventana. Cuando trabajemos con algún modelo, veremos que podemos usar esta consola para interactuar en tiempo real con él.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67469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debe tener en cuenta que en NL</a:t>
            </a:r>
            <a:r>
              <a:rPr lang="es-ES" baseline="0" dirty="0" smtClean="0"/>
              <a:t> no hay que declarar el tipo de dato que almacenará en una variable, por lo que una variable puede contener un número y poco después almacenar un dato de un tipo distinto .</a:t>
            </a:r>
          </a:p>
          <a:p>
            <a:r>
              <a:rPr lang="es-ES" baseline="0" dirty="0" smtClean="0"/>
              <a:t>Los Tipos básicos con los que podemos trabajar son: </a:t>
            </a:r>
            <a:r>
              <a:rPr lang="es-ES" baseline="0" dirty="0" err="1" smtClean="0"/>
              <a:t>Numeros</a:t>
            </a:r>
            <a:r>
              <a:rPr lang="es-ES" baseline="0" dirty="0" smtClean="0"/>
              <a:t>, cadenas de texto, listas y booleanos.</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178060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NL los números son de un solo tipo, no hace diferencia entre enteros y decimales, y su</a:t>
            </a:r>
            <a:r>
              <a:rPr lang="es-ES" baseline="0" dirty="0" smtClean="0"/>
              <a:t> rango es de…. Ha de tenerse en cuenta que si nos salimos de este rango el sistema puede dar valores erróneos o generar algún error.</a:t>
            </a:r>
          </a:p>
          <a:p>
            <a:r>
              <a:rPr lang="es-ES" baseline="0" dirty="0" smtClean="0"/>
              <a:t>Como estamos orientados a </a:t>
            </a:r>
            <a:r>
              <a:rPr lang="es-ES" baseline="0" dirty="0" err="1" smtClean="0"/>
              <a:t>trabajr</a:t>
            </a:r>
            <a:r>
              <a:rPr lang="es-ES" baseline="0" dirty="0" smtClean="0"/>
              <a:t> con modelos y experimentos, será muy común necesitar la generación de números aleatorios. NL, como el resto de lenguajes de programación, no es capaz de trabajar con números aleatorios `puros, sino que trabaja con lo que se llaman nº </a:t>
            </a:r>
            <a:r>
              <a:rPr lang="es-ES" baseline="0" dirty="0" err="1" smtClean="0"/>
              <a:t>pseudo</a:t>
            </a:r>
            <a:r>
              <a:rPr lang="es-ES" baseline="0" dirty="0" smtClean="0"/>
              <a:t>-aleatorios, lo que significa que se generan por medio de una función determinista que cumple ciertas propiedades de distribución. Aunque puede parecer algo negativo, la ventaja es que estas funciones permiten repetir todos los experimentos si almacenamos los datos de los que dependen esas funciones generadoras.</a:t>
            </a:r>
          </a:p>
          <a:p>
            <a:r>
              <a:rPr lang="es-ES" baseline="0" dirty="0" smtClean="0"/>
              <a:t>Las principales funciones que devuelven </a:t>
            </a:r>
            <a:r>
              <a:rPr lang="es-ES" baseline="0" dirty="0" err="1" smtClean="0"/>
              <a:t>numeros</a:t>
            </a:r>
            <a:r>
              <a:rPr lang="es-ES" baseline="0" dirty="0" smtClean="0"/>
              <a:t> </a:t>
            </a:r>
            <a:r>
              <a:rPr lang="es-ES" baseline="0" dirty="0" err="1" smtClean="0"/>
              <a:t>pseudo</a:t>
            </a:r>
            <a:r>
              <a:rPr lang="es-ES" baseline="0" dirty="0" smtClean="0"/>
              <a:t> </a:t>
            </a:r>
            <a:r>
              <a:rPr lang="es-ES" baseline="0" dirty="0" err="1" smtClean="0"/>
              <a:t>aletaorios</a:t>
            </a:r>
            <a:r>
              <a:rPr lang="es-ES" baseline="0" dirty="0" smtClean="0"/>
              <a:t> en NL son </a:t>
            </a:r>
            <a:r>
              <a:rPr lang="es-ES" baseline="0" dirty="0" err="1" smtClean="0"/>
              <a:t>random</a:t>
            </a:r>
            <a:r>
              <a:rPr lang="es-ES" baseline="0" dirty="0" smtClean="0"/>
              <a:t> (para devolver </a:t>
            </a:r>
            <a:r>
              <a:rPr lang="es-ES" baseline="0" dirty="0" err="1" smtClean="0"/>
              <a:t>numeros</a:t>
            </a:r>
            <a:r>
              <a:rPr lang="es-ES" baseline="0" dirty="0" smtClean="0"/>
              <a:t> aleatorios enteros) y </a:t>
            </a:r>
            <a:r>
              <a:rPr lang="es-ES" baseline="0" dirty="0" err="1" smtClean="0"/>
              <a:t>random-float</a:t>
            </a:r>
            <a:r>
              <a:rPr lang="es-ES" baseline="0" dirty="0" smtClean="0"/>
              <a:t> (que devuelve números decimales). </a:t>
            </a:r>
          </a:p>
          <a:p>
            <a:r>
              <a:rPr lang="es-ES" baseline="0" dirty="0" smtClean="0"/>
              <a:t>Estas 2 funciones devuelven valores que siguen una distribución uniforme (es decir, en la que todos los posibles resultados tienen la misma probabilidad </a:t>
            </a:r>
            <a:r>
              <a:rPr lang="es-ES" baseline="0" dirty="0" err="1" smtClean="0"/>
              <a:t>ed</a:t>
            </a:r>
            <a:r>
              <a:rPr lang="es-ES" baseline="0" dirty="0" smtClean="0"/>
              <a:t> salir), si necesitamos que nuestros números </a:t>
            </a:r>
            <a:r>
              <a:rPr lang="es-ES" baseline="0" dirty="0" err="1" smtClean="0"/>
              <a:t>pseudo</a:t>
            </a:r>
            <a:r>
              <a:rPr lang="es-ES" baseline="0" dirty="0" smtClean="0"/>
              <a:t> –aleatorios sigan otras distribuciones, NL proporciona algunas primitivas para ello.</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373813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cadena de texto (</a:t>
            </a:r>
            <a:r>
              <a:rPr lang="es-ES" dirty="0" err="1" smtClean="0"/>
              <a:t>string</a:t>
            </a:r>
            <a:r>
              <a:rPr lang="es-ES" dirty="0" smtClean="0"/>
              <a:t>) es</a:t>
            </a:r>
            <a:r>
              <a:rPr lang="es-ES" baseline="0" dirty="0" smtClean="0"/>
              <a:t> una sucesión de caracteres encerrados entre comillas dobles. Algunas funciones básicas sobre ellas nos permiten conocer: su longitud, el primer/ultimo carácter de la cadena (o el resto), saber si una cadena está contenida en otra, manipular sus caracteres por medio de la posición que ocupan en la cadena (es importante saber que el primer carácter ocupa la posición 0). Y una función para concatenar cadenas de texto entre si.</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34</a:t>
            </a:fld>
            <a:endParaRPr lang="es-ES"/>
          </a:p>
        </p:txBody>
      </p:sp>
    </p:spTree>
    <p:extLst>
      <p:ext uri="{BB962C8B-B14F-4D97-AF65-F5344CB8AC3E}">
        <p14:creationId xmlns:p14="http://schemas.microsoft.com/office/powerpoint/2010/main" val="2977641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listas</a:t>
            </a:r>
            <a:r>
              <a:rPr lang="es-ES" baseline="0" dirty="0" smtClean="0"/>
              <a:t> ofrecen un tipo compuesto de dato, es decir, un dato que puede contener otras unidades de información (incluso otras cadenas). NL las representa encerrando sus elementos entre corchetes. Las funciones básicas que permiten trabajar con ellas son similares a las de cadena (de hecho, en muchos lenguajes una cadena no es mas que una lista de caracteres).</a:t>
            </a:r>
          </a:p>
          <a:p>
            <a:r>
              <a:rPr lang="es-ES" baseline="0" dirty="0" smtClean="0"/>
              <a:t>Podemos destacar la función n-</a:t>
            </a:r>
            <a:r>
              <a:rPr lang="es-ES" baseline="0" dirty="0" err="1" smtClean="0"/>
              <a:t>values</a:t>
            </a:r>
            <a:r>
              <a:rPr lang="es-ES" baseline="0" dirty="0" smtClean="0"/>
              <a:t>, que nos permite generar listas que siguen un patrón, y </a:t>
            </a:r>
            <a:r>
              <a:rPr lang="es-ES" baseline="0" dirty="0" err="1" smtClean="0"/>
              <a:t>sentence</a:t>
            </a:r>
            <a:r>
              <a:rPr lang="es-ES" baseline="0" dirty="0" smtClean="0"/>
              <a:t> y </a:t>
            </a:r>
            <a:r>
              <a:rPr lang="es-ES" baseline="0" dirty="0" err="1" smtClean="0"/>
              <a:t>list</a:t>
            </a:r>
            <a:r>
              <a:rPr lang="es-ES" baseline="0" dirty="0" smtClean="0"/>
              <a:t>, que nos permiten, respectivamente, concatenar listas y formar listas a partir de sus elementos.</a:t>
            </a:r>
          </a:p>
          <a:p>
            <a:r>
              <a:rPr lang="es-ES" baseline="0" dirty="0" smtClean="0"/>
              <a:t>En el caso particular de que tengamos listas de números, existen funciones para realizar cálculos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35</a:t>
            </a:fld>
            <a:endParaRPr lang="es-ES"/>
          </a:p>
        </p:txBody>
      </p:sp>
    </p:spTree>
    <p:extLst>
      <p:ext uri="{BB962C8B-B14F-4D97-AF65-F5344CB8AC3E}">
        <p14:creationId xmlns:p14="http://schemas.microsoft.com/office/powerpoint/2010/main" val="254574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booleanos nos permiten</a:t>
            </a:r>
            <a:r>
              <a:rPr lang="es-ES" baseline="0" dirty="0" smtClean="0"/>
              <a:t> trabajar con los valores lógicos de Verdad/Falso… true/false en su representación en NL. Habitualmente nos servirán para realizar comprobaciones condicionales.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6552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ES" smtClean="0"/>
              <a:t>Comenzaremo</a:t>
            </a:r>
            <a:r>
              <a:rPr lang="es-ES" baseline="0" smtClean="0"/>
              <a:t>s esta unidad de introducción hablando un poco sobre el modelado de problemas. </a:t>
            </a:r>
          </a:p>
          <a:p>
            <a:endParaRPr lang="es-ES" baseline="0" smtClean="0"/>
          </a:p>
          <a:p>
            <a:r>
              <a:rPr lang="es-ES" baseline="0" smtClean="0"/>
              <a:t>A pesar de que el curso se centrará en el uso de NetLogo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smtClean="0"/>
          </a:p>
          <a:p>
            <a:r>
              <a:rPr lang="es-ES" baseline="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37</a:t>
            </a:fld>
            <a:endParaRPr lang="es-ES"/>
          </a:p>
        </p:txBody>
      </p:sp>
    </p:spTree>
    <p:extLst>
      <p:ext uri="{BB962C8B-B14F-4D97-AF65-F5344CB8AC3E}">
        <p14:creationId xmlns:p14="http://schemas.microsoft.com/office/powerpoint/2010/main" val="1667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110190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38</a:t>
            </a:fld>
            <a:endParaRPr lang="es-ES"/>
          </a:p>
        </p:txBody>
      </p:sp>
    </p:spTree>
    <p:extLst>
      <p:ext uri="{BB962C8B-B14F-4D97-AF65-F5344CB8AC3E}">
        <p14:creationId xmlns:p14="http://schemas.microsoft.com/office/powerpoint/2010/main" val="101976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41</a:t>
            </a:fld>
            <a:endParaRPr lang="es-ES"/>
          </a:p>
        </p:txBody>
      </p:sp>
    </p:spTree>
    <p:extLst>
      <p:ext uri="{BB962C8B-B14F-4D97-AF65-F5344CB8AC3E}">
        <p14:creationId xmlns:p14="http://schemas.microsoft.com/office/powerpoint/2010/main" val="412961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42</a:t>
            </a:fld>
            <a:endParaRPr lang="es-ES"/>
          </a:p>
        </p:txBody>
      </p:sp>
    </p:spTree>
    <p:extLst>
      <p:ext uri="{BB962C8B-B14F-4D97-AF65-F5344CB8AC3E}">
        <p14:creationId xmlns:p14="http://schemas.microsoft.com/office/powerpoint/2010/main" val="324435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a:t>
            </a:r>
            <a:r>
              <a:rPr lang="es-ES" baseline="0" dirty="0" smtClean="0"/>
              <a:t> hemos hecho uso del CC para ejecutar instrucciones de forma interactiva, pero su capacidad, aunque útil, es muy limitada, ya que no permite definir nuevas instrucciones, no permite definir variables que almacenen información temporal y es muy incómodo para introducir instrucciones largas.</a:t>
            </a:r>
          </a:p>
          <a:p>
            <a:endParaRPr lang="es-ES" baseline="0" dirty="0" smtClean="0"/>
          </a:p>
          <a:p>
            <a:r>
              <a:rPr lang="es-ES" baseline="0" dirty="0" smtClean="0"/>
              <a:t>Para el proceso de programación disponemos de la pestaña de código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43</a:t>
            </a:fld>
            <a:endParaRPr lang="es-ES"/>
          </a:p>
        </p:txBody>
      </p:sp>
    </p:spTree>
    <p:extLst>
      <p:ext uri="{BB962C8B-B14F-4D97-AF65-F5344CB8AC3E}">
        <p14:creationId xmlns:p14="http://schemas.microsoft.com/office/powerpoint/2010/main" val="38599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 nos</a:t>
            </a:r>
            <a:r>
              <a:rPr lang="es-ES" baseline="0" dirty="0" smtClean="0"/>
              <a:t> proporciona un editor simple pero que viene con las funcionalidades necesarias para poder escribir los procedimientos que necesitaremos para nuestros modelos:</a:t>
            </a:r>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44</a:t>
            </a:fld>
            <a:endParaRPr lang="es-ES"/>
          </a:p>
        </p:txBody>
      </p:sp>
    </p:spTree>
    <p:extLst>
      <p:ext uri="{BB962C8B-B14F-4D97-AF65-F5344CB8AC3E}">
        <p14:creationId xmlns:p14="http://schemas.microsoft.com/office/powerpoint/2010/main" val="338461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Por</a:t>
            </a:r>
            <a:r>
              <a:rPr lang="es-ES" baseline="0" dirty="0" smtClean="0"/>
              <a:t> medio de los procedimientos podemos ampliar la batería de instrucciones de </a:t>
            </a:r>
            <a:r>
              <a:rPr lang="es-ES" baseline="0" dirty="0" err="1" smtClean="0"/>
              <a:t>NetLogo</a:t>
            </a:r>
            <a:r>
              <a:rPr lang="es-ES" baseline="0" dirty="0" smtClean="0"/>
              <a:t> a partir de las primitivas (es decir, las instrucciones que vienen “de fábrica” con el lenguaje)</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Un procedimiento es simplemente una sucesión de instrucciones que se ejecutarán de forma ordenada (teniendo en cuenta su significado) cuando llamemos al procedimiento q estamos definiendo.</a:t>
            </a:r>
            <a:endParaRPr lang="es-ES" dirty="0" smtClean="0"/>
          </a:p>
          <a:p>
            <a:endParaRPr lang="es-ES" baseline="0" dirty="0" smtClean="0"/>
          </a:p>
          <a:p>
            <a:r>
              <a:rPr lang="es-ES" baseline="0" dirty="0" smtClean="0"/>
              <a:t>Dependiendo de cómo funcionan, podemos diferenciar 2 tipos de procedimientos:</a:t>
            </a:r>
          </a:p>
          <a:p>
            <a:endParaRPr lang="es-ES" baseline="0" dirty="0" smtClean="0"/>
          </a:p>
          <a:p>
            <a:r>
              <a:rPr lang="es-ES" baseline="0" dirty="0" smtClean="0"/>
              <a:t>Los comandos y los reportes… que respectivamente se corresponden con las acciones (no devuelven nada, pero pueden cambiar el estado del mundo) y las funciones (</a:t>
            </a:r>
            <a:r>
              <a:rPr lang="es-ES" baseline="0" dirty="0" err="1" smtClean="0"/>
              <a:t>procedimimentos</a:t>
            </a:r>
            <a:r>
              <a:rPr lang="es-ES" baseline="0" dirty="0" smtClean="0"/>
              <a:t> que devuelven un resultado en forma de dato, como los que vimos en la unidad anterior)</a:t>
            </a:r>
          </a:p>
          <a:p>
            <a:endParaRPr lang="es-ES" baseline="0" dirty="0" smtClean="0"/>
          </a:p>
          <a:p>
            <a:r>
              <a:rPr lang="es-ES" baseline="0" dirty="0" smtClean="0"/>
              <a:t>Por ahora nos vamos a centrar en los comandos.</a:t>
            </a:r>
          </a:p>
          <a:p>
            <a:endParaRPr lang="es-ES" baseline="0" dirty="0" smtClean="0"/>
          </a:p>
          <a:p>
            <a:r>
              <a:rPr lang="es-ES" baseline="0" dirty="0" smtClean="0"/>
              <a:t>Para definir un comando se encierra el conjunto de instrucciones entre las palabras clave </a:t>
            </a:r>
            <a:r>
              <a:rPr lang="es-ES" baseline="0" dirty="0" err="1" smtClean="0"/>
              <a:t>to</a:t>
            </a:r>
            <a:r>
              <a:rPr lang="es-ES" baseline="0" dirty="0" smtClean="0"/>
              <a:t>..</a:t>
            </a:r>
            <a:r>
              <a:rPr lang="es-ES" baseline="0" dirty="0" err="1" smtClean="0"/>
              <a:t>end</a:t>
            </a:r>
            <a:r>
              <a:rPr lang="es-ES" baseline="0" dirty="0" smtClean="0"/>
              <a:t>, </a:t>
            </a:r>
            <a:r>
              <a:rPr lang="es-ES" baseline="0" dirty="0" err="1" smtClean="0"/>
              <a:t>yse</a:t>
            </a:r>
            <a:r>
              <a:rPr lang="es-ES" baseline="0" dirty="0" smtClean="0"/>
              <a:t> le asigna un nombre que no puede estar duplicado y debe cumplir ciertas restricciones (una sola palabra…)</a:t>
            </a:r>
          </a:p>
          <a:p>
            <a:endParaRPr lang="es-ES" baseline="0" dirty="0" smtClean="0"/>
          </a:p>
          <a:p>
            <a:endParaRPr lang="es-ES" dirty="0" smtClean="0"/>
          </a:p>
          <a:p>
            <a:r>
              <a:rPr lang="es-ES" dirty="0" smtClean="0"/>
              <a:t>Tras</a:t>
            </a:r>
            <a:r>
              <a:rPr lang="es-ES" baseline="0" dirty="0" smtClean="0"/>
              <a:t> la transparencia, se ejecuta el procedimiento en una ventana de NL y hacer notar la repetición de </a:t>
            </a:r>
            <a:r>
              <a:rPr lang="es-ES" baseline="0" dirty="0" err="1" smtClean="0"/>
              <a:t>intrucciones</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45</a:t>
            </a:fld>
            <a:endParaRPr lang="es-ES"/>
          </a:p>
        </p:txBody>
      </p:sp>
    </p:spTree>
    <p:extLst>
      <p:ext uri="{BB962C8B-B14F-4D97-AF65-F5344CB8AC3E}">
        <p14:creationId xmlns:p14="http://schemas.microsoft.com/office/powerpoint/2010/main" val="25380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46</a:t>
            </a:fld>
            <a:endParaRPr lang="es-ES"/>
          </a:p>
        </p:txBody>
      </p:sp>
    </p:spTree>
    <p:extLst>
      <p:ext uri="{BB962C8B-B14F-4D97-AF65-F5344CB8AC3E}">
        <p14:creationId xmlns:p14="http://schemas.microsoft.com/office/powerpoint/2010/main" val="1915080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47</a:t>
            </a:fld>
            <a:endParaRPr lang="es-ES"/>
          </a:p>
        </p:txBody>
      </p:sp>
    </p:spTree>
    <p:extLst>
      <p:ext uri="{BB962C8B-B14F-4D97-AF65-F5344CB8AC3E}">
        <p14:creationId xmlns:p14="http://schemas.microsoft.com/office/powerpoint/2010/main" val="13235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a:t>
            </a:r>
            <a:r>
              <a:rPr lang="es-ES" baseline="0" dirty="0" smtClean="0"/>
              <a:t> el procedimiento cuadrado que hemos visto antes, vemos que con ligeras modificaciones obtenemos el del triangulo, el del </a:t>
            </a:r>
            <a:r>
              <a:rPr lang="es-ES" baseline="0" dirty="0" err="1" smtClean="0"/>
              <a:t>pentagono</a:t>
            </a:r>
            <a:r>
              <a:rPr lang="es-ES" baseline="0" dirty="0" smtClean="0"/>
              <a:t>… y el de cualquier polígono. La idea que hay detrás es que objetivos similares usan estructuras similares.. Que se convierten en patrones que podemos exportar para resolver problemas similares.</a:t>
            </a:r>
          </a:p>
          <a:p>
            <a:endParaRPr lang="es-ES" baseline="0" dirty="0" smtClean="0"/>
          </a:p>
          <a:p>
            <a:r>
              <a:rPr lang="es-ES" baseline="0" dirty="0" smtClean="0"/>
              <a:t>Mucho de la técnica que hay detrás de la programación consiste en conocer patrones para resolver variedades de problemas generales.</a:t>
            </a:r>
          </a:p>
          <a:p>
            <a:endParaRPr lang="es-ES" baseline="0" dirty="0" smtClean="0"/>
          </a:p>
          <a:p>
            <a:r>
              <a:rPr lang="es-ES" baseline="0" dirty="0" smtClean="0"/>
              <a:t>En este curso , además de aprender las técnicas básicas de NL intentaremos mostrar patrones que podamos reutilizar en multitud de modelos.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48</a:t>
            </a:fld>
            <a:endParaRPr lang="es-ES"/>
          </a:p>
        </p:txBody>
      </p:sp>
    </p:spTree>
    <p:extLst>
      <p:ext uri="{BB962C8B-B14F-4D97-AF65-F5344CB8AC3E}">
        <p14:creationId xmlns:p14="http://schemas.microsoft.com/office/powerpoint/2010/main" val="37696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primer uso directo del patrón necesita trabajar con datos de entrada que </a:t>
            </a:r>
            <a:r>
              <a:rPr lang="es-ES" dirty="0" err="1" smtClean="0"/>
              <a:t>parametrizan</a:t>
            </a:r>
            <a:r>
              <a:rPr lang="es-ES" dirty="0" smtClean="0"/>
              <a:t> los procedimientos para que uno solo de ellos juegue</a:t>
            </a:r>
            <a:r>
              <a:rPr lang="es-ES" baseline="0" dirty="0" smtClean="0"/>
              <a:t> el papel de un conjunto amplío…</a:t>
            </a:r>
          </a:p>
          <a:p>
            <a:endParaRPr lang="es-ES" baseline="0" dirty="0" smtClean="0"/>
          </a:p>
          <a:p>
            <a:r>
              <a:rPr lang="es-ES" baseline="0" dirty="0" smtClean="0"/>
              <a:t>Por ejemplo, en el patrón anterior tenemos la opción de cambiar el numero de lados para obtener un </a:t>
            </a:r>
            <a:r>
              <a:rPr lang="es-ES" baseline="0" dirty="0" err="1" smtClean="0"/>
              <a:t>procedimento</a:t>
            </a:r>
            <a:r>
              <a:rPr lang="es-ES" baseline="0" dirty="0" smtClean="0"/>
              <a:t> general de polígonos.</a:t>
            </a:r>
          </a:p>
          <a:p>
            <a:endParaRPr lang="es-ES" baseline="0" dirty="0" smtClean="0"/>
          </a:p>
          <a:p>
            <a:r>
              <a:rPr lang="es-ES" baseline="0" dirty="0" smtClean="0"/>
              <a:t>En NL los datos de entrada se ponen entre corchetes tras el nombre del procedimiento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49</a:t>
            </a:fld>
            <a:endParaRPr lang="es-ES"/>
          </a:p>
        </p:txBody>
      </p:sp>
    </p:spTree>
    <p:extLst>
      <p:ext uri="{BB962C8B-B14F-4D97-AF65-F5344CB8AC3E}">
        <p14:creationId xmlns:p14="http://schemas.microsoft.com/office/powerpoint/2010/main" val="1503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285398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 queremos añadir más parámetros de entrada, basta ponerlos en la lista de entrada…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 Ejecutar el procedimiento general y proponer una solución para la circunferencia.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Indicar q es importante el orden de </a:t>
            </a:r>
            <a:r>
              <a:rPr lang="es-ES" baseline="0" smtClean="0"/>
              <a:t>los parámetros</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50</a:t>
            </a:fld>
            <a:endParaRPr lang="es-ES"/>
          </a:p>
        </p:txBody>
      </p:sp>
    </p:spTree>
    <p:extLst>
      <p:ext uri="{BB962C8B-B14F-4D97-AF65-F5344CB8AC3E}">
        <p14:creationId xmlns:p14="http://schemas.microsoft.com/office/powerpoint/2010/main" val="352224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a:t>
            </a:r>
            <a:r>
              <a:rPr lang="es-ES" baseline="0" dirty="0" smtClean="0"/>
              <a:t>n esta sesión continuaremos viendo algunas estructuras de programación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51</a:t>
            </a:fld>
            <a:endParaRPr lang="es-ES"/>
          </a:p>
        </p:txBody>
      </p:sp>
    </p:spTree>
    <p:extLst>
      <p:ext uri="{BB962C8B-B14F-4D97-AF65-F5344CB8AC3E}">
        <p14:creationId xmlns:p14="http://schemas.microsoft.com/office/powerpoint/2010/main" val="81457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sesión anterior</a:t>
            </a:r>
            <a:r>
              <a:rPr lang="es-ES" baseline="0" dirty="0" smtClean="0"/>
              <a:t> vimos la estructura de repetición </a:t>
            </a:r>
            <a:r>
              <a:rPr lang="es-ES" baseline="0" dirty="0" err="1" smtClean="0"/>
              <a:t>repeat</a:t>
            </a:r>
            <a:r>
              <a:rPr lang="es-ES" baseline="0" dirty="0" smtClean="0"/>
              <a:t>, con la que podemos repetir un número fijo de veces un conjunto de instrucciones.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52</a:t>
            </a:fld>
            <a:endParaRPr lang="es-ES"/>
          </a:p>
        </p:txBody>
      </p:sp>
    </p:spTree>
    <p:extLst>
      <p:ext uri="{BB962C8B-B14F-4D97-AF65-F5344CB8AC3E}">
        <p14:creationId xmlns:p14="http://schemas.microsoft.com/office/powerpoint/2010/main" val="349265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53</a:t>
            </a:fld>
            <a:endParaRPr lang="es-ES"/>
          </a:p>
        </p:txBody>
      </p:sp>
    </p:spTree>
    <p:extLst>
      <p:ext uri="{BB962C8B-B14F-4D97-AF65-F5344CB8AC3E}">
        <p14:creationId xmlns:p14="http://schemas.microsoft.com/office/powerpoint/2010/main" val="248113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54</a:t>
            </a:fld>
            <a:endParaRPr lang="es-ES"/>
          </a:p>
        </p:txBody>
      </p:sp>
    </p:spTree>
    <p:extLst>
      <p:ext uri="{BB962C8B-B14F-4D97-AF65-F5344CB8AC3E}">
        <p14:creationId xmlns:p14="http://schemas.microsoft.com/office/powerpoint/2010/main" val="3327602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Existe una estructura</a:t>
            </a:r>
            <a:r>
              <a:rPr lang="es-ES" baseline="0" dirty="0" smtClean="0"/>
              <a:t> de repetición que depende de una condición que puede ser muy útil en casos determinados, sobre todo cuando no se sabe a priori cuántas repeticiones hemos de hacer, sino que depende de condiciones cambiantes en el bloque q se repite.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a:t>
            </a:r>
            <a:r>
              <a:rPr lang="es-ES" baseline="0" smtClean="0"/>
              <a:t>el ejemplo…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55</a:t>
            </a:fld>
            <a:endParaRPr lang="es-ES"/>
          </a:p>
        </p:txBody>
      </p:sp>
    </p:spTree>
    <p:extLst>
      <p:ext uri="{BB962C8B-B14F-4D97-AF65-F5344CB8AC3E}">
        <p14:creationId xmlns:p14="http://schemas.microsoft.com/office/powerpoint/2010/main" val="3068222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sesión vamos a introducir uno de los conceptos más potentes en computación: el de recursión, y aprovecharemos para introducir ya el concepto y uso de variable local.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56</a:t>
            </a:fld>
            <a:endParaRPr lang="es-ES"/>
          </a:p>
        </p:txBody>
      </p:sp>
    </p:spTree>
    <p:extLst>
      <p:ext uri="{BB962C8B-B14F-4D97-AF65-F5344CB8AC3E}">
        <p14:creationId xmlns:p14="http://schemas.microsoft.com/office/powerpoint/2010/main" val="3052406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 hemos visto procedimientos que llaman a otros procedimientos, pero… ¿qué pasaría si un procedimiento se llamara a sí mismo?</a:t>
            </a:r>
          </a:p>
          <a:p>
            <a:endParaRPr lang="es-ES" dirty="0" smtClean="0"/>
          </a:p>
          <a:p>
            <a:r>
              <a:rPr lang="es-ES" dirty="0" smtClean="0"/>
              <a:t>Esta</a:t>
            </a:r>
            <a:r>
              <a:rPr lang="es-ES" baseline="0" dirty="0" smtClean="0"/>
              <a:t> idea tan sencilla es una de las bases de la computación actual, y nos permite resolver problemas complejos de una forma muy sencilla.</a:t>
            </a:r>
          </a:p>
          <a:p>
            <a:endParaRPr lang="es-ES" baseline="0" dirty="0" smtClean="0"/>
          </a:p>
          <a:p>
            <a:r>
              <a:rPr lang="es-ES" baseline="0" dirty="0" smtClean="0"/>
              <a:t>Se deben tener en cuenta dos cosas:</a:t>
            </a:r>
          </a:p>
          <a:p>
            <a:r>
              <a:rPr lang="es-ES" baseline="0" dirty="0" smtClean="0"/>
              <a:t>1.- No es realmente una nueva estructura de programación, sino una técnica, que es completamente distinto (no requiere de un nuevo tipo de instrucción para agrupar acciones)</a:t>
            </a:r>
          </a:p>
          <a:p>
            <a:r>
              <a:rPr lang="es-ES" baseline="0" dirty="0" smtClean="0"/>
              <a:t>2.- Como en el propio procedimiento hay una llamada a sí mismo, hemos de controlar de alguna forma estas llamadas o nos meteremos en una sucesión infinita de llamadas de la que no podremos salir.</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57</a:t>
            </a:fld>
            <a:endParaRPr lang="es-ES"/>
          </a:p>
        </p:txBody>
      </p:sp>
    </p:spTree>
    <p:extLst>
      <p:ext uri="{BB962C8B-B14F-4D97-AF65-F5344CB8AC3E}">
        <p14:creationId xmlns:p14="http://schemas.microsoft.com/office/powerpoint/2010/main" val="780013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Habitualmente, la forma de controlar estas llamadas es por medio</a:t>
            </a:r>
            <a:r>
              <a:rPr lang="es-ES" baseline="0" dirty="0" smtClean="0"/>
              <a:t> de un condicional:</a:t>
            </a:r>
          </a:p>
          <a:p>
            <a:endParaRPr lang="es-ES" baseline="0" dirty="0" smtClean="0"/>
          </a:p>
          <a:p>
            <a:r>
              <a:rPr lang="es-ES" baseline="0" dirty="0" smtClean="0"/>
              <a:t>Y bien podemos cortar la ejecución usando el comando stop (que para la ejecución del procedimiento que está actualmente en marcha)</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58</a:t>
            </a:fld>
            <a:endParaRPr lang="es-ES"/>
          </a:p>
        </p:txBody>
      </p:sp>
    </p:spTree>
    <p:extLst>
      <p:ext uri="{BB962C8B-B14F-4D97-AF65-F5344CB8AC3E}">
        <p14:creationId xmlns:p14="http://schemas.microsoft.com/office/powerpoint/2010/main" val="26169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bien</a:t>
            </a:r>
            <a:r>
              <a:rPr lang="es-ES" baseline="0" dirty="0" smtClean="0"/>
              <a:t> nos permite restringir el uso de la llamada en caso de que se verifique el condicional (observa que en ambos casos es necesario que alguna condición cambie entre llamada y llamada para que la condición deje de verificarse en algún momento… tal y como ocurría con la estructura </a:t>
            </a:r>
            <a:r>
              <a:rPr lang="es-ES" baseline="0" dirty="0" err="1" smtClean="0"/>
              <a:t>while</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59</a:t>
            </a:fld>
            <a:endParaRPr lang="es-ES"/>
          </a:p>
        </p:txBody>
      </p:sp>
    </p:spTree>
    <p:extLst>
      <p:ext uri="{BB962C8B-B14F-4D97-AF65-F5344CB8AC3E}">
        <p14:creationId xmlns:p14="http://schemas.microsoft.com/office/powerpoint/2010/main" val="7078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3076803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forma de obtener condiciones cambiantes</a:t>
            </a:r>
            <a:r>
              <a:rPr lang="es-ES" baseline="0" dirty="0" smtClean="0"/>
              <a:t> es haciendo uso de variables locales… que, además, serán muy útiles para facilitar cálculos intermedios.</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60</a:t>
            </a:fld>
            <a:endParaRPr lang="es-ES"/>
          </a:p>
        </p:txBody>
      </p:sp>
    </p:spTree>
    <p:extLst>
      <p:ext uri="{BB962C8B-B14F-4D97-AF65-F5344CB8AC3E}">
        <p14:creationId xmlns:p14="http://schemas.microsoft.com/office/powerpoint/2010/main" val="390029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poder</a:t>
            </a:r>
            <a:r>
              <a:rPr lang="es-ES" baseline="0" dirty="0" smtClean="0"/>
              <a:t> definir variables locales (los datos de entrada no hay q definirlos explícitamente) NL usa el comando </a:t>
            </a:r>
            <a:r>
              <a:rPr lang="es-ES" baseline="0" dirty="0" err="1" smtClean="0"/>
              <a:t>let</a:t>
            </a:r>
            <a:endParaRPr lang="es-ES" baseline="0" dirty="0" smtClean="0"/>
          </a:p>
          <a:p>
            <a:endParaRPr lang="es-ES" baseline="0" dirty="0" smtClean="0"/>
          </a:p>
          <a:p>
            <a:r>
              <a:rPr lang="es-ES" baseline="0" dirty="0" smtClean="0"/>
              <a:t>… y una vez definidos, para poder cambiar su valor, se usa el comando set.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62</a:t>
            </a:fld>
            <a:endParaRPr lang="es-ES"/>
          </a:p>
        </p:txBody>
      </p:sp>
    </p:spTree>
    <p:extLst>
      <p:ext uri="{BB962C8B-B14F-4D97-AF65-F5344CB8AC3E}">
        <p14:creationId xmlns:p14="http://schemas.microsoft.com/office/powerpoint/2010/main" val="390267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mtClean="0"/>
              <a:t>Hay dos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63</a:t>
            </a:fld>
            <a:endParaRPr lang="es-ES"/>
          </a:p>
        </p:txBody>
      </p:sp>
    </p:spTree>
    <p:extLst>
      <p:ext uri="{BB962C8B-B14F-4D97-AF65-F5344CB8AC3E}">
        <p14:creationId xmlns:p14="http://schemas.microsoft.com/office/powerpoint/2010/main" val="2744946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acabar esta unidad vamos a analizar algunos</a:t>
            </a:r>
            <a:r>
              <a:rPr lang="es-ES" baseline="0" dirty="0" smtClean="0"/>
              <a:t> ejemplos que hagan uso de estructuras recursiva.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64</a:t>
            </a:fld>
            <a:endParaRPr lang="es-ES"/>
          </a:p>
        </p:txBody>
      </p:sp>
    </p:spTree>
    <p:extLst>
      <p:ext uri="{BB962C8B-B14F-4D97-AF65-F5344CB8AC3E}">
        <p14:creationId xmlns:p14="http://schemas.microsoft.com/office/powerpoint/2010/main" val="205001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curva de Koch</a:t>
            </a:r>
            <a:r>
              <a:rPr lang="es-ES" baseline="0" dirty="0" smtClean="0"/>
              <a:t> es un fractal famoso que se puede construir por medio de una estructura repetitiva muy sencilla:…</a:t>
            </a:r>
          </a:p>
          <a:p>
            <a:endParaRPr lang="es-ES" baseline="0" dirty="0" smtClean="0"/>
          </a:p>
          <a:p>
            <a:r>
              <a:rPr lang="es-ES" baseline="0" dirty="0" smtClean="0"/>
              <a:t>Vamos a ir poco a poco viendo cómo </a:t>
            </a:r>
            <a:r>
              <a:rPr lang="es-ES" baseline="0" dirty="0" err="1" smtClean="0"/>
              <a:t>podriamos</a:t>
            </a:r>
            <a:r>
              <a:rPr lang="es-ES" baseline="0" dirty="0" smtClean="0"/>
              <a:t> hacer que nuestra tortuga la dibujase.</a:t>
            </a:r>
          </a:p>
          <a:p>
            <a:endParaRPr lang="es-ES" baseline="0" dirty="0" smtClean="0"/>
          </a:p>
          <a:p>
            <a:r>
              <a:rPr lang="es-ES" baseline="0" dirty="0" smtClean="0"/>
              <a:t>En el primer nivel la curva es simplemente una </a:t>
            </a:r>
            <a:r>
              <a:rPr lang="es-ES" baseline="0" dirty="0" err="1" smtClean="0"/>
              <a:t>linea</a:t>
            </a:r>
            <a:r>
              <a:rPr lang="es-ES" baseline="0" dirty="0" smtClean="0"/>
              <a:t> recta… luego el procedimiento es sencillo…</a:t>
            </a:r>
          </a:p>
          <a:p>
            <a:r>
              <a:rPr lang="es-ES" baseline="0" dirty="0" smtClean="0"/>
              <a:t>EN el segundo nivel lo que hacemos es dibujar una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65</a:t>
            </a:fld>
            <a:endParaRPr lang="es-ES"/>
          </a:p>
        </p:txBody>
      </p:sp>
    </p:spTree>
    <p:extLst>
      <p:ext uri="{BB962C8B-B14F-4D97-AF65-F5344CB8AC3E}">
        <p14:creationId xmlns:p14="http://schemas.microsoft.com/office/powerpoint/2010/main" val="3710640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66</a:t>
            </a:fld>
            <a:endParaRPr lang="es-ES"/>
          </a:p>
        </p:txBody>
      </p:sp>
    </p:spTree>
    <p:extLst>
      <p:ext uri="{BB962C8B-B14F-4D97-AF65-F5344CB8AC3E}">
        <p14:creationId xmlns:p14="http://schemas.microsoft.com/office/powerpoint/2010/main" val="149331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68</a:t>
            </a:fld>
            <a:endParaRPr lang="es-ES"/>
          </a:p>
        </p:txBody>
      </p:sp>
    </p:spTree>
    <p:extLst>
      <p:ext uri="{BB962C8B-B14F-4D97-AF65-F5344CB8AC3E}">
        <p14:creationId xmlns:p14="http://schemas.microsoft.com/office/powerpoint/2010/main" val="3981082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69</a:t>
            </a:fld>
            <a:endParaRPr lang="es-ES"/>
          </a:p>
        </p:txBody>
      </p:sp>
    </p:spTree>
    <p:extLst>
      <p:ext uri="{BB962C8B-B14F-4D97-AF65-F5344CB8AC3E}">
        <p14:creationId xmlns:p14="http://schemas.microsoft.com/office/powerpoint/2010/main" val="2345499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70</a:t>
            </a:fld>
            <a:endParaRPr lang="es-ES"/>
          </a:p>
        </p:txBody>
      </p:sp>
    </p:spTree>
    <p:extLst>
      <p:ext uri="{BB962C8B-B14F-4D97-AF65-F5344CB8AC3E}">
        <p14:creationId xmlns:p14="http://schemas.microsoft.com/office/powerpoint/2010/main" val="273634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71</a:t>
            </a:fld>
            <a:endParaRPr lang="es-ES"/>
          </a:p>
        </p:txBody>
      </p:sp>
    </p:spTree>
    <p:extLst>
      <p:ext uri="{BB962C8B-B14F-4D97-AF65-F5344CB8AC3E}">
        <p14:creationId xmlns:p14="http://schemas.microsoft.com/office/powerpoint/2010/main" val="143001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3593246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72</a:t>
            </a:fld>
            <a:endParaRPr lang="es-ES"/>
          </a:p>
        </p:txBody>
      </p:sp>
    </p:spTree>
    <p:extLst>
      <p:ext uri="{BB962C8B-B14F-4D97-AF65-F5344CB8AC3E}">
        <p14:creationId xmlns:p14="http://schemas.microsoft.com/office/powerpoint/2010/main" val="3489547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73</a:t>
            </a:fld>
            <a:endParaRPr lang="es-ES"/>
          </a:p>
        </p:txBody>
      </p:sp>
    </p:spTree>
    <p:extLst>
      <p:ext uri="{BB962C8B-B14F-4D97-AF65-F5344CB8AC3E}">
        <p14:creationId xmlns:p14="http://schemas.microsoft.com/office/powerpoint/2010/main" val="91347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74</a:t>
            </a:fld>
            <a:endParaRPr lang="es-ES"/>
          </a:p>
        </p:txBody>
      </p:sp>
    </p:spTree>
    <p:extLst>
      <p:ext uri="{BB962C8B-B14F-4D97-AF65-F5344CB8AC3E}">
        <p14:creationId xmlns:p14="http://schemas.microsoft.com/office/powerpoint/2010/main" val="3166655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75</a:t>
            </a:fld>
            <a:endParaRPr lang="es-ES"/>
          </a:p>
        </p:txBody>
      </p:sp>
    </p:spTree>
    <p:extLst>
      <p:ext uri="{BB962C8B-B14F-4D97-AF65-F5344CB8AC3E}">
        <p14:creationId xmlns:p14="http://schemas.microsoft.com/office/powerpoint/2010/main" val="4020694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76</a:t>
            </a:fld>
            <a:endParaRPr lang="es-ES"/>
          </a:p>
        </p:txBody>
      </p:sp>
    </p:spTree>
    <p:extLst>
      <p:ext uri="{BB962C8B-B14F-4D97-AF65-F5344CB8AC3E}">
        <p14:creationId xmlns:p14="http://schemas.microsoft.com/office/powerpoint/2010/main" val="695111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77</a:t>
            </a:fld>
            <a:endParaRPr lang="es-ES"/>
          </a:p>
        </p:txBody>
      </p:sp>
    </p:spTree>
    <p:extLst>
      <p:ext uri="{BB962C8B-B14F-4D97-AF65-F5344CB8AC3E}">
        <p14:creationId xmlns:p14="http://schemas.microsoft.com/office/powerpoint/2010/main" val="2960017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79</a:t>
            </a:fld>
            <a:endParaRPr lang="es-ES"/>
          </a:p>
        </p:txBody>
      </p:sp>
    </p:spTree>
    <p:extLst>
      <p:ext uri="{BB962C8B-B14F-4D97-AF65-F5344CB8AC3E}">
        <p14:creationId xmlns:p14="http://schemas.microsoft.com/office/powerpoint/2010/main" val="373346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80</a:t>
            </a:fld>
            <a:endParaRPr lang="es-ES"/>
          </a:p>
        </p:txBody>
      </p:sp>
    </p:spTree>
    <p:extLst>
      <p:ext uri="{BB962C8B-B14F-4D97-AF65-F5344CB8AC3E}">
        <p14:creationId xmlns:p14="http://schemas.microsoft.com/office/powerpoint/2010/main" val="305725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81</a:t>
            </a:fld>
            <a:endParaRPr lang="es-ES"/>
          </a:p>
        </p:txBody>
      </p:sp>
    </p:spTree>
    <p:extLst>
      <p:ext uri="{BB962C8B-B14F-4D97-AF65-F5344CB8AC3E}">
        <p14:creationId xmlns:p14="http://schemas.microsoft.com/office/powerpoint/2010/main" val="3857409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82</a:t>
            </a:fld>
            <a:endParaRPr lang="es-ES"/>
          </a:p>
        </p:txBody>
      </p:sp>
    </p:spTree>
    <p:extLst>
      <p:ext uri="{BB962C8B-B14F-4D97-AF65-F5344CB8AC3E}">
        <p14:creationId xmlns:p14="http://schemas.microsoft.com/office/powerpoint/2010/main" val="265778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997939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83</a:t>
            </a:fld>
            <a:endParaRPr lang="es-ES"/>
          </a:p>
        </p:txBody>
      </p:sp>
    </p:spTree>
    <p:extLst>
      <p:ext uri="{BB962C8B-B14F-4D97-AF65-F5344CB8AC3E}">
        <p14:creationId xmlns:p14="http://schemas.microsoft.com/office/powerpoint/2010/main" val="4165013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84</a:t>
            </a:fld>
            <a:endParaRPr lang="es-ES"/>
          </a:p>
        </p:txBody>
      </p:sp>
    </p:spTree>
    <p:extLst>
      <p:ext uri="{BB962C8B-B14F-4D97-AF65-F5344CB8AC3E}">
        <p14:creationId xmlns:p14="http://schemas.microsoft.com/office/powerpoint/2010/main" val="34373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86</a:t>
            </a:fld>
            <a:endParaRPr lang="es-ES"/>
          </a:p>
        </p:txBody>
      </p:sp>
    </p:spTree>
    <p:extLst>
      <p:ext uri="{BB962C8B-B14F-4D97-AF65-F5344CB8AC3E}">
        <p14:creationId xmlns:p14="http://schemas.microsoft.com/office/powerpoint/2010/main" val="23936033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87</a:t>
            </a:fld>
            <a:endParaRPr lang="es-ES"/>
          </a:p>
        </p:txBody>
      </p:sp>
    </p:spTree>
    <p:extLst>
      <p:ext uri="{BB962C8B-B14F-4D97-AF65-F5344CB8AC3E}">
        <p14:creationId xmlns:p14="http://schemas.microsoft.com/office/powerpoint/2010/main" val="272038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88</a:t>
            </a:fld>
            <a:endParaRPr lang="es-ES"/>
          </a:p>
        </p:txBody>
      </p:sp>
    </p:spTree>
    <p:extLst>
      <p:ext uri="{BB962C8B-B14F-4D97-AF65-F5344CB8AC3E}">
        <p14:creationId xmlns:p14="http://schemas.microsoft.com/office/powerpoint/2010/main" val="3371563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89</a:t>
            </a:fld>
            <a:endParaRPr lang="es-ES"/>
          </a:p>
        </p:txBody>
      </p:sp>
    </p:spTree>
    <p:extLst>
      <p:ext uri="{BB962C8B-B14F-4D97-AF65-F5344CB8AC3E}">
        <p14:creationId xmlns:p14="http://schemas.microsoft.com/office/powerpoint/2010/main" val="398528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90</a:t>
            </a:fld>
            <a:endParaRPr lang="es-ES"/>
          </a:p>
        </p:txBody>
      </p:sp>
    </p:spTree>
    <p:extLst>
      <p:ext uri="{BB962C8B-B14F-4D97-AF65-F5344CB8AC3E}">
        <p14:creationId xmlns:p14="http://schemas.microsoft.com/office/powerpoint/2010/main" val="4104045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91</a:t>
            </a:fld>
            <a:endParaRPr lang="es-ES"/>
          </a:p>
        </p:txBody>
      </p:sp>
    </p:spTree>
    <p:extLst>
      <p:ext uri="{BB962C8B-B14F-4D97-AF65-F5344CB8AC3E}">
        <p14:creationId xmlns:p14="http://schemas.microsoft.com/office/powerpoint/2010/main" val="1788279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92</a:t>
            </a:fld>
            <a:endParaRPr lang="es-ES"/>
          </a:p>
        </p:txBody>
      </p:sp>
    </p:spTree>
    <p:extLst>
      <p:ext uri="{BB962C8B-B14F-4D97-AF65-F5344CB8AC3E}">
        <p14:creationId xmlns:p14="http://schemas.microsoft.com/office/powerpoint/2010/main" val="64115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93</a:t>
            </a:fld>
            <a:endParaRPr lang="es-ES"/>
          </a:p>
        </p:txBody>
      </p:sp>
    </p:spTree>
    <p:extLst>
      <p:ext uri="{BB962C8B-B14F-4D97-AF65-F5344CB8AC3E}">
        <p14:creationId xmlns:p14="http://schemas.microsoft.com/office/powerpoint/2010/main" val="210997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de las grandes ventajas de </a:t>
            </a:r>
            <a:r>
              <a:rPr lang="es-ES" dirty="0" err="1" smtClean="0"/>
              <a:t>NetLogo</a:t>
            </a:r>
            <a:r>
              <a:rPr lang="es-ES" dirty="0" smtClean="0"/>
              <a:t> es</a:t>
            </a:r>
            <a:r>
              <a:rPr lang="es-ES" baseline="0" dirty="0" smtClean="0"/>
              <a:t> que nos permite, en una sola herramienta, abordar prácticamente todo el proceso de modelado.</a:t>
            </a:r>
          </a:p>
          <a:p>
            <a:endParaRPr lang="es-ES" baseline="0" dirty="0" smtClean="0"/>
          </a:p>
          <a:p>
            <a:r>
              <a:rPr lang="es-ES" baseline="0" dirty="0" smtClean="0"/>
              <a:t>Por supuesto, al ser un lenguaje de programación, el proceso de implementación es natural en </a:t>
            </a:r>
            <a:r>
              <a:rPr lang="es-ES" baseline="0" dirty="0" err="1" smtClean="0"/>
              <a:t>NetLogo</a:t>
            </a:r>
            <a:r>
              <a:rPr lang="es-ES" baseline="0" dirty="0" smtClean="0"/>
              <a:t>, pero gracias al tipo de elementos con los que trabaja influirá también en el proceso de interpretación y formalización del fenómeno real.</a:t>
            </a:r>
          </a:p>
          <a:p>
            <a:endParaRPr lang="es-ES" baseline="0" dirty="0" smtClean="0"/>
          </a:p>
          <a:p>
            <a:r>
              <a:rPr lang="es-ES" baseline="0" dirty="0" smtClean="0"/>
              <a:t>Las buenas propiedades de la plataforma hace q esta primera parte del proceso se simplifique considerablemente, </a:t>
            </a:r>
          </a:p>
          <a:p>
            <a:endParaRPr lang="es-ES" baseline="0" dirty="0" smtClean="0"/>
          </a:p>
          <a:p>
            <a:r>
              <a:rPr lang="es-ES" baseline="0" dirty="0" smtClean="0"/>
              <a:t>pero va más allá y nos permite evaluar los resultados de su ejecución para poder compararlos con el mundo real.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1542373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94</a:t>
            </a:fld>
            <a:endParaRPr lang="es-ES"/>
          </a:p>
        </p:txBody>
      </p:sp>
    </p:spTree>
    <p:extLst>
      <p:ext uri="{BB962C8B-B14F-4D97-AF65-F5344CB8AC3E}">
        <p14:creationId xmlns:p14="http://schemas.microsoft.com/office/powerpoint/2010/main" val="3557427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95</a:t>
            </a:fld>
            <a:endParaRPr lang="es-ES"/>
          </a:p>
        </p:txBody>
      </p:sp>
    </p:spTree>
    <p:extLst>
      <p:ext uri="{BB962C8B-B14F-4D97-AF65-F5344CB8AC3E}">
        <p14:creationId xmlns:p14="http://schemas.microsoft.com/office/powerpoint/2010/main" val="4087712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96</a:t>
            </a:fld>
            <a:endParaRPr lang="es-ES"/>
          </a:p>
        </p:txBody>
      </p:sp>
    </p:spTree>
    <p:extLst>
      <p:ext uri="{BB962C8B-B14F-4D97-AF65-F5344CB8AC3E}">
        <p14:creationId xmlns:p14="http://schemas.microsoft.com/office/powerpoint/2010/main" val="19656906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97</a:t>
            </a:fld>
            <a:endParaRPr lang="es-ES"/>
          </a:p>
        </p:txBody>
      </p:sp>
    </p:spTree>
    <p:extLst>
      <p:ext uri="{BB962C8B-B14F-4D97-AF65-F5344CB8AC3E}">
        <p14:creationId xmlns:p14="http://schemas.microsoft.com/office/powerpoint/2010/main" val="3667977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98</a:t>
            </a:fld>
            <a:endParaRPr lang="es-ES"/>
          </a:p>
        </p:txBody>
      </p:sp>
    </p:spTree>
    <p:extLst>
      <p:ext uri="{BB962C8B-B14F-4D97-AF65-F5344CB8AC3E}">
        <p14:creationId xmlns:p14="http://schemas.microsoft.com/office/powerpoint/2010/main" val="1833275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99</a:t>
            </a:fld>
            <a:endParaRPr lang="es-ES"/>
          </a:p>
        </p:txBody>
      </p:sp>
    </p:spTree>
    <p:extLst>
      <p:ext uri="{BB962C8B-B14F-4D97-AF65-F5344CB8AC3E}">
        <p14:creationId xmlns:p14="http://schemas.microsoft.com/office/powerpoint/2010/main" val="22011942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100</a:t>
            </a:fld>
            <a:endParaRPr lang="es-ES"/>
          </a:p>
        </p:txBody>
      </p:sp>
    </p:spTree>
    <p:extLst>
      <p:ext uri="{BB962C8B-B14F-4D97-AF65-F5344CB8AC3E}">
        <p14:creationId xmlns:p14="http://schemas.microsoft.com/office/powerpoint/2010/main" val="289096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101</a:t>
            </a:fld>
            <a:endParaRPr lang="es-ES"/>
          </a:p>
        </p:txBody>
      </p:sp>
    </p:spTree>
    <p:extLst>
      <p:ext uri="{BB962C8B-B14F-4D97-AF65-F5344CB8AC3E}">
        <p14:creationId xmlns:p14="http://schemas.microsoft.com/office/powerpoint/2010/main" val="2651789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102</a:t>
            </a:fld>
            <a:endParaRPr lang="es-ES"/>
          </a:p>
        </p:txBody>
      </p:sp>
    </p:spTree>
    <p:extLst>
      <p:ext uri="{BB962C8B-B14F-4D97-AF65-F5344CB8AC3E}">
        <p14:creationId xmlns:p14="http://schemas.microsoft.com/office/powerpoint/2010/main" val="1034862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103</a:t>
            </a:fld>
            <a:endParaRPr lang="es-ES"/>
          </a:p>
        </p:txBody>
      </p:sp>
    </p:spTree>
    <p:extLst>
      <p:ext uri="{BB962C8B-B14F-4D97-AF65-F5344CB8AC3E}">
        <p14:creationId xmlns:p14="http://schemas.microsoft.com/office/powerpoint/2010/main" val="168377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a:t>
            </a:fld>
            <a:endParaRPr lang="es-ES"/>
          </a:p>
        </p:txBody>
      </p:sp>
    </p:spTree>
    <p:extLst>
      <p:ext uri="{BB962C8B-B14F-4D97-AF65-F5344CB8AC3E}">
        <p14:creationId xmlns:p14="http://schemas.microsoft.com/office/powerpoint/2010/main" val="165958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104</a:t>
            </a:fld>
            <a:endParaRPr lang="es-ES"/>
          </a:p>
        </p:txBody>
      </p:sp>
    </p:spTree>
    <p:extLst>
      <p:ext uri="{BB962C8B-B14F-4D97-AF65-F5344CB8AC3E}">
        <p14:creationId xmlns:p14="http://schemas.microsoft.com/office/powerpoint/2010/main" val="4035451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105</a:t>
            </a:fld>
            <a:endParaRPr lang="es-ES"/>
          </a:p>
        </p:txBody>
      </p:sp>
    </p:spTree>
    <p:extLst>
      <p:ext uri="{BB962C8B-B14F-4D97-AF65-F5344CB8AC3E}">
        <p14:creationId xmlns:p14="http://schemas.microsoft.com/office/powerpoint/2010/main" val="39500170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107</a:t>
            </a:fld>
            <a:endParaRPr lang="es-ES"/>
          </a:p>
        </p:txBody>
      </p:sp>
    </p:spTree>
    <p:extLst>
      <p:ext uri="{BB962C8B-B14F-4D97-AF65-F5344CB8AC3E}">
        <p14:creationId xmlns:p14="http://schemas.microsoft.com/office/powerpoint/2010/main" val="191859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109</a:t>
            </a:fld>
            <a:endParaRPr lang="es-ES"/>
          </a:p>
        </p:txBody>
      </p:sp>
    </p:spTree>
    <p:extLst>
      <p:ext uri="{BB962C8B-B14F-4D97-AF65-F5344CB8AC3E}">
        <p14:creationId xmlns:p14="http://schemas.microsoft.com/office/powerpoint/2010/main" val="3584303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110</a:t>
            </a:fld>
            <a:endParaRPr lang="es-ES"/>
          </a:p>
        </p:txBody>
      </p:sp>
    </p:spTree>
    <p:extLst>
      <p:ext uri="{BB962C8B-B14F-4D97-AF65-F5344CB8AC3E}">
        <p14:creationId xmlns:p14="http://schemas.microsoft.com/office/powerpoint/2010/main" val="3064671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111</a:t>
            </a:fld>
            <a:endParaRPr lang="es-ES"/>
          </a:p>
        </p:txBody>
      </p:sp>
    </p:spTree>
    <p:extLst>
      <p:ext uri="{BB962C8B-B14F-4D97-AF65-F5344CB8AC3E}">
        <p14:creationId xmlns:p14="http://schemas.microsoft.com/office/powerpoint/2010/main" val="16591325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113</a:t>
            </a:fld>
            <a:endParaRPr lang="es-ES"/>
          </a:p>
        </p:txBody>
      </p:sp>
    </p:spTree>
    <p:extLst>
      <p:ext uri="{BB962C8B-B14F-4D97-AF65-F5344CB8AC3E}">
        <p14:creationId xmlns:p14="http://schemas.microsoft.com/office/powerpoint/2010/main" val="1646278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114</a:t>
            </a:fld>
            <a:endParaRPr lang="es-ES"/>
          </a:p>
        </p:txBody>
      </p:sp>
    </p:spTree>
    <p:extLst>
      <p:ext uri="{BB962C8B-B14F-4D97-AF65-F5344CB8AC3E}">
        <p14:creationId xmlns:p14="http://schemas.microsoft.com/office/powerpoint/2010/main" val="1535667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115</a:t>
            </a:fld>
            <a:endParaRPr lang="es-ES"/>
          </a:p>
        </p:txBody>
      </p:sp>
    </p:spTree>
    <p:extLst>
      <p:ext uri="{BB962C8B-B14F-4D97-AF65-F5344CB8AC3E}">
        <p14:creationId xmlns:p14="http://schemas.microsoft.com/office/powerpoint/2010/main" val="466402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116</a:t>
            </a:fld>
            <a:endParaRPr lang="es-ES"/>
          </a:p>
        </p:txBody>
      </p:sp>
    </p:spTree>
    <p:extLst>
      <p:ext uri="{BB962C8B-B14F-4D97-AF65-F5344CB8AC3E}">
        <p14:creationId xmlns:p14="http://schemas.microsoft.com/office/powerpoint/2010/main" val="37467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86927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7843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25871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7813"/>
            <a:ext cx="10972800" cy="1139825"/>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09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609600" y="6243638"/>
            <a:ext cx="2844800" cy="457200"/>
          </a:xfrm>
          <a:prstGeom prst="rect">
            <a:avLst/>
          </a:prstGeom>
        </p:spPr>
        <p:txBody>
          <a:bodyPr/>
          <a:lstStyle>
            <a:lvl1pPr>
              <a:defRPr/>
            </a:lvl1pPr>
          </a:lstStyle>
          <a:p>
            <a:endParaRPr lang="es-ES" altLang="en-US"/>
          </a:p>
        </p:txBody>
      </p:sp>
      <p:sp>
        <p:nvSpPr>
          <p:cNvPr id="6" name="5 Marcador de pie de página"/>
          <p:cNvSpPr>
            <a:spLocks noGrp="1"/>
          </p:cNvSpPr>
          <p:nvPr>
            <p:ph type="ftr" sz="quarter" idx="11"/>
          </p:nvPr>
        </p:nvSpPr>
        <p:spPr>
          <a:xfrm>
            <a:off x="4165600" y="6248400"/>
            <a:ext cx="3860800" cy="457200"/>
          </a:xfrm>
          <a:prstGeom prst="rect">
            <a:avLst/>
          </a:prstGeom>
        </p:spPr>
        <p:txBody>
          <a:bodyPr/>
          <a:lstStyle>
            <a:lvl1pPr>
              <a:defRPr/>
            </a:lvl1pPr>
          </a:lstStyle>
          <a:p>
            <a:endParaRPr lang="es-ES" altLang="en-US"/>
          </a:p>
        </p:txBody>
      </p:sp>
      <p:sp>
        <p:nvSpPr>
          <p:cNvPr id="7" name="6 Marcador de número de diapositiva"/>
          <p:cNvSpPr>
            <a:spLocks noGrp="1"/>
          </p:cNvSpPr>
          <p:nvPr>
            <p:ph type="sldNum" sz="quarter" idx="12"/>
          </p:nvPr>
        </p:nvSpPr>
        <p:spPr>
          <a:xfrm>
            <a:off x="8737600" y="6243638"/>
            <a:ext cx="2844800" cy="457200"/>
          </a:xfrm>
          <a:prstGeom prst="rect">
            <a:avLst/>
          </a:prstGeom>
        </p:spPr>
        <p:txBody>
          <a:bodyPr/>
          <a:lstStyle>
            <a:lvl1pPr>
              <a:defRPr/>
            </a:lvl1pPr>
          </a:lstStyle>
          <a:p>
            <a:fld id="{63CE59BD-0178-4064-A6F5-17322DD8DCDB}" type="slidenum">
              <a:rPr lang="es-ES" altLang="en-US"/>
              <a:pPr/>
              <a:t>‹Nº›</a:t>
            </a:fld>
            <a:endParaRPr lang="es-ES" altLang="en-US"/>
          </a:p>
        </p:txBody>
      </p:sp>
    </p:spTree>
    <p:extLst>
      <p:ext uri="{BB962C8B-B14F-4D97-AF65-F5344CB8AC3E}">
        <p14:creationId xmlns:p14="http://schemas.microsoft.com/office/powerpoint/2010/main" val="164082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24263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D98060-65AC-47DE-967A-91559E4EC310}" type="datetimeFigureOut">
              <a:rPr lang="es-ES" smtClean="0"/>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0728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D98060-65AC-47DE-967A-91559E4EC310}" type="datetimeFigureOut">
              <a:rPr lang="es-ES" smtClean="0"/>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403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D98060-65AC-47DE-967A-91559E4EC310}" type="datetimeFigureOut">
              <a:rPr lang="es-ES" smtClean="0"/>
              <a:t>28/06/2018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76001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D98060-65AC-47DE-967A-91559E4EC310}" type="datetimeFigureOut">
              <a:rPr lang="es-ES" smtClean="0"/>
              <a:t>28/06/2018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9721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D98060-65AC-47DE-967A-91559E4EC310}" type="datetimeFigureOut">
              <a:rPr lang="es-ES" smtClean="0"/>
              <a:t>28/06/2018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343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5176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2576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98060-65AC-47DE-967A-91559E4EC310}" type="datetimeFigureOut">
              <a:rPr lang="es-ES" smtClean="0"/>
              <a:t>28/06/2018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43346-ED6C-4D0D-A4D4-2D1D4B872B0B}" type="slidenum">
              <a:rPr lang="es-ES" smtClean="0"/>
              <a:t>‹Nº›</a:t>
            </a:fld>
            <a:endParaRPr lang="es-ES"/>
          </a:p>
        </p:txBody>
      </p:sp>
    </p:spTree>
    <p:extLst>
      <p:ext uri="{BB962C8B-B14F-4D97-AF65-F5344CB8AC3E}">
        <p14:creationId xmlns:p14="http://schemas.microsoft.com/office/powerpoint/2010/main" val="144973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image" Target="../media/image112.wmf"/><Relationship Id="rId5" Type="http://schemas.openxmlformats.org/officeDocument/2006/relationships/diagramQuickStyle" Target="../diagrams/quickStyle6.xml"/><Relationship Id="rId10" Type="http://schemas.openxmlformats.org/officeDocument/2006/relationships/oleObject" Target="../embeddings/oleObject2.bin"/><Relationship Id="rId4" Type="http://schemas.openxmlformats.org/officeDocument/2006/relationships/diagramLayout" Target="../diagrams/layout6.xml"/><Relationship Id="rId9" Type="http://schemas.openxmlformats.org/officeDocument/2006/relationships/image" Target="../media/image111.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5.wmf"/><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11" Type="http://schemas.openxmlformats.org/officeDocument/2006/relationships/image" Target="../media/image114.wmf"/><Relationship Id="rId5" Type="http://schemas.openxmlformats.org/officeDocument/2006/relationships/diagramQuickStyle" Target="../diagrams/quickStyle7.xml"/><Relationship Id="rId15" Type="http://schemas.openxmlformats.org/officeDocument/2006/relationships/image" Target="../media/image116.wmf"/><Relationship Id="rId10" Type="http://schemas.openxmlformats.org/officeDocument/2006/relationships/oleObject" Target="../embeddings/oleObject4.bin"/><Relationship Id="rId4" Type="http://schemas.openxmlformats.org/officeDocument/2006/relationships/diagramLayout" Target="../diagrams/layout7.xml"/><Relationship Id="rId9" Type="http://schemas.openxmlformats.org/officeDocument/2006/relationships/image" Target="../media/image113.wmf"/><Relationship Id="rId14" Type="http://schemas.openxmlformats.org/officeDocument/2006/relationships/oleObject" Target="../embeddings/oleObject6.bin"/></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Colors" Target="../diagrams/colors9.xml"/><Relationship Id="rId11" Type="http://schemas.openxmlformats.org/officeDocument/2006/relationships/image" Target="../media/image118.wmf"/><Relationship Id="rId5" Type="http://schemas.openxmlformats.org/officeDocument/2006/relationships/diagramQuickStyle" Target="../diagrams/quickStyle9.xml"/><Relationship Id="rId10" Type="http://schemas.openxmlformats.org/officeDocument/2006/relationships/oleObject" Target="../embeddings/oleObject8.bin"/><Relationship Id="rId4" Type="http://schemas.openxmlformats.org/officeDocument/2006/relationships/diagramLayout" Target="../diagrams/layout9.xml"/><Relationship Id="rId9" Type="http://schemas.openxmlformats.org/officeDocument/2006/relationships/image" Target="../media/image117.w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20.wmf"/></Relationships>
</file>

<file path=ppt/slides/_rels/slide16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123.png"/><Relationship Id="rId4" Type="http://schemas.openxmlformats.org/officeDocument/2006/relationships/diagramLayout" Target="../diagrams/layout12.xml"/><Relationship Id="rId9" Type="http://schemas.openxmlformats.org/officeDocument/2006/relationships/image" Target="../media/image122.png"/></Relationships>
</file>

<file path=ppt/slides/_rels/slide1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126.png"/><Relationship Id="rId4" Type="http://schemas.openxmlformats.org/officeDocument/2006/relationships/diagramLayout" Target="../diagrams/layout13.xml"/><Relationship Id="rId9" Type="http://schemas.openxmlformats.org/officeDocument/2006/relationships/image" Target="../media/image12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6993" y="1527990"/>
            <a:ext cx="9326880" cy="1470025"/>
          </a:xfrm>
        </p:spPr>
        <p:txBody>
          <a:bodyPr/>
          <a:lstStyle/>
          <a:p>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Subtítulo"/>
          <p:cNvSpPr>
            <a:spLocks noGrp="1"/>
          </p:cNvSpPr>
          <p:nvPr>
            <p:ph type="subTitle" idx="1"/>
          </p:nvPr>
        </p:nvSpPr>
        <p:spPr>
          <a:xfrm>
            <a:off x="1649953" y="2886134"/>
            <a:ext cx="7680960" cy="1752600"/>
          </a:xfrm>
        </p:spPr>
        <p:txBody>
          <a:bodyPr/>
          <a:lstStyle/>
          <a:p>
            <a:r>
              <a:rPr lang="es-ES" dirty="0" smtClean="0">
                <a:latin typeface="Garamond" panose="02020404030301010803" pitchFamily="18" charset="0"/>
              </a:rPr>
              <a:t>Una herramienta para el desarrollo de modelos</a:t>
            </a:r>
            <a:endParaRPr lang="es-ES" dirty="0">
              <a:latin typeface="Garamond" panose="02020404030301010803" pitchFamily="18" charset="0"/>
            </a:endParaRPr>
          </a:p>
        </p:txBody>
      </p:sp>
      <p:sp>
        <p:nvSpPr>
          <p:cNvPr id="1026" name="AutoShape 2"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sp>
        <p:nvSpPr>
          <p:cNvPr id="1028" name="AutoShape 4"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pic>
        <p:nvPicPr>
          <p:cNvPr id="8" name="Picture 2" descr="http://www.cs.us.es/~fsancho/images/2012-03/netlogo.jpeg"/>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2379687" y="1536339"/>
            <a:ext cx="1463040" cy="1463041"/>
          </a:xfrm>
          <a:prstGeom prst="rect">
            <a:avLst/>
          </a:prstGeom>
          <a:noFill/>
        </p:spPr>
      </p:pic>
      <p:sp>
        <p:nvSpPr>
          <p:cNvPr id="9" name="2 Subtítulo"/>
          <p:cNvSpPr txBox="1">
            <a:spLocks/>
          </p:cNvSpPr>
          <p:nvPr/>
        </p:nvSpPr>
        <p:spPr>
          <a:xfrm>
            <a:off x="1828800" y="3886200"/>
            <a:ext cx="853440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62455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Página oficial de </a:t>
            </a:r>
            <a:r>
              <a:rPr lang="es-ES" dirty="0" err="1" smtClean="0">
                <a:latin typeface="Garamond" panose="02020404030301010803" pitchFamily="18" charset="0"/>
              </a:rPr>
              <a:t>NetLogo</a:t>
            </a:r>
            <a:endParaRPr lang="es-ES" dirty="0" smtClean="0">
              <a:latin typeface="Garamond" panose="02020404030301010803" pitchFamily="18" charset="0"/>
            </a:endParaRPr>
          </a:p>
          <a:p>
            <a:r>
              <a:rPr lang="es-ES" dirty="0" smtClean="0">
                <a:latin typeface="Garamond" panose="02020404030301010803" pitchFamily="18" charset="0"/>
              </a:rPr>
              <a:t>Una vista superficial de la plataforma de trabajo</a:t>
            </a:r>
          </a:p>
          <a:p>
            <a:r>
              <a:rPr lang="es-ES" dirty="0" smtClean="0">
                <a:latin typeface="Garamond" panose="02020404030301010803" pitchFamily="18" charset="0"/>
              </a:rPr>
              <a:t>Recursos en la web</a:t>
            </a:r>
          </a:p>
          <a:p>
            <a:r>
              <a:rPr lang="es-ES" dirty="0" smtClean="0">
                <a:latin typeface="Garamond" panose="02020404030301010803" pitchFamily="18" charset="0"/>
              </a:rPr>
              <a:t>Algunos usos de </a:t>
            </a:r>
            <a:r>
              <a:rPr lang="es-ES" dirty="0" err="1" smtClean="0">
                <a:latin typeface="Garamond" panose="02020404030301010803" pitchFamily="18" charset="0"/>
              </a:rPr>
              <a:t>NetLogo</a:t>
            </a:r>
            <a:r>
              <a:rPr lang="es-ES" dirty="0" smtClean="0">
                <a:latin typeface="Garamond" panose="02020404030301010803" pitchFamily="18" charset="0"/>
              </a:rPr>
              <a:t>:</a:t>
            </a:r>
          </a:p>
          <a:p>
            <a:pPr lvl="1"/>
            <a:r>
              <a:rPr lang="es-ES" dirty="0" smtClean="0">
                <a:latin typeface="Garamond" panose="02020404030301010803" pitchFamily="18" charset="0"/>
              </a:rPr>
              <a:t>Educativos</a:t>
            </a:r>
          </a:p>
          <a:p>
            <a:pPr lvl="1"/>
            <a:r>
              <a:rPr lang="es-ES" dirty="0" smtClean="0">
                <a:latin typeface="Garamond" panose="02020404030301010803" pitchFamily="18" charset="0"/>
              </a:rPr>
              <a:t>Académicos</a:t>
            </a:r>
          </a:p>
          <a:p>
            <a:pPr lvl="1"/>
            <a:r>
              <a:rPr lang="es-ES" dirty="0" smtClean="0">
                <a:latin typeface="Garamond" panose="02020404030301010803" pitchFamily="18" charset="0"/>
              </a:rPr>
              <a:t>Profesionales</a:t>
            </a:r>
            <a:endParaRPr lang="es-ES" dirty="0">
              <a:latin typeface="Garamond" panose="02020404030301010803" pitchFamily="18" charset="0"/>
            </a:endParaRPr>
          </a:p>
        </p:txBody>
      </p:sp>
    </p:spTree>
    <p:extLst>
      <p:ext uri="{BB962C8B-B14F-4D97-AF65-F5344CB8AC3E}">
        <p14:creationId xmlns:p14="http://schemas.microsoft.com/office/powerpoint/2010/main" val="27340513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Agentset</a:t>
            </a:r>
            <a:endParaRPr lang="es-ES" dirty="0">
              <a:latin typeface="Garamond" panose="02020404030301010803" pitchFamily="18" charset="0"/>
            </a:endParaRPr>
          </a:p>
        </p:txBody>
      </p:sp>
      <p:sp>
        <p:nvSpPr>
          <p:cNvPr id="6" name="5 Marcador de contenido"/>
          <p:cNvSpPr>
            <a:spLocks noGrp="1"/>
          </p:cNvSpPr>
          <p:nvPr>
            <p:ph idx="1"/>
          </p:nvPr>
        </p:nvSpPr>
        <p:spPr>
          <a:xfrm>
            <a:off x="652194" y="1355170"/>
            <a:ext cx="6946470" cy="5319950"/>
          </a:xfrm>
        </p:spPr>
        <p:txBody>
          <a:bodyPr>
            <a:normAutofit/>
          </a:bodyPr>
          <a:lstStyle/>
          <a:p>
            <a:r>
              <a:rPr lang="es-ES" dirty="0" smtClean="0">
                <a:latin typeface="Garamond" panose="02020404030301010803" pitchFamily="18" charset="0"/>
              </a:rPr>
              <a:t>Los </a:t>
            </a:r>
            <a:r>
              <a:rPr lang="es-ES" b="1" dirty="0" err="1" smtClean="0">
                <a:latin typeface="Garamond" panose="02020404030301010803" pitchFamily="18" charset="0"/>
              </a:rPr>
              <a:t>Agentsets</a:t>
            </a:r>
            <a:r>
              <a:rPr lang="es-ES" dirty="0" smtClean="0">
                <a:latin typeface="Garamond" panose="02020404030301010803" pitchFamily="18" charset="0"/>
              </a:rPr>
              <a:t> (Conjuntos de Agentes) son un tipo de dato especial de </a:t>
            </a:r>
            <a:r>
              <a:rPr lang="es-ES" dirty="0" err="1" smtClean="0">
                <a:latin typeface="Garamond" panose="02020404030301010803" pitchFamily="18" charset="0"/>
              </a:rPr>
              <a:t>NetLogo</a:t>
            </a:r>
            <a:r>
              <a:rPr lang="es-ES" dirty="0" smtClean="0">
                <a:latin typeface="Garamond" panose="02020404030301010803" pitchFamily="18" charset="0"/>
              </a:rPr>
              <a:t> que permite almacenar un conjunto de agentes del mismo tipo (aunque no necesariamente de la misma raza).</a:t>
            </a:r>
          </a:p>
          <a:p>
            <a:r>
              <a:rPr lang="es-ES" b="1" dirty="0" smtClean="0">
                <a:latin typeface="Garamond" panose="02020404030301010803" pitchFamily="18" charset="0"/>
              </a:rPr>
              <a:t>Conjunto</a:t>
            </a:r>
            <a:r>
              <a:rPr lang="es-ES" dirty="0" smtClean="0">
                <a:latin typeface="Garamond" panose="02020404030301010803" pitchFamily="18" charset="0"/>
              </a:rPr>
              <a:t>: no tienen orden y no se repiten sus elementos.</a:t>
            </a:r>
          </a:p>
          <a:p>
            <a:r>
              <a:rPr lang="es-ES" dirty="0" smtClean="0">
                <a:latin typeface="Garamond" panose="02020404030301010803" pitchFamily="18" charset="0"/>
              </a:rPr>
              <a:t>Ejemplos básicos:</a:t>
            </a:r>
          </a:p>
          <a:p>
            <a:pPr lvl="1"/>
            <a:r>
              <a:rPr lang="es-ES" dirty="0" err="1" smtClean="0">
                <a:latin typeface="Garamond" panose="02020404030301010803" pitchFamily="18" charset="0"/>
              </a:rPr>
              <a:t>turtles</a:t>
            </a:r>
            <a:endParaRPr lang="es-ES" dirty="0" smtClean="0">
              <a:latin typeface="Garamond" panose="02020404030301010803" pitchFamily="18" charset="0"/>
            </a:endParaRPr>
          </a:p>
          <a:p>
            <a:pPr lvl="1"/>
            <a:r>
              <a:rPr lang="es-ES" dirty="0" err="1" smtClean="0">
                <a:latin typeface="Garamond" panose="02020404030301010803" pitchFamily="18" charset="0"/>
              </a:rPr>
              <a:t>patches</a:t>
            </a:r>
            <a:endParaRPr lang="es-ES" dirty="0" smtClean="0">
              <a:latin typeface="Garamond" panose="02020404030301010803" pitchFamily="18" charset="0"/>
            </a:endParaRPr>
          </a:p>
        </p:txBody>
      </p:sp>
      <p:pic>
        <p:nvPicPr>
          <p:cNvPr id="7170" name="Picture 2" descr="(100FRG18) Turtle/Terrapin Drummer Team | Eurek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2679" y="1812830"/>
            <a:ext cx="51911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85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que devuelven agentes al azar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3940240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2"/>
            <a:ext cx="10613213" cy="4406890"/>
          </a:xfrm>
        </p:spPr>
        <p:txBody>
          <a:bodyPr>
            <a:normAutofit lnSpcReduction="10000"/>
          </a:bodyPr>
          <a:lstStyle/>
          <a:p>
            <a:r>
              <a:rPr lang="es-ES" dirty="0" smtClean="0">
                <a:latin typeface="Garamond" panose="02020404030301010803" pitchFamily="18" charset="0"/>
              </a:rPr>
              <a:t>Ya hemos visto </a:t>
            </a:r>
            <a:r>
              <a:rPr lang="es-ES" dirty="0" err="1" smtClean="0">
                <a:latin typeface="+mj-lt"/>
              </a:rPr>
              <a:t>one</a:t>
            </a:r>
            <a:r>
              <a:rPr lang="es-ES" dirty="0" smtClean="0">
                <a:latin typeface="+mj-lt"/>
              </a:rPr>
              <a:t>-of</a:t>
            </a:r>
            <a:r>
              <a:rPr lang="es-ES" dirty="0" smtClean="0">
                <a:latin typeface="Garamond" panose="02020404030301010803" pitchFamily="18" charset="0"/>
              </a:rPr>
              <a:t>…</a:t>
            </a:r>
          </a:p>
          <a:p>
            <a:r>
              <a:rPr lang="es-ES" dirty="0" smtClean="0">
                <a:latin typeface="Garamond" panose="02020404030301010803" pitchFamily="18" charset="0"/>
              </a:rPr>
              <a:t>Existe un reporte similar que devuelve una cantidad cualquier de agentes al azar de un conjunto de agentes:</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Diferencias entre:</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Extracción según el resultado de un reporte:</a:t>
            </a:r>
          </a:p>
          <a:p>
            <a:endParaRPr lang="es-ES" dirty="0" smtClean="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p:txBody>
      </p:sp>
      <p:sp>
        <p:nvSpPr>
          <p:cNvPr id="4" name="3 CuadroTexto"/>
          <p:cNvSpPr txBox="1"/>
          <p:nvPr/>
        </p:nvSpPr>
        <p:spPr>
          <a:xfrm>
            <a:off x="4351917" y="2564904"/>
            <a:ext cx="26004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n-of  &lt;N&gt;  &lt;</a:t>
            </a:r>
            <a:r>
              <a:rPr lang="es-ES" sz="2160" dirty="0" err="1">
                <a:latin typeface="+mj-lt"/>
              </a:rPr>
              <a:t>agentset</a:t>
            </a:r>
            <a:r>
              <a:rPr lang="es-ES" sz="2160" dirty="0">
                <a:latin typeface="+mj-lt"/>
              </a:rPr>
              <a:t>&gt;</a:t>
            </a:r>
          </a:p>
        </p:txBody>
      </p:sp>
      <p:sp>
        <p:nvSpPr>
          <p:cNvPr id="5" name="4 CuadroTexto"/>
          <p:cNvSpPr txBox="1"/>
          <p:nvPr/>
        </p:nvSpPr>
        <p:spPr>
          <a:xfrm>
            <a:off x="4330705" y="3794301"/>
            <a:ext cx="2642878"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latin typeface="+mj-lt"/>
              </a:rPr>
              <a:t>n-of  1  &lt;</a:t>
            </a:r>
            <a:r>
              <a:rPr lang="es-ES" sz="2160" dirty="0" err="1">
                <a:latin typeface="+mj-lt"/>
              </a:rPr>
              <a:t>agentset</a:t>
            </a:r>
            <a:r>
              <a:rPr lang="es-ES" sz="2160" dirty="0">
                <a:latin typeface="+mj-lt"/>
              </a:rPr>
              <a:t>&gt;</a:t>
            </a:r>
          </a:p>
          <a:p>
            <a:r>
              <a:rPr lang="es-ES" sz="2160" dirty="0" err="1">
                <a:latin typeface="+mj-lt"/>
              </a:rPr>
              <a:t>one</a:t>
            </a:r>
            <a:r>
              <a:rPr lang="es-ES" sz="2160" dirty="0">
                <a:latin typeface="+mj-lt"/>
              </a:rPr>
              <a:t>-of &lt;</a:t>
            </a:r>
            <a:r>
              <a:rPr lang="es-ES" sz="2160" dirty="0" err="1">
                <a:latin typeface="+mj-lt"/>
              </a:rPr>
              <a:t>agentset</a:t>
            </a:r>
            <a:r>
              <a:rPr lang="es-ES" sz="2160" dirty="0">
                <a:latin typeface="+mj-lt"/>
              </a:rPr>
              <a:t>&gt;</a:t>
            </a:r>
          </a:p>
        </p:txBody>
      </p:sp>
      <p:sp>
        <p:nvSpPr>
          <p:cNvPr id="7" name="6 CuadroTexto"/>
          <p:cNvSpPr txBox="1"/>
          <p:nvPr/>
        </p:nvSpPr>
        <p:spPr>
          <a:xfrm>
            <a:off x="3362289" y="5260927"/>
            <a:ext cx="4579709"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err="1">
                <a:latin typeface="+mj-lt"/>
              </a:rPr>
              <a:t>max</a:t>
            </a:r>
            <a:r>
              <a:rPr lang="es-ES" sz="2160" dirty="0">
                <a:latin typeface="+mj-lt"/>
              </a:rPr>
              <a:t>-</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a:latin typeface="+mj-lt"/>
              </a:rPr>
              <a:t>min-</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err="1">
                <a:latin typeface="+mj-lt"/>
              </a:rPr>
              <a:t>max</a:t>
            </a:r>
            <a:r>
              <a:rPr lang="es-ES" sz="2160" dirty="0">
                <a:latin typeface="+mj-lt"/>
              </a:rPr>
              <a:t>-n-of   &lt;N&gt; &lt;</a:t>
            </a:r>
            <a:r>
              <a:rPr lang="es-ES" sz="2160" dirty="0" err="1">
                <a:latin typeface="+mj-lt"/>
              </a:rPr>
              <a:t>agentset</a:t>
            </a:r>
            <a:r>
              <a:rPr lang="es-ES" sz="2160" dirty="0">
                <a:latin typeface="+mj-lt"/>
              </a:rPr>
              <a:t>&gt; [reporte]</a:t>
            </a:r>
          </a:p>
          <a:p>
            <a:r>
              <a:rPr lang="es-ES" sz="2160" dirty="0">
                <a:latin typeface="+mj-lt"/>
              </a:rPr>
              <a:t>min-n-of    &lt;N&gt; &lt;</a:t>
            </a:r>
            <a:r>
              <a:rPr lang="es-ES" sz="2160" dirty="0" err="1">
                <a:latin typeface="+mj-lt"/>
              </a:rPr>
              <a:t>agentset</a:t>
            </a:r>
            <a:r>
              <a:rPr lang="es-ES" sz="2160" dirty="0">
                <a:latin typeface="+mj-lt"/>
              </a:rPr>
              <a:t>&gt; [reporte]</a:t>
            </a:r>
          </a:p>
        </p:txBody>
      </p:sp>
    </p:spTree>
    <p:extLst>
      <p:ext uri="{BB962C8B-B14F-4D97-AF65-F5344CB8AC3E}">
        <p14:creationId xmlns:p14="http://schemas.microsoft.com/office/powerpoint/2010/main" val="42871845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Inspeccionando conjuntos de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1012222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960037"/>
            <a:ext cx="5443805" cy="2937926"/>
          </a:xfrm>
        </p:spPr>
        <p:txBody>
          <a:bodyPr>
            <a:noAutofit/>
          </a:bodyPr>
          <a:lstStyle/>
          <a:p>
            <a:r>
              <a:rPr lang="es-ES" sz="2400" dirty="0" err="1"/>
              <a:t>any</a:t>
            </a:r>
            <a:r>
              <a:rPr lang="es-ES" sz="2400" dirty="0"/>
              <a:t>?     &lt;</a:t>
            </a:r>
            <a:r>
              <a:rPr lang="es-ES" sz="2400" dirty="0" err="1"/>
              <a:t>agentset</a:t>
            </a:r>
            <a:r>
              <a:rPr lang="es-ES" sz="2400" dirty="0"/>
              <a:t>&gt;</a:t>
            </a:r>
          </a:p>
          <a:p>
            <a:r>
              <a:rPr lang="es-ES" sz="2400" dirty="0" err="1"/>
              <a:t>all</a:t>
            </a:r>
            <a:r>
              <a:rPr lang="es-ES" sz="2400" dirty="0"/>
              <a:t>?       &lt;</a:t>
            </a:r>
            <a:r>
              <a:rPr lang="es-ES" sz="2400" dirty="0" err="1"/>
              <a:t>agentset</a:t>
            </a:r>
            <a:r>
              <a:rPr lang="es-ES" sz="2400" dirty="0"/>
              <a:t>&gt;   [reporte]</a:t>
            </a:r>
          </a:p>
          <a:p>
            <a:r>
              <a:rPr lang="es-ES" sz="2400" dirty="0" err="1"/>
              <a:t>count</a:t>
            </a:r>
            <a:r>
              <a:rPr lang="es-ES" sz="2400" dirty="0"/>
              <a:t>   &lt;</a:t>
            </a:r>
            <a:r>
              <a:rPr lang="es-ES" sz="2400" dirty="0" err="1"/>
              <a:t>agentset</a:t>
            </a:r>
            <a:r>
              <a:rPr lang="es-ES" sz="2400" dirty="0"/>
              <a:t>&gt;</a:t>
            </a:r>
          </a:p>
          <a:p>
            <a:r>
              <a:rPr lang="es-ES" sz="2400" dirty="0" err="1"/>
              <a:t>member</a:t>
            </a:r>
            <a:r>
              <a:rPr lang="es-ES" sz="2400" dirty="0"/>
              <a:t>?   &lt;agente&gt;   &lt;</a:t>
            </a:r>
            <a:r>
              <a:rPr lang="es-ES" sz="2400" dirty="0" err="1"/>
              <a:t>agentset</a:t>
            </a:r>
            <a:r>
              <a:rPr lang="es-ES" sz="2400" dirty="0"/>
              <a:t>&gt;</a:t>
            </a:r>
          </a:p>
          <a:p>
            <a:r>
              <a:rPr lang="es-ES" sz="2400" dirty="0" err="1"/>
              <a:t>is</a:t>
            </a:r>
            <a:r>
              <a:rPr lang="es-ES" sz="2400" dirty="0"/>
              <a:t>-</a:t>
            </a:r>
            <a:r>
              <a:rPr lang="es-ES" sz="2400" dirty="0" err="1"/>
              <a:t>agent</a:t>
            </a:r>
            <a:r>
              <a:rPr lang="es-ES" sz="2400" dirty="0"/>
              <a:t>-set?   &lt;variable&gt;</a:t>
            </a:r>
          </a:p>
        </p:txBody>
      </p:sp>
      <p:pic>
        <p:nvPicPr>
          <p:cNvPr id="8196" name="Picture 4" descr="Me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13" y="1353312"/>
            <a:ext cx="4752651" cy="44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72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51013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28395" y="641350"/>
            <a:ext cx="9863405" cy="6083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latin typeface="Garamond" panose="02020404030301010803" pitchFamily="18" charset="0"/>
              </a:rPr>
              <a:t>Concepto de vecindad:</a:t>
            </a:r>
          </a:p>
          <a:p>
            <a:pPr lvl="1"/>
            <a:r>
              <a:rPr lang="es-ES" sz="2000" dirty="0" err="1" smtClean="0">
                <a:latin typeface="+mj-lt"/>
              </a:rPr>
              <a:t>neighbors</a:t>
            </a:r>
            <a:r>
              <a:rPr lang="es-ES" sz="2000" dirty="0" smtClean="0">
                <a:latin typeface="Garamond" panose="02020404030301010803" pitchFamily="18" charset="0"/>
              </a:rPr>
              <a:t> (8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pPr lvl="1"/>
            <a:r>
              <a:rPr lang="es-ES" sz="2000" dirty="0" smtClean="0">
                <a:latin typeface="+mj-lt"/>
              </a:rPr>
              <a:t>neighbors4</a:t>
            </a:r>
            <a:r>
              <a:rPr lang="es-ES" sz="2000" dirty="0" smtClean="0">
                <a:latin typeface="Garamond" panose="02020404030301010803" pitchFamily="18" charset="0"/>
              </a:rPr>
              <a:t> (4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otros </a:t>
            </a:r>
            <a:br>
              <a:rPr lang="es-ES" dirty="0" smtClean="0">
                <a:latin typeface="Garamond" panose="02020404030301010803" pitchFamily="18" charset="0"/>
              </a:rPr>
            </a:br>
            <a:r>
              <a:rPr lang="es-ES" dirty="0" err="1" smtClean="0">
                <a:latin typeface="Garamond" panose="02020404030301010803" pitchFamily="18" charset="0"/>
              </a:rPr>
              <a:t>patches</a:t>
            </a:r>
            <a:r>
              <a:rPr lang="es-ES" dirty="0" smtClean="0">
                <a:latin typeface="Garamond" panose="02020404030301010803" pitchFamily="18" charset="0"/>
              </a:rPr>
              <a:t>:</a:t>
            </a:r>
          </a:p>
          <a:p>
            <a:pPr lvl="1"/>
            <a:r>
              <a:rPr lang="es-ES" sz="2000" dirty="0" err="1" smtClean="0">
                <a:latin typeface="+mj-lt"/>
              </a:rPr>
              <a:t>other</a:t>
            </a:r>
            <a:endParaRPr lang="es-ES" sz="2000" dirty="0" smtClean="0">
              <a:latin typeface="+mj-lt"/>
            </a:endParaRPr>
          </a:p>
          <a:p>
            <a:pPr lvl="1"/>
            <a:r>
              <a:rPr lang="es-ES" sz="2000" dirty="0" err="1" smtClean="0">
                <a:latin typeface="+mj-lt"/>
              </a:rPr>
              <a:t>patch</a:t>
            </a:r>
            <a:r>
              <a:rPr lang="es-ES" sz="2000" dirty="0" smtClean="0">
                <a:latin typeface="+mj-lt"/>
              </a:rPr>
              <a:t>-at</a:t>
            </a:r>
            <a:r>
              <a:rPr lang="es-ES" sz="2000" dirty="0" smtClean="0">
                <a:latin typeface="Garamond" panose="02020404030301010803" pitchFamily="18" charset="0"/>
              </a:rPr>
              <a:t>, </a:t>
            </a:r>
            <a:r>
              <a:rPr lang="es-ES" sz="2000" dirty="0" err="1" smtClean="0">
                <a:latin typeface="+mj-lt"/>
              </a:rPr>
              <a:t>patch</a:t>
            </a:r>
            <a:r>
              <a:rPr lang="es-ES" sz="2000" dirty="0" smtClean="0">
                <a:latin typeface="+mj-lt"/>
              </a:rPr>
              <a:t>-at-</a:t>
            </a:r>
            <a:r>
              <a:rPr lang="es-ES" sz="2000" dirty="0" err="1" smtClean="0">
                <a:latin typeface="+mj-lt"/>
              </a:rPr>
              <a:t>heading</a:t>
            </a:r>
            <a:r>
              <a:rPr lang="es-ES" sz="2000" dirty="0" smtClean="0">
                <a:latin typeface="+mj-lt"/>
              </a:rPr>
              <a:t>-and-</a:t>
            </a:r>
            <a:r>
              <a:rPr lang="es-ES" sz="2000" dirty="0" err="1" smtClean="0">
                <a:latin typeface="+mj-lt"/>
              </a:rPr>
              <a:t>distance</a:t>
            </a:r>
            <a:r>
              <a:rPr lang="es-ES" sz="2000" dirty="0" smtClean="0">
                <a:latin typeface="Garamond" panose="02020404030301010803" pitchFamily="18" charset="0"/>
              </a:rPr>
              <a:t>,…</a:t>
            </a:r>
          </a:p>
          <a:p>
            <a:pPr lvl="1"/>
            <a:r>
              <a:rPr lang="es-ES" sz="2000" dirty="0" smtClean="0">
                <a:latin typeface="+mj-lt"/>
              </a:rPr>
              <a:t>in-</a:t>
            </a:r>
            <a:r>
              <a:rPr lang="es-ES" sz="2000" dirty="0" err="1" smtClean="0">
                <a:latin typeface="+mj-lt"/>
              </a:rPr>
              <a:t>radius</a:t>
            </a:r>
            <a:endParaRPr lang="es-ES" sz="2000" dirty="0" smtClean="0">
              <a:latin typeface="+mj-lt"/>
            </a:endParaRP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tortugas:</a:t>
            </a:r>
          </a:p>
          <a:p>
            <a:pPr lvl="1"/>
            <a:r>
              <a:rPr lang="es-ES" sz="2000" dirty="0" err="1" smtClean="0">
                <a:latin typeface="+mj-lt"/>
              </a:rPr>
              <a:t>patch-here</a:t>
            </a:r>
            <a:endParaRPr lang="es-ES" sz="2000" dirty="0" smtClean="0">
              <a:latin typeface="+mj-lt"/>
            </a:endParaRPr>
          </a:p>
          <a:p>
            <a:pPr lvl="1"/>
            <a:r>
              <a:rPr lang="es-ES" sz="2000" dirty="0" err="1" smtClean="0">
                <a:latin typeface="+mj-lt"/>
              </a:rPr>
              <a:t>neighbors</a:t>
            </a:r>
            <a:r>
              <a:rPr lang="es-ES" sz="2000" dirty="0" smtClean="0">
                <a:latin typeface="Garamond" panose="02020404030301010803" pitchFamily="18" charset="0"/>
              </a:rPr>
              <a:t>, </a:t>
            </a:r>
            <a:r>
              <a:rPr lang="es-ES" sz="2000" dirty="0" smtClean="0">
                <a:latin typeface="+mj-lt"/>
              </a:rPr>
              <a:t>neighbors4</a:t>
            </a:r>
          </a:p>
          <a:p>
            <a:r>
              <a:rPr lang="es-ES" dirty="0" smtClean="0">
                <a:latin typeface="Garamond" panose="02020404030301010803" pitchFamily="18" charset="0"/>
              </a:rPr>
              <a:t>Operaciones entre conjuntos:</a:t>
            </a:r>
          </a:p>
          <a:p>
            <a:pPr lvl="1"/>
            <a:r>
              <a:rPr lang="es-ES" sz="2000" dirty="0" err="1" smtClean="0">
                <a:latin typeface="+mj-lt"/>
              </a:rPr>
              <a:t>patch</a:t>
            </a:r>
            <a:r>
              <a:rPr lang="es-ES" sz="2000" dirty="0" smtClean="0">
                <a:latin typeface="+mj-lt"/>
              </a:rPr>
              <a:t>-set</a:t>
            </a:r>
            <a:r>
              <a:rPr lang="es-ES" sz="2000" dirty="0" smtClean="0">
                <a:latin typeface="Garamond" panose="02020404030301010803" pitchFamily="18" charset="0"/>
              </a:rPr>
              <a:t>, </a:t>
            </a:r>
            <a:r>
              <a:rPr lang="es-ES" sz="2000" dirty="0" smtClean="0">
                <a:latin typeface="+mj-lt"/>
              </a:rPr>
              <a:t>no-</a:t>
            </a:r>
            <a:r>
              <a:rPr lang="es-ES" sz="2000" dirty="0" err="1" smtClean="0">
                <a:latin typeface="+mj-lt"/>
              </a:rPr>
              <a:t>patches</a:t>
            </a:r>
            <a:r>
              <a:rPr lang="es-ES" sz="2000" dirty="0" smtClean="0">
                <a:latin typeface="Garamond" panose="02020404030301010803" pitchFamily="18" charset="0"/>
              </a:rPr>
              <a:t>, </a:t>
            </a:r>
            <a:r>
              <a:rPr lang="es-ES" sz="2000" dirty="0" err="1" smtClean="0">
                <a:latin typeface="+mj-lt"/>
              </a:rPr>
              <a:t>is</a:t>
            </a:r>
            <a:r>
              <a:rPr lang="es-ES" sz="2000" dirty="0" smtClean="0">
                <a:latin typeface="+mj-lt"/>
              </a:rPr>
              <a:t>-</a:t>
            </a:r>
            <a:r>
              <a:rPr lang="es-ES" sz="2000" dirty="0" err="1" smtClean="0">
                <a:latin typeface="+mj-lt"/>
              </a:rPr>
              <a:t>patch</a:t>
            </a:r>
            <a:r>
              <a:rPr lang="es-ES" sz="2000" dirty="0" smtClean="0">
                <a:latin typeface="+mj-lt"/>
              </a:rPr>
              <a:t>-set?</a:t>
            </a:r>
            <a:endParaRPr lang="es-ES" sz="2000" dirty="0">
              <a:latin typeface="+mj-lt"/>
            </a:endParaRPr>
          </a:p>
        </p:txBody>
      </p:sp>
      <p:pic>
        <p:nvPicPr>
          <p:cNvPr id="9218" name="Picture 2" descr="Cellular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214517"/>
            <a:ext cx="3755338" cy="25099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reating virtual traps in NetLogo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23" y="4297680"/>
            <a:ext cx="4356137" cy="23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531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tortugas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164983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569645" y="524192"/>
            <a:ext cx="10473005" cy="62240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Conjuntos de tortugas obtenidos por </a:t>
            </a: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turtles-here</a:t>
            </a:r>
            <a:endParaRPr lang="es-ES" dirty="0" smtClean="0">
              <a:latin typeface="+mj-lt"/>
            </a:endParaRPr>
          </a:p>
          <a:p>
            <a:pPr lvl="1"/>
            <a:r>
              <a:rPr lang="es-ES" dirty="0" err="1" smtClean="0">
                <a:latin typeface="+mj-lt"/>
              </a:rPr>
              <a:t>turtles</a:t>
            </a:r>
            <a:r>
              <a:rPr lang="es-ES" dirty="0" smtClean="0">
                <a:latin typeface="+mj-lt"/>
              </a:rPr>
              <a:t>-at</a:t>
            </a:r>
          </a:p>
          <a:p>
            <a:pPr lvl="1"/>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tortugas obtenidos por tortugas:</a:t>
            </a:r>
          </a:p>
          <a:p>
            <a:pPr lvl="1"/>
            <a:r>
              <a:rPr lang="es-ES" dirty="0" err="1" smtClean="0">
                <a:latin typeface="+mj-lt"/>
              </a:rPr>
              <a:t>other</a:t>
            </a:r>
            <a:endParaRPr lang="es-ES" dirty="0" smtClean="0">
              <a:latin typeface="+mj-lt"/>
            </a:endParaRPr>
          </a:p>
          <a:p>
            <a:pPr lvl="1"/>
            <a:r>
              <a:rPr lang="es-ES" dirty="0" err="1" smtClean="0">
                <a:latin typeface="+mj-lt"/>
              </a:rPr>
              <a:t>turtles-here</a:t>
            </a:r>
            <a:r>
              <a:rPr lang="es-ES" dirty="0" smtClean="0">
                <a:latin typeface="Garamond" panose="02020404030301010803" pitchFamily="18" charset="0"/>
              </a:rPr>
              <a:t>, </a:t>
            </a:r>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cone</a:t>
            </a:r>
            <a:r>
              <a:rPr lang="es-ES" dirty="0" smtClean="0">
                <a:latin typeface="+mj-lt"/>
              </a:rPr>
              <a:t>, 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Operaciones entre conjuntos:</a:t>
            </a:r>
          </a:p>
          <a:p>
            <a:pPr lvl="1"/>
            <a:r>
              <a:rPr lang="es-ES" dirty="0" err="1" smtClean="0">
                <a:latin typeface="+mj-lt"/>
              </a:rPr>
              <a:t>turtle</a:t>
            </a:r>
            <a:r>
              <a:rPr lang="es-ES" dirty="0" smtClean="0">
                <a:latin typeface="+mj-lt"/>
              </a:rPr>
              <a:t>-set</a:t>
            </a:r>
          </a:p>
          <a:p>
            <a:pPr lvl="1"/>
            <a:r>
              <a:rPr lang="es-ES" dirty="0" smtClean="0">
                <a:latin typeface="+mj-lt"/>
              </a:rPr>
              <a:t>no-</a:t>
            </a:r>
            <a:r>
              <a:rPr lang="es-ES" dirty="0" err="1" smtClean="0">
                <a:latin typeface="+mj-lt"/>
              </a:rPr>
              <a:t>turtles</a:t>
            </a:r>
            <a:endParaRPr lang="es-ES" dirty="0" smtClean="0">
              <a:latin typeface="+mj-lt"/>
            </a:endParaRPr>
          </a:p>
          <a:p>
            <a:pPr lvl="1"/>
            <a:r>
              <a:rPr lang="es-ES" dirty="0" err="1" smtClean="0">
                <a:latin typeface="+mj-lt"/>
              </a:rPr>
              <a:t>is</a:t>
            </a:r>
            <a:r>
              <a:rPr lang="es-ES" dirty="0" smtClean="0">
                <a:latin typeface="+mj-lt"/>
              </a:rPr>
              <a:t>-</a:t>
            </a:r>
            <a:r>
              <a:rPr lang="es-ES" dirty="0" err="1" smtClean="0">
                <a:latin typeface="+mj-lt"/>
              </a:rPr>
              <a:t>turtle</a:t>
            </a:r>
            <a:r>
              <a:rPr lang="es-ES" dirty="0" smtClean="0">
                <a:latin typeface="+mj-lt"/>
              </a:rPr>
              <a:t>-set?</a:t>
            </a:r>
          </a:p>
          <a:p>
            <a:r>
              <a:rPr lang="es-ES" sz="3200" dirty="0" smtClean="0">
                <a:latin typeface="Garamond" panose="02020404030301010803" pitchFamily="18" charset="0"/>
              </a:rPr>
              <a:t>Se puede sustituir “</a:t>
            </a:r>
            <a:r>
              <a:rPr lang="es-ES" sz="3200" dirty="0" err="1" smtClean="0">
                <a:latin typeface="Garamond" panose="02020404030301010803" pitchFamily="18" charset="0"/>
              </a:rPr>
              <a:t>turtles</a:t>
            </a:r>
            <a:r>
              <a:rPr lang="es-ES" sz="3200" dirty="0" smtClean="0">
                <a:latin typeface="Garamond" panose="02020404030301010803" pitchFamily="18" charset="0"/>
              </a:rPr>
              <a:t>” por una raza existente de tortugas.</a:t>
            </a:r>
            <a:endParaRPr lang="es-ES" sz="3200" dirty="0">
              <a:latin typeface="Garamond" panose="02020404030301010803" pitchFamily="18" charset="0"/>
            </a:endParaRPr>
          </a:p>
        </p:txBody>
      </p:sp>
    </p:spTree>
    <p:extLst>
      <p:ext uri="{BB962C8B-B14F-4D97-AF65-F5344CB8AC3E}">
        <p14:creationId xmlns:p14="http://schemas.microsoft.com/office/powerpoint/2010/main" val="6231947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conciencia de los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18691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a:t>
            </a:r>
            <a:r>
              <a:rPr lang="es-ES" smtClean="0">
                <a:latin typeface="Garamond" panose="02020404030301010803" pitchFamily="18" charset="0"/>
              </a:rPr>
              <a:t>: Introducción</a:t>
            </a:r>
            <a:endParaRPr lang="es-ES" dirty="0">
              <a:latin typeface="Garamond" panose="02020404030301010803" pitchFamily="18" charset="0"/>
            </a:endParaRPr>
          </a:p>
        </p:txBody>
      </p:sp>
    </p:spTree>
    <p:extLst>
      <p:ext uri="{BB962C8B-B14F-4D97-AF65-F5344CB8AC3E}">
        <p14:creationId xmlns:p14="http://schemas.microsoft.com/office/powerpoint/2010/main" val="42904115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curvada hacia la derecha"/>
          <p:cNvSpPr/>
          <p:nvPr/>
        </p:nvSpPr>
        <p:spPr>
          <a:xfrm rot="4815725">
            <a:off x="2933797" y="1395038"/>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endParaRPr>
          </a:p>
        </p:txBody>
      </p:sp>
      <p:sp>
        <p:nvSpPr>
          <p:cNvPr id="10" name="9 CuadroTexto"/>
          <p:cNvSpPr txBox="1"/>
          <p:nvPr/>
        </p:nvSpPr>
        <p:spPr>
          <a:xfrm>
            <a:off x="2679860" y="1441579"/>
            <a:ext cx="553357" cy="424732"/>
          </a:xfrm>
          <a:prstGeom prst="rect">
            <a:avLst/>
          </a:prstGeom>
          <a:noFill/>
        </p:spPr>
        <p:txBody>
          <a:bodyPr wrap="none" rtlCol="0">
            <a:spAutoFit/>
          </a:bodyPr>
          <a:lstStyle/>
          <a:p>
            <a:r>
              <a:rPr lang="es-ES" sz="2160" dirty="0" err="1"/>
              <a:t>ask</a:t>
            </a:r>
            <a:endParaRPr lang="es-ES" sz="2160" dirty="0"/>
          </a:p>
        </p:txBody>
      </p:sp>
      <p:sp>
        <p:nvSpPr>
          <p:cNvPr id="11" name="10 Flecha circular"/>
          <p:cNvSpPr/>
          <p:nvPr/>
        </p:nvSpPr>
        <p:spPr>
          <a:xfrm rot="5400000" flipH="1">
            <a:off x="4094052" y="2742610"/>
            <a:ext cx="734840" cy="1015547"/>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2" name="11 CuadroTexto"/>
          <p:cNvSpPr txBox="1"/>
          <p:nvPr/>
        </p:nvSpPr>
        <p:spPr>
          <a:xfrm>
            <a:off x="4888922" y="2985802"/>
            <a:ext cx="580608" cy="424732"/>
          </a:xfrm>
          <a:prstGeom prst="rect">
            <a:avLst/>
          </a:prstGeom>
          <a:noFill/>
        </p:spPr>
        <p:txBody>
          <a:bodyPr wrap="none" rtlCol="0">
            <a:spAutoFit/>
          </a:bodyPr>
          <a:lstStyle/>
          <a:p>
            <a:r>
              <a:rPr lang="es-ES" sz="2160" dirty="0" err="1"/>
              <a:t>self</a:t>
            </a:r>
            <a:endParaRPr lang="es-ES" sz="2160" dirty="0"/>
          </a:p>
        </p:txBody>
      </p:sp>
      <p:sp>
        <p:nvSpPr>
          <p:cNvPr id="13" name="12 Flecha circular"/>
          <p:cNvSpPr/>
          <p:nvPr/>
        </p:nvSpPr>
        <p:spPr>
          <a:xfrm rot="5400000" flipH="1" flipV="1">
            <a:off x="1773838" y="3314561"/>
            <a:ext cx="734840" cy="1136538"/>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4" name="13 CuadroTexto"/>
          <p:cNvSpPr txBox="1"/>
          <p:nvPr/>
        </p:nvSpPr>
        <p:spPr>
          <a:xfrm>
            <a:off x="1556534" y="4132445"/>
            <a:ext cx="580608" cy="424732"/>
          </a:xfrm>
          <a:prstGeom prst="rect">
            <a:avLst/>
          </a:prstGeom>
          <a:noFill/>
        </p:spPr>
        <p:txBody>
          <a:bodyPr wrap="none" rtlCol="0">
            <a:spAutoFit/>
          </a:bodyPr>
          <a:lstStyle/>
          <a:p>
            <a:r>
              <a:rPr lang="es-ES" sz="2160" dirty="0" err="1"/>
              <a:t>self</a:t>
            </a:r>
            <a:endParaRPr lang="es-ES" sz="2160" dirty="0"/>
          </a:p>
        </p:txBody>
      </p:sp>
      <p:sp>
        <p:nvSpPr>
          <p:cNvPr id="15" name="14 Flecha curvada hacia la derecha"/>
          <p:cNvSpPr/>
          <p:nvPr/>
        </p:nvSpPr>
        <p:spPr>
          <a:xfrm rot="3635564" flipH="1" flipV="1">
            <a:off x="3511616" y="3695884"/>
            <a:ext cx="414310" cy="1358104"/>
          </a:xfrm>
          <a:prstGeom prst="curv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6" name="15 CuadroTexto"/>
          <p:cNvSpPr txBox="1"/>
          <p:nvPr/>
        </p:nvSpPr>
        <p:spPr>
          <a:xfrm>
            <a:off x="3457546" y="4552325"/>
            <a:ext cx="919162" cy="424732"/>
          </a:xfrm>
          <a:prstGeom prst="rect">
            <a:avLst/>
          </a:prstGeom>
          <a:noFill/>
        </p:spPr>
        <p:txBody>
          <a:bodyPr wrap="none" rtlCol="0">
            <a:spAutoFit/>
          </a:bodyPr>
          <a:lstStyle/>
          <a:p>
            <a:r>
              <a:rPr lang="es-ES" sz="2160" dirty="0" err="1"/>
              <a:t>myself</a:t>
            </a:r>
            <a:endParaRPr lang="es-ES" sz="2160" dirty="0"/>
          </a:p>
        </p:txBody>
      </p:sp>
      <p:pic>
        <p:nvPicPr>
          <p:cNvPr id="10242" name="Picture 2" descr="Image Gallery Conci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855" y="1743109"/>
            <a:ext cx="40005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2097913" y="2529924"/>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3599717" y="2413160"/>
            <a:ext cx="995193" cy="149924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fontScale="90000"/>
          </a:bodyPr>
          <a:lstStyle/>
          <a:p>
            <a:r>
              <a:rPr lang="es-ES" dirty="0" smtClean="0">
                <a:latin typeface="Garamond" panose="02020404030301010803" pitchFamily="18" charset="0"/>
              </a:rPr>
              <a:t>Creando y destruyendo agentes según necesidad</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274242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72845" y="622300"/>
            <a:ext cx="10060255" cy="6080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Los </a:t>
            </a:r>
            <a:r>
              <a:rPr lang="es-ES" sz="3200" dirty="0" err="1" smtClean="0">
                <a:latin typeface="Garamond" panose="02020404030301010803" pitchFamily="18" charset="0"/>
              </a:rPr>
              <a:t>Patches</a:t>
            </a:r>
            <a:r>
              <a:rPr lang="es-ES" sz="3200" dirty="0" smtClean="0">
                <a:latin typeface="Garamond" panose="02020404030301010803" pitchFamily="18" charset="0"/>
              </a:rPr>
              <a:t> no se pueden crear ni destruir.</a:t>
            </a:r>
          </a:p>
          <a:p>
            <a:r>
              <a:rPr lang="es-ES" sz="3200" dirty="0" smtClean="0">
                <a:latin typeface="Garamond" panose="02020404030301010803" pitchFamily="18" charset="0"/>
              </a:rPr>
              <a:t>Sabemos ya crear tortugas:</a:t>
            </a:r>
          </a:p>
          <a:p>
            <a:pPr lvl="1"/>
            <a:r>
              <a:rPr lang="es-ES" dirty="0" err="1" smtClean="0">
                <a:latin typeface="+mj-lt"/>
              </a:rPr>
              <a:t>create-turtles</a:t>
            </a:r>
            <a:r>
              <a:rPr lang="es-ES" dirty="0" smtClean="0">
                <a:latin typeface="Garamond" panose="02020404030301010803" pitchFamily="18" charset="0"/>
              </a:rPr>
              <a:t> (</a:t>
            </a:r>
            <a:r>
              <a:rPr lang="es-ES" dirty="0" err="1" smtClean="0">
                <a:latin typeface="+mj-lt"/>
              </a:rPr>
              <a:t>create</a:t>
            </a:r>
            <a:r>
              <a:rPr lang="es-ES" dirty="0" smtClean="0">
                <a:latin typeface="+mj-lt"/>
              </a:rPr>
              <a:t>-razas</a:t>
            </a:r>
            <a:r>
              <a:rPr lang="es-ES" dirty="0" smtClean="0">
                <a:latin typeface="Garamond" panose="02020404030301010803" pitchFamily="18" charset="0"/>
              </a:rPr>
              <a:t>)</a:t>
            </a:r>
          </a:p>
          <a:p>
            <a:pPr lvl="1"/>
            <a:r>
              <a:rPr lang="es-ES" dirty="0" err="1">
                <a:latin typeface="+mj-lt"/>
              </a:rPr>
              <a:t>c</a:t>
            </a:r>
            <a:r>
              <a:rPr lang="es-ES" dirty="0" err="1" smtClean="0">
                <a:latin typeface="+mj-lt"/>
              </a:rPr>
              <a:t>rt</a:t>
            </a:r>
            <a:endParaRPr lang="es-ES" dirty="0" smtClean="0">
              <a:latin typeface="+mj-lt"/>
            </a:endParaRPr>
          </a:p>
          <a:p>
            <a:r>
              <a:rPr lang="es-ES" sz="3200" dirty="0" smtClean="0">
                <a:latin typeface="Garamond" panose="02020404030301010803" pitchFamily="18" charset="0"/>
              </a:rPr>
              <a:t>Tortugas que crean otras tortugas:</a:t>
            </a:r>
          </a:p>
          <a:p>
            <a:pPr lvl="1"/>
            <a:r>
              <a:rPr lang="es-ES" dirty="0" err="1" smtClean="0">
                <a:latin typeface="+mj-lt"/>
              </a:rPr>
              <a:t>hatch</a:t>
            </a:r>
            <a:r>
              <a:rPr lang="es-ES" dirty="0" smtClean="0">
                <a:latin typeface="Garamond" panose="02020404030301010803" pitchFamily="18" charset="0"/>
              </a:rPr>
              <a:t>  (</a:t>
            </a:r>
            <a:r>
              <a:rPr lang="es-ES" dirty="0" err="1" smtClean="0">
                <a:latin typeface="+mj-lt"/>
              </a:rPr>
              <a:t>hatch</a:t>
            </a:r>
            <a:r>
              <a:rPr lang="es-ES" dirty="0" smtClean="0">
                <a:latin typeface="+mj-lt"/>
              </a:rPr>
              <a:t>-razas</a:t>
            </a:r>
            <a:r>
              <a:rPr lang="es-ES" dirty="0" smtClean="0">
                <a:latin typeface="Garamond" panose="02020404030301010803" pitchFamily="18" charset="0"/>
              </a:rPr>
              <a:t>)</a:t>
            </a:r>
          </a:p>
          <a:p>
            <a:pPr lvl="1"/>
            <a:r>
              <a:rPr lang="es-ES" dirty="0" smtClean="0">
                <a:latin typeface="Garamond" panose="02020404030301010803" pitchFamily="18" charset="0"/>
              </a:rPr>
              <a:t>Es un clon exacto de la tortuga madre</a:t>
            </a:r>
          </a:p>
          <a:p>
            <a:r>
              <a:rPr lang="es-ES" sz="3200" dirty="0" err="1" smtClean="0">
                <a:latin typeface="Garamond" panose="02020404030301010803" pitchFamily="18" charset="0"/>
              </a:rPr>
              <a:t>Patches</a:t>
            </a:r>
            <a:r>
              <a:rPr lang="es-ES" sz="3200" dirty="0" smtClean="0">
                <a:latin typeface="Garamond" panose="02020404030301010803" pitchFamily="18" charset="0"/>
              </a:rPr>
              <a:t> que crean tortugas:</a:t>
            </a:r>
          </a:p>
          <a:p>
            <a:pPr lvl="1"/>
            <a:r>
              <a:rPr lang="es-ES" dirty="0" err="1" smtClean="0">
                <a:latin typeface="+mj-lt"/>
              </a:rPr>
              <a:t>sprout</a:t>
            </a:r>
            <a:r>
              <a:rPr lang="es-ES" dirty="0" smtClean="0">
                <a:latin typeface="Garamond" panose="02020404030301010803" pitchFamily="18" charset="0"/>
              </a:rPr>
              <a:t> (</a:t>
            </a:r>
            <a:r>
              <a:rPr lang="es-ES" dirty="0" err="1" smtClean="0">
                <a:latin typeface="+mj-lt"/>
              </a:rPr>
              <a:t>sprout</a:t>
            </a:r>
            <a:r>
              <a:rPr lang="es-ES" dirty="0" smtClean="0">
                <a:latin typeface="+mj-lt"/>
              </a:rPr>
              <a:t>-razas</a:t>
            </a:r>
            <a:r>
              <a:rPr lang="es-ES" dirty="0" smtClean="0">
                <a:latin typeface="Garamond" panose="02020404030301010803" pitchFamily="18" charset="0"/>
              </a:rPr>
              <a:t>)</a:t>
            </a:r>
          </a:p>
          <a:p>
            <a:r>
              <a:rPr lang="es-ES" sz="3200" dirty="0" smtClean="0">
                <a:latin typeface="Garamond" panose="02020404030301010803" pitchFamily="18" charset="0"/>
              </a:rPr>
              <a:t>Para eliminar tortugas:</a:t>
            </a:r>
          </a:p>
          <a:p>
            <a:pPr lvl="1"/>
            <a:r>
              <a:rPr lang="es-ES" dirty="0" smtClean="0">
                <a:latin typeface="Garamond" panose="02020404030301010803" pitchFamily="18" charset="0"/>
              </a:rPr>
              <a:t>Hay que pedírselo</a:t>
            </a:r>
          </a:p>
          <a:p>
            <a:pPr lvl="1"/>
            <a:r>
              <a:rPr lang="es-ES" dirty="0" smtClean="0">
                <a:latin typeface="+mj-lt"/>
              </a:rPr>
              <a:t>die</a:t>
            </a:r>
            <a:endParaRPr lang="es-ES" dirty="0">
              <a:latin typeface="+mj-lt"/>
            </a:endParaRPr>
          </a:p>
        </p:txBody>
      </p:sp>
      <p:pic>
        <p:nvPicPr>
          <p:cNvPr id="11266" name="Picture 2" descr="Cabo News | 1000 turtles born in Lore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048" y="3558032"/>
            <a:ext cx="4949952" cy="329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051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a:bodyPr>
          <a:lstStyle/>
          <a:p>
            <a:r>
              <a:rPr lang="es-ES" sz="5400" dirty="0" smtClean="0">
                <a:latin typeface="Garamond" panose="02020404030301010803" pitchFamily="18" charset="0"/>
              </a:rPr>
              <a:t>Desarrollo: Propagación de un fuego</a:t>
            </a:r>
            <a:endParaRPr lang="es-ES" sz="5400"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2881739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800165" cy="5270986"/>
          </a:xfrm>
        </p:spPr>
        <p:txBody>
          <a:bodyPr>
            <a:noAutofit/>
          </a:bodyPr>
          <a:lstStyle/>
          <a:p>
            <a:r>
              <a:rPr lang="es-ES" dirty="0">
                <a:latin typeface="Garamond" panose="02020404030301010803" pitchFamily="18" charset="0"/>
              </a:rPr>
              <a:t>Solo hará uso de </a:t>
            </a:r>
            <a:r>
              <a:rPr lang="es-ES" dirty="0" err="1">
                <a:latin typeface="Garamond" panose="02020404030301010803" pitchFamily="18" charset="0"/>
              </a:rPr>
              <a:t>patches</a:t>
            </a:r>
            <a:r>
              <a:rPr lang="es-ES" dirty="0">
                <a:latin typeface="Garamond" panose="02020404030301010803" pitchFamily="18" charset="0"/>
              </a:rPr>
              <a:t>.</a:t>
            </a:r>
          </a:p>
          <a:p>
            <a:r>
              <a:rPr lang="es-ES" b="1" dirty="0">
                <a:latin typeface="Garamond" panose="02020404030301010803" pitchFamily="18" charset="0"/>
              </a:rPr>
              <a:t>Dimensiones</a:t>
            </a:r>
            <a:r>
              <a:rPr lang="es-ES" dirty="0">
                <a:latin typeface="Garamond" panose="02020404030301010803" pitchFamily="18" charset="0"/>
              </a:rPr>
              <a:t>: 101x101</a:t>
            </a:r>
          </a:p>
          <a:p>
            <a:r>
              <a:rPr lang="es-ES" b="1" dirty="0">
                <a:latin typeface="Garamond" panose="02020404030301010803" pitchFamily="18" charset="0"/>
              </a:rPr>
              <a:t>Prepara-terreno</a:t>
            </a:r>
            <a:r>
              <a:rPr lang="es-ES" dirty="0">
                <a:latin typeface="Garamond" panose="02020404030301010803" pitchFamily="18" charset="0"/>
              </a:rPr>
              <a:t>: a partir de la densidad de madera seca, distribuye </a:t>
            </a:r>
            <a:r>
              <a:rPr lang="es-ES" dirty="0" err="1">
                <a:latin typeface="Garamond" panose="02020404030301010803" pitchFamily="18" charset="0"/>
              </a:rPr>
              <a:t>patches</a:t>
            </a:r>
            <a:r>
              <a:rPr lang="es-ES" dirty="0">
                <a:latin typeface="Garamond" panose="02020404030301010803" pitchFamily="18" charset="0"/>
              </a:rPr>
              <a:t> de madera seca / madera fresca aleatoriamente por el terreno.</a:t>
            </a:r>
          </a:p>
          <a:p>
            <a:r>
              <a:rPr lang="es-ES" dirty="0">
                <a:latin typeface="Garamond" panose="02020404030301010803" pitchFamily="18" charset="0"/>
              </a:rPr>
              <a:t>El fuego comienza en todo el lateral izquierdo</a:t>
            </a:r>
          </a:p>
          <a:p>
            <a:r>
              <a:rPr lang="es-ES" b="1" dirty="0">
                <a:latin typeface="Garamond" panose="02020404030301010803" pitchFamily="18" charset="0"/>
              </a:rPr>
              <a:t>Propaga</a:t>
            </a:r>
            <a:r>
              <a:rPr lang="es-ES" dirty="0">
                <a:latin typeface="Garamond" panose="02020404030301010803" pitchFamily="18" charset="0"/>
              </a:rPr>
              <a:t>: un </a:t>
            </a:r>
            <a:r>
              <a:rPr lang="es-ES" dirty="0" err="1">
                <a:latin typeface="Garamond" panose="02020404030301010803" pitchFamily="18" charset="0"/>
              </a:rPr>
              <a:t>patch</a:t>
            </a:r>
            <a:r>
              <a:rPr lang="es-ES" dirty="0">
                <a:latin typeface="Garamond" panose="02020404030301010803" pitchFamily="18" charset="0"/>
              </a:rPr>
              <a:t> de madera seca ardiendo se propaga a sus 4 </a:t>
            </a:r>
            <a:r>
              <a:rPr lang="es-ES" dirty="0" err="1">
                <a:latin typeface="Garamond" panose="02020404030301010803" pitchFamily="18" charset="0"/>
              </a:rPr>
              <a:t>patches</a:t>
            </a:r>
            <a:r>
              <a:rPr lang="es-ES" dirty="0">
                <a:latin typeface="Garamond" panose="02020404030301010803" pitchFamily="18" charset="0"/>
              </a:rPr>
              <a:t> vecinos de madera seca, y posteriormente se apaga.</a:t>
            </a:r>
          </a:p>
          <a:p>
            <a:r>
              <a:rPr lang="es-ES" dirty="0">
                <a:latin typeface="Garamond" panose="02020404030301010803" pitchFamily="18" charset="0"/>
              </a:rPr>
              <a:t>Añadir un </a:t>
            </a:r>
            <a:r>
              <a:rPr lang="es-ES" b="1" dirty="0">
                <a:latin typeface="Garamond" panose="02020404030301010803" pitchFamily="18" charset="0"/>
              </a:rPr>
              <a:t>monitor</a:t>
            </a:r>
            <a:r>
              <a:rPr lang="es-ES" dirty="0">
                <a:latin typeface="Garamond" panose="02020404030301010803" pitchFamily="18" charset="0"/>
              </a:rPr>
              <a:t> de % madera quemada.</a:t>
            </a:r>
            <a:endParaRPr lang="es-ES" sz="2000" dirty="0">
              <a:latin typeface="Garamond" panose="02020404030301010803" pitchFamily="18" charset="0"/>
            </a:endParaRPr>
          </a:p>
        </p:txBody>
      </p:sp>
      <p:pic>
        <p:nvPicPr>
          <p:cNvPr id="12290" name="Picture 2" descr="Professor Uri Wilensky's NetLogo Software Selecte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231" y="1775385"/>
            <a:ext cx="285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56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a:bodyPr>
          <a:lstStyle/>
          <a:p>
            <a:r>
              <a:rPr lang="es-ES" dirty="0" smtClean="0">
                <a:latin typeface="Garamond" panose="02020404030301010803" pitchFamily="18" charset="0"/>
              </a:rPr>
              <a:t>Desarrollo: Difusión de un mensaje</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985489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696998" cy="5270986"/>
          </a:xfrm>
        </p:spPr>
        <p:txBody>
          <a:bodyPr>
            <a:noAutofit/>
          </a:bodyPr>
          <a:lstStyle/>
          <a:p>
            <a:r>
              <a:rPr lang="es-ES" dirty="0">
                <a:latin typeface="Garamond" panose="02020404030301010803" pitchFamily="18" charset="0"/>
              </a:rPr>
              <a:t>Solo hará uso de tortugas.</a:t>
            </a:r>
          </a:p>
          <a:p>
            <a:r>
              <a:rPr lang="es-ES" dirty="0">
                <a:latin typeface="Garamond" panose="02020404030301010803" pitchFamily="18" charset="0"/>
              </a:rPr>
              <a:t>Hará uso de tiempo por pasos.</a:t>
            </a:r>
          </a:p>
          <a:p>
            <a:r>
              <a:rPr lang="es-ES" b="1" dirty="0">
                <a:latin typeface="Garamond" panose="02020404030301010803" pitchFamily="18" charset="0"/>
              </a:rPr>
              <a:t>Prepara-mundo</a:t>
            </a:r>
            <a:r>
              <a:rPr lang="es-ES" dirty="0">
                <a:latin typeface="Garamond" panose="02020404030301010803" pitchFamily="18" charset="0"/>
              </a:rPr>
              <a:t>: a partir del número de individuos, los distribuye aleatoriamente por el terreno y selecciona un portador al azar del mensaje original.</a:t>
            </a:r>
          </a:p>
          <a:p>
            <a:r>
              <a:rPr lang="es-ES" b="1" dirty="0">
                <a:latin typeface="Garamond" panose="02020404030301010803" pitchFamily="18" charset="0"/>
              </a:rPr>
              <a:t>Propaga</a:t>
            </a:r>
            <a:r>
              <a:rPr lang="es-ES" dirty="0">
                <a:latin typeface="Garamond" panose="02020404030301010803" pitchFamily="18" charset="0"/>
              </a:rPr>
              <a:t>: los individuos se mueven aleatoriamente por el mundo y si llevan el mensaje, lo comunican al resto de individuos que estén en su mismo </a:t>
            </a:r>
            <a:r>
              <a:rPr lang="es-ES" dirty="0" err="1">
                <a:latin typeface="Garamond" panose="02020404030301010803" pitchFamily="18" charset="0"/>
              </a:rPr>
              <a:t>patch</a:t>
            </a:r>
            <a:r>
              <a:rPr lang="es-ES" dirty="0">
                <a:latin typeface="Garamond" panose="02020404030301010803" pitchFamily="18" charset="0"/>
              </a:rPr>
              <a:t>.</a:t>
            </a:r>
          </a:p>
          <a:p>
            <a:r>
              <a:rPr lang="es-ES" dirty="0">
                <a:latin typeface="Garamond" panose="02020404030301010803" pitchFamily="18" charset="0"/>
              </a:rPr>
              <a:t>Añadir una gráfica con el número de individuos que llevan el mensaje.</a:t>
            </a:r>
            <a:endParaRPr lang="es-ES" sz="2000" dirty="0">
              <a:latin typeface="Garamond" panose="02020404030301010803" pitchFamily="18" charset="0"/>
            </a:endParaRPr>
          </a:p>
        </p:txBody>
      </p:sp>
      <p:pic>
        <p:nvPicPr>
          <p:cNvPr id="13314" name="Picture 2" descr="NetLogo Models Library: epiDEM 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193" y="1636775"/>
            <a:ext cx="3548295" cy="35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705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27662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 la vida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736336" cy="4525963"/>
          </a:xfrm>
        </p:spPr>
        <p:txBody>
          <a:bodyPr>
            <a:normAutofit/>
          </a:bodyPr>
          <a:lstStyle/>
          <a:p>
            <a:r>
              <a:rPr lang="es-ES" dirty="0" smtClean="0">
                <a:latin typeface="Garamond" panose="02020404030301010803" pitchFamily="18" charset="0"/>
              </a:rPr>
              <a:t>Juego sincronizado (con paralelismo)</a:t>
            </a:r>
          </a:p>
          <a:p>
            <a:pPr>
              <a:buNone/>
            </a:pPr>
            <a:r>
              <a:rPr lang="es-ES" dirty="0" smtClean="0">
                <a:latin typeface="Garamond" panose="02020404030301010803" pitchFamily="18" charset="0"/>
              </a:rPr>
              <a:t>		(por </a:t>
            </a:r>
            <a:r>
              <a:rPr lang="es-ES" dirty="0" err="1" smtClean="0">
                <a:latin typeface="Garamond" panose="02020404030301010803" pitchFamily="18" charset="0"/>
              </a:rPr>
              <a:t>ticks</a:t>
            </a:r>
            <a:r>
              <a:rPr lang="es-ES" dirty="0" smtClean="0">
                <a:latin typeface="Garamond" panose="02020404030301010803" pitchFamily="18" charset="0"/>
              </a:rPr>
              <a:t>)</a:t>
            </a:r>
          </a:p>
          <a:p>
            <a:r>
              <a:rPr lang="es-ES" dirty="0" smtClean="0">
                <a:latin typeface="Garamond" panose="02020404030301010803" pitchFamily="18" charset="0"/>
              </a:rPr>
              <a:t>Reglas:</a:t>
            </a:r>
          </a:p>
          <a:p>
            <a:pPr lvl="1"/>
            <a:r>
              <a:rPr lang="es-ES" dirty="0" smtClean="0">
                <a:latin typeface="Garamond" panose="02020404030301010803" pitchFamily="18" charset="0"/>
              </a:rPr>
              <a:t>Una célula muerta con exactamente 3 células vecinas vivas, nace</a:t>
            </a:r>
            <a:r>
              <a:rPr lang="es-ES" dirty="0" smtClean="0">
                <a:latin typeface="Garamond" panose="02020404030301010803" pitchFamily="18" charset="0"/>
              </a:rPr>
              <a:t>. En caso contrario, permanece muerta.</a:t>
            </a:r>
            <a:endParaRPr lang="es-ES" dirty="0" smtClean="0">
              <a:latin typeface="Garamond" panose="02020404030301010803" pitchFamily="18" charset="0"/>
            </a:endParaRPr>
          </a:p>
          <a:p>
            <a:pPr lvl="1"/>
            <a:r>
              <a:rPr lang="es-ES" dirty="0" smtClean="0">
                <a:latin typeface="Garamond" panose="02020404030301010803" pitchFamily="18" charset="0"/>
              </a:rPr>
              <a:t>Una célula viva con 2 o 3 vecinas vivas sigue viva, en otro caso</a:t>
            </a:r>
            <a:r>
              <a:rPr lang="es-ES" smtClean="0">
                <a:latin typeface="Garamond" panose="02020404030301010803" pitchFamily="18" charset="0"/>
              </a:rPr>
              <a:t>, </a:t>
            </a:r>
            <a:r>
              <a:rPr lang="es-ES" smtClean="0">
                <a:latin typeface="Garamond" panose="02020404030301010803" pitchFamily="18" charset="0"/>
              </a:rPr>
              <a:t>muere.</a:t>
            </a:r>
            <a:endParaRPr lang="es-ES" dirty="0">
              <a:latin typeface="Garamond" panose="02020404030301010803" pitchFamily="18" charset="0"/>
            </a:endParaRPr>
          </a:p>
        </p:txBody>
      </p:sp>
      <p:pic>
        <p:nvPicPr>
          <p:cNvPr id="14338" name="Picture 2" descr="File:Rules of Conway's game of life - Glider.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071" y="2536253"/>
            <a:ext cx="2133600"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120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del más fuerte</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507736" cy="4525963"/>
          </a:xfrm>
        </p:spPr>
        <p:txBody>
          <a:bodyPr>
            <a:noAutofit/>
          </a:bodyPr>
          <a:lstStyle/>
          <a:p>
            <a:r>
              <a:rPr lang="es-ES" dirty="0">
                <a:latin typeface="Garamond" panose="02020404030301010803" pitchFamily="18" charset="0"/>
              </a:rPr>
              <a:t>Los agentes tienen una propiedad que indica su fuerza.</a:t>
            </a:r>
          </a:p>
          <a:p>
            <a:r>
              <a:rPr lang="es-ES" dirty="0">
                <a:latin typeface="Garamond" panose="02020404030301010803" pitchFamily="18" charset="0"/>
              </a:rPr>
              <a:t>Cuando 2 agentes se encuentran cerca se enfrentan.</a:t>
            </a:r>
          </a:p>
          <a:p>
            <a:r>
              <a:rPr lang="es-ES" dirty="0">
                <a:latin typeface="Garamond" panose="02020404030301010803" pitchFamily="18" charset="0"/>
              </a:rPr>
              <a:t>Reglas:</a:t>
            </a:r>
          </a:p>
          <a:p>
            <a:pPr lvl="1"/>
            <a:r>
              <a:rPr lang="es-ES" dirty="0">
                <a:latin typeface="Garamond" panose="02020404030301010803" pitchFamily="18" charset="0"/>
              </a:rPr>
              <a:t>Cada agente genera un número al azar proporcional a su fuerza, y gana aquel que haya obtenido una puntuación mayor.</a:t>
            </a:r>
          </a:p>
          <a:p>
            <a:pPr lvl="1"/>
            <a:r>
              <a:rPr lang="es-ES" dirty="0">
                <a:latin typeface="Garamond" panose="02020404030301010803" pitchFamily="18" charset="0"/>
              </a:rPr>
              <a:t>El otro muere.</a:t>
            </a:r>
          </a:p>
          <a:p>
            <a:r>
              <a:rPr lang="es-ES" dirty="0">
                <a:latin typeface="Garamond" panose="02020404030301010803" pitchFamily="18" charset="0"/>
              </a:rPr>
              <a:t>Gana el último agente que quede.</a:t>
            </a:r>
            <a:endParaRPr lang="es-ES" dirty="0" err="1">
              <a:latin typeface="Garamond" panose="02020404030301010803" pitchFamily="18" charset="0"/>
            </a:endParaRPr>
          </a:p>
        </p:txBody>
      </p:sp>
      <p:pic>
        <p:nvPicPr>
          <p:cNvPr id="15362" name="Picture 2" descr="Zangief/Sprites | Street Fighter Wiki | Fandom powered b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1126" y="1984175"/>
            <a:ext cx="2167001" cy="247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117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pic>
        <p:nvPicPr>
          <p:cNvPr id="1027" name="Picture 3" descr="C:\Users\fsancho\Documents\My Dropbox\FERNANDO&amp;JUANCARLOS\Cursos Thales\NetLogo\Libro NetLogo\C1-imagenes\image11.png"/>
          <p:cNvPicPr>
            <a:picLocks noChangeAspect="1" noChangeArrowheads="1"/>
          </p:cNvPicPr>
          <p:nvPr/>
        </p:nvPicPr>
        <p:blipFill>
          <a:blip r:embed="rId2" cstate="print"/>
          <a:srcRect/>
          <a:stretch>
            <a:fillRect/>
          </a:stretch>
        </p:blipFill>
        <p:spPr bwMode="auto">
          <a:xfrm>
            <a:off x="3827770" y="2046446"/>
            <a:ext cx="6675120" cy="4137660"/>
          </a:xfrm>
          <a:prstGeom prst="rect">
            <a:avLst/>
          </a:prstGeom>
          <a:ln>
            <a:noFill/>
          </a:ln>
          <a:effectLst>
            <a:outerShdw blurRad="190500" algn="tl" rotWithShape="0">
              <a:srgbClr val="000000">
                <a:alpha val="70000"/>
              </a:srgbClr>
            </a:outerShdw>
          </a:effectLst>
        </p:spPr>
      </p:pic>
      <p:sp>
        <p:nvSpPr>
          <p:cNvPr id="6" name="5 CuadroTexto"/>
          <p:cNvSpPr txBox="1"/>
          <p:nvPr/>
        </p:nvSpPr>
        <p:spPr>
          <a:xfrm>
            <a:off x="911425" y="3515410"/>
            <a:ext cx="257160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b="1" dirty="0">
                <a:latin typeface="Garamond" panose="02020404030301010803" pitchFamily="18" charset="0"/>
              </a:rPr>
              <a:t>Color </a:t>
            </a:r>
            <a:r>
              <a:rPr lang="es-ES" sz="2880" b="1" dirty="0" err="1">
                <a:latin typeface="Garamond" pitchFamily="18" charset="0"/>
              </a:rPr>
              <a:t>Swatches</a:t>
            </a:r>
            <a:endParaRPr lang="es-ES" sz="2880" b="1" dirty="0">
              <a:latin typeface="Garamond" pitchFamily="18" charset="0"/>
            </a:endParaRPr>
          </a:p>
        </p:txBody>
      </p:sp>
    </p:spTree>
    <p:extLst>
      <p:ext uri="{BB962C8B-B14F-4D97-AF65-F5344CB8AC3E}">
        <p14:creationId xmlns:p14="http://schemas.microsoft.com/office/powerpoint/2010/main" val="27375142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Recursión sobre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7961813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a:spLocks noGrp="1"/>
          </p:cNvSpPr>
          <p:nvPr>
            <p:ph type="title"/>
          </p:nvPr>
        </p:nvSpPr>
        <p:spPr>
          <a:xfrm>
            <a:off x="34280" y="444969"/>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
        <p:nvSpPr>
          <p:cNvPr id="6" name="5 Marcador de contenido"/>
          <p:cNvSpPr>
            <a:spLocks noGrp="1"/>
          </p:cNvSpPr>
          <p:nvPr>
            <p:ph idx="1"/>
          </p:nvPr>
        </p:nvSpPr>
        <p:spPr>
          <a:xfrm>
            <a:off x="652195" y="1194245"/>
            <a:ext cx="5616624" cy="5789442"/>
          </a:xfrm>
        </p:spPr>
        <p:txBody>
          <a:bodyPr>
            <a:normAutofit/>
          </a:bodyPr>
          <a:lstStyle/>
          <a:p>
            <a:r>
              <a:rPr lang="es-ES" dirty="0" smtClean="0">
                <a:latin typeface="Garamond" panose="02020404030301010803" pitchFamily="18" charset="0"/>
              </a:rPr>
              <a:t>Concepto de recursión numérico:</a:t>
            </a:r>
          </a:p>
          <a:p>
            <a:pPr>
              <a:buNone/>
            </a:pPr>
            <a:endParaRPr lang="es-ES" dirty="0" smtClean="0">
              <a:latin typeface="Garamond" panose="02020404030301010803" pitchFamily="18" charset="0"/>
            </a:endParaRPr>
          </a:p>
          <a:p>
            <a:pPr>
              <a:buNone/>
            </a:pPr>
            <a:endParaRPr lang="es-ES" dirty="0" smtClean="0">
              <a:latin typeface="Garamond" panose="02020404030301010803" pitchFamily="18" charset="0"/>
            </a:endParaRPr>
          </a:p>
          <a:p>
            <a:pPr>
              <a:buNone/>
            </a:pPr>
            <a:r>
              <a:rPr lang="es-ES" dirty="0" smtClean="0">
                <a:latin typeface="Garamond" panose="02020404030301010803" pitchFamily="18" charset="0"/>
              </a:rPr>
              <a:t>	Esencialmente: para calcular el valor en un punto, necesitamos hacer uso de su valor en puntos anteriores.</a:t>
            </a:r>
          </a:p>
          <a:p>
            <a:r>
              <a:rPr lang="es-ES" dirty="0" smtClean="0">
                <a:latin typeface="Garamond" panose="02020404030301010803" pitchFamily="18" charset="0"/>
              </a:rPr>
              <a:t>¿Qué puede significar “anterior” en el caso de las listas?</a:t>
            </a:r>
          </a:p>
          <a:p>
            <a:r>
              <a:rPr lang="es-ES" dirty="0" smtClean="0">
                <a:latin typeface="Garamond" panose="02020404030301010803" pitchFamily="18" charset="0"/>
              </a:rPr>
              <a:t>Cuando tenemos una estructura que podemos construir/destruir en pasos, la idea se puede repetir:</a:t>
            </a:r>
          </a:p>
          <a:p>
            <a:pPr lvl="1"/>
            <a:endParaRPr lang="es-ES" dirty="0" smtClean="0">
              <a:latin typeface="Garamond" panose="02020404030301010803" pitchFamily="18" charset="0"/>
            </a:endParaRPr>
          </a:p>
        </p:txBody>
      </p:sp>
      <p:sp>
        <p:nvSpPr>
          <p:cNvPr id="4" name="3 CuadroTexto"/>
          <p:cNvSpPr txBox="1"/>
          <p:nvPr/>
        </p:nvSpPr>
        <p:spPr>
          <a:xfrm>
            <a:off x="2293978" y="1712702"/>
            <a:ext cx="206498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f(0) = k</a:t>
            </a:r>
          </a:p>
          <a:p>
            <a:r>
              <a:rPr lang="es-ES" sz="2160" dirty="0">
                <a:latin typeface="+mj-lt"/>
              </a:rPr>
              <a:t>f(n+1) = H(</a:t>
            </a:r>
            <a:r>
              <a:rPr lang="es-ES" sz="2160" dirty="0" err="1">
                <a:latin typeface="+mj-lt"/>
              </a:rPr>
              <a:t>n,f</a:t>
            </a:r>
            <a:r>
              <a:rPr lang="es-ES" sz="2160" dirty="0">
                <a:latin typeface="+mj-lt"/>
              </a:rPr>
              <a:t>(n))</a:t>
            </a:r>
          </a:p>
        </p:txBody>
      </p:sp>
      <p:sp>
        <p:nvSpPr>
          <p:cNvPr id="5" name="4 CuadroTexto"/>
          <p:cNvSpPr txBox="1"/>
          <p:nvPr/>
        </p:nvSpPr>
        <p:spPr>
          <a:xfrm>
            <a:off x="1612762" y="6292411"/>
            <a:ext cx="40511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a:t>
            </a:r>
            <a:r>
              <a:rPr lang="es-ES" sz="2160" baseline="-25000" dirty="0">
                <a:latin typeface="+mj-lt"/>
              </a:rPr>
              <a:t>1</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a:t>
            </a:r>
            <a:r>
              <a:rPr lang="es-ES" sz="2160" dirty="0" err="1">
                <a:latin typeface="+mj-lt"/>
              </a:rPr>
              <a:t>first</a:t>
            </a:r>
            <a:r>
              <a:rPr lang="es-ES" sz="2160" dirty="0">
                <a:latin typeface="+mj-lt"/>
              </a:rPr>
              <a:t>  L) | (</a:t>
            </a:r>
            <a:r>
              <a:rPr lang="es-ES" sz="2160" dirty="0" err="1">
                <a:latin typeface="+mj-lt"/>
              </a:rPr>
              <a:t>but-first</a:t>
            </a:r>
            <a:r>
              <a:rPr lang="es-ES" sz="2160" dirty="0">
                <a:latin typeface="+mj-lt"/>
              </a:rPr>
              <a:t>  L) ]</a:t>
            </a:r>
          </a:p>
        </p:txBody>
      </p:sp>
      <p:pic>
        <p:nvPicPr>
          <p:cNvPr id="1026" name="Picture 2"/>
          <p:cNvPicPr>
            <a:picLocks noChangeAspect="1" noChangeArrowheads="1"/>
          </p:cNvPicPr>
          <p:nvPr/>
        </p:nvPicPr>
        <p:blipFill>
          <a:blip r:embed="rId3" cstate="print"/>
          <a:srcRect/>
          <a:stretch>
            <a:fillRect/>
          </a:stretch>
        </p:blipFill>
        <p:spPr bwMode="auto">
          <a:xfrm>
            <a:off x="6700868" y="1787218"/>
            <a:ext cx="3604057" cy="1196489"/>
          </a:xfrm>
          <a:prstGeom prst="rect">
            <a:avLst/>
          </a:prstGeom>
          <a:ln w="3175">
            <a:solidFill>
              <a:schemeClr val="tx1"/>
            </a:solidFill>
          </a:ln>
          <a:effectLst>
            <a:outerShdw blurRad="292100" dist="139700" dir="2700000" algn="tl" rotWithShape="0">
              <a:srgbClr val="333333">
                <a:alpha val="65000"/>
              </a:srgbClr>
            </a:outerShdw>
          </a:effectLst>
        </p:spPr>
      </p:pic>
      <p:grpSp>
        <p:nvGrpSpPr>
          <p:cNvPr id="25" name="24 Grupo"/>
          <p:cNvGrpSpPr/>
          <p:nvPr/>
        </p:nvGrpSpPr>
        <p:grpSpPr>
          <a:xfrm>
            <a:off x="6528048" y="3774640"/>
            <a:ext cx="3849255" cy="2051666"/>
            <a:chOff x="5148064" y="3577580"/>
            <a:chExt cx="3207712" cy="1709721"/>
          </a:xfrm>
        </p:grpSpPr>
        <p:sp>
          <p:nvSpPr>
            <p:cNvPr id="7" name="6 Rectángulo"/>
            <p:cNvSpPr/>
            <p:nvPr/>
          </p:nvSpPr>
          <p:spPr>
            <a:xfrm>
              <a:off x="523204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 name="7 Rectángulo"/>
            <p:cNvSpPr/>
            <p:nvPr/>
          </p:nvSpPr>
          <p:spPr>
            <a:xfrm>
              <a:off x="562676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 name="8 Rectángulo"/>
            <p:cNvSpPr/>
            <p:nvPr/>
          </p:nvSpPr>
          <p:spPr>
            <a:xfrm>
              <a:off x="601480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0" name="9 Rectángulo"/>
            <p:cNvSpPr/>
            <p:nvPr/>
          </p:nvSpPr>
          <p:spPr>
            <a:xfrm>
              <a:off x="6409524"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1" name="10 Rectángulo"/>
            <p:cNvSpPr/>
            <p:nvPr/>
          </p:nvSpPr>
          <p:spPr>
            <a:xfrm>
              <a:off x="679755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2" name="11 Rectángulo"/>
            <p:cNvSpPr/>
            <p:nvPr/>
          </p:nvSpPr>
          <p:spPr>
            <a:xfrm>
              <a:off x="718295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3" name="12 Rectángulo"/>
            <p:cNvSpPr/>
            <p:nvPr/>
          </p:nvSpPr>
          <p:spPr>
            <a:xfrm>
              <a:off x="757098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4" name="13 Rectángulo"/>
            <p:cNvSpPr/>
            <p:nvPr/>
          </p:nvSpPr>
          <p:spPr>
            <a:xfrm>
              <a:off x="796619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5" name="14 CuadroTexto"/>
            <p:cNvSpPr txBox="1"/>
            <p:nvPr/>
          </p:nvSpPr>
          <p:spPr>
            <a:xfrm>
              <a:off x="5148064" y="3577580"/>
              <a:ext cx="510557" cy="353943"/>
            </a:xfrm>
            <a:prstGeom prst="rect">
              <a:avLst/>
            </a:prstGeom>
            <a:noFill/>
          </p:spPr>
          <p:txBody>
            <a:bodyPr wrap="none" rtlCol="0">
              <a:spAutoFit/>
            </a:bodyPr>
            <a:lstStyle/>
            <a:p>
              <a:r>
                <a:rPr lang="es-ES" sz="2160" dirty="0" err="1">
                  <a:latin typeface="Garamond" pitchFamily="18" charset="0"/>
                </a:rPr>
                <a:t>first</a:t>
              </a:r>
              <a:endParaRPr lang="es-ES" sz="2160" dirty="0">
                <a:latin typeface="Garamond" pitchFamily="18" charset="0"/>
              </a:endParaRPr>
            </a:p>
          </p:txBody>
        </p:sp>
        <p:cxnSp>
          <p:nvCxnSpPr>
            <p:cNvPr id="17" name="16 Conector recto de flecha"/>
            <p:cNvCxnSpPr>
              <a:stCxn id="15" idx="2"/>
              <a:endCxn id="7" idx="0"/>
            </p:cNvCxnSpPr>
            <p:nvPr/>
          </p:nvCxnSpPr>
          <p:spPr>
            <a:xfrm>
              <a:off x="5403342" y="3931523"/>
              <a:ext cx="8721" cy="36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errar llave"/>
            <p:cNvSpPr/>
            <p:nvPr/>
          </p:nvSpPr>
          <p:spPr>
            <a:xfrm rot="16200000">
              <a:off x="6822250" y="2767490"/>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6687876" y="3577580"/>
              <a:ext cx="880583" cy="353943"/>
            </a:xfrm>
            <a:prstGeom prst="rect">
              <a:avLst/>
            </a:prstGeom>
            <a:noFill/>
          </p:spPr>
          <p:txBody>
            <a:bodyPr wrap="none" rtlCol="0">
              <a:spAutoFit/>
            </a:bodyPr>
            <a:lstStyle/>
            <a:p>
              <a:r>
                <a:rPr lang="es-ES" sz="2160" dirty="0" err="1">
                  <a:latin typeface="Garamond" pitchFamily="18" charset="0"/>
                </a:rPr>
                <a:t>but-first</a:t>
              </a:r>
              <a:endParaRPr lang="es-ES" sz="2160" dirty="0">
                <a:latin typeface="Garamond" pitchFamily="18" charset="0"/>
              </a:endParaRPr>
            </a:p>
          </p:txBody>
        </p:sp>
        <p:sp>
          <p:nvSpPr>
            <p:cNvPr id="20" name="19 CuadroTexto"/>
            <p:cNvSpPr txBox="1"/>
            <p:nvPr/>
          </p:nvSpPr>
          <p:spPr>
            <a:xfrm>
              <a:off x="7903996" y="4933358"/>
              <a:ext cx="451780" cy="353943"/>
            </a:xfrm>
            <a:prstGeom prst="rect">
              <a:avLst/>
            </a:prstGeom>
            <a:noFill/>
          </p:spPr>
          <p:txBody>
            <a:bodyPr wrap="none" rtlCol="0">
              <a:spAutoFit/>
            </a:bodyPr>
            <a:lstStyle/>
            <a:p>
              <a:r>
                <a:rPr lang="es-ES" sz="2160" dirty="0" err="1">
                  <a:latin typeface="Garamond" pitchFamily="18" charset="0"/>
                </a:rPr>
                <a:t>last</a:t>
              </a:r>
              <a:endParaRPr lang="es-ES" sz="2160" dirty="0">
                <a:latin typeface="Garamond" pitchFamily="18" charset="0"/>
              </a:endParaRPr>
            </a:p>
          </p:txBody>
        </p:sp>
        <p:cxnSp>
          <p:nvCxnSpPr>
            <p:cNvPr id="22" name="21 Conector recto de flecha"/>
            <p:cNvCxnSpPr>
              <a:stCxn id="20" idx="0"/>
              <a:endCxn id="14" idx="2"/>
            </p:cNvCxnSpPr>
            <p:nvPr/>
          </p:nvCxnSpPr>
          <p:spPr>
            <a:xfrm flipV="1">
              <a:off x="8129886" y="4657700"/>
              <a:ext cx="16324" cy="275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165551" y="4924066"/>
              <a:ext cx="821806" cy="353943"/>
            </a:xfrm>
            <a:prstGeom prst="rect">
              <a:avLst/>
            </a:prstGeom>
            <a:noFill/>
          </p:spPr>
          <p:txBody>
            <a:bodyPr wrap="none" rtlCol="0">
              <a:spAutoFit/>
            </a:bodyPr>
            <a:lstStyle/>
            <a:p>
              <a:r>
                <a:rPr lang="es-ES" sz="2160" dirty="0" err="1">
                  <a:latin typeface="Garamond" pitchFamily="18" charset="0"/>
                </a:rPr>
                <a:t>but-last</a:t>
              </a:r>
              <a:endParaRPr lang="es-ES" sz="2160" dirty="0">
                <a:latin typeface="Garamond" pitchFamily="18" charset="0"/>
              </a:endParaRPr>
            </a:p>
          </p:txBody>
        </p:sp>
        <p:sp>
          <p:nvSpPr>
            <p:cNvPr id="24" name="23 Cerrar llave"/>
            <p:cNvSpPr/>
            <p:nvPr/>
          </p:nvSpPr>
          <p:spPr>
            <a:xfrm rot="5400000">
              <a:off x="6426206" y="3451566"/>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grpSp>
    </p:spTree>
    <p:extLst>
      <p:ext uri="{BB962C8B-B14F-4D97-AF65-F5344CB8AC3E}">
        <p14:creationId xmlns:p14="http://schemas.microsoft.com/office/powerpoint/2010/main" val="9603260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37 Grupo"/>
          <p:cNvGrpSpPr/>
          <p:nvPr/>
        </p:nvGrpSpPr>
        <p:grpSpPr>
          <a:xfrm>
            <a:off x="1170653" y="1841635"/>
            <a:ext cx="3802022" cy="1807285"/>
            <a:chOff x="467544" y="841276"/>
            <a:chExt cx="3168352" cy="1506071"/>
          </a:xfrm>
        </p:grpSpPr>
        <p:grpSp>
          <p:nvGrpSpPr>
            <p:cNvPr id="21" name="20 Grupo"/>
            <p:cNvGrpSpPr/>
            <p:nvPr/>
          </p:nvGrpSpPr>
          <p:grpSpPr>
            <a:xfrm>
              <a:off x="467544" y="841276"/>
              <a:ext cx="3168352" cy="1506071"/>
              <a:chOff x="467544" y="841276"/>
              <a:chExt cx="3168352" cy="1506071"/>
            </a:xfrm>
          </p:grpSpPr>
          <p:sp>
            <p:nvSpPr>
              <p:cNvPr id="8" name="7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 name="8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10" name="9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1" name="10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2" name="11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3" name="12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4" name="13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5" name="14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6" name="15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7" name="16 CuadroTexto"/>
              <p:cNvSpPr txBox="1"/>
              <p:nvPr/>
            </p:nvSpPr>
            <p:spPr>
              <a:xfrm>
                <a:off x="1475656" y="1993404"/>
                <a:ext cx="1230572" cy="353943"/>
              </a:xfrm>
              <a:prstGeom prst="rect">
                <a:avLst/>
              </a:prstGeom>
              <a:noFill/>
            </p:spPr>
            <p:txBody>
              <a:bodyPr wrap="none" rtlCol="0">
                <a:spAutoFit/>
              </a:bodyPr>
              <a:lstStyle/>
              <a:p>
                <a:r>
                  <a:rPr lang="es-ES" sz="2160" dirty="0"/>
                  <a:t>Longitud   L</a:t>
                </a:r>
              </a:p>
            </p:txBody>
          </p:sp>
          <p:sp>
            <p:nvSpPr>
              <p:cNvPr id="18" name="17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1447663" y="1489348"/>
                <a:ext cx="1612034" cy="353943"/>
              </a:xfrm>
              <a:prstGeom prst="rect">
                <a:avLst/>
              </a:prstGeom>
              <a:noFill/>
            </p:spPr>
            <p:txBody>
              <a:bodyPr wrap="none" rtlCol="0">
                <a:spAutoFit/>
              </a:bodyPr>
              <a:lstStyle/>
              <a:p>
                <a:r>
                  <a:rPr lang="es-ES" sz="2160" dirty="0"/>
                  <a:t>Longitud  (</a:t>
                </a:r>
                <a:r>
                  <a:rPr lang="es-ES" sz="2160" dirty="0" err="1"/>
                  <a:t>bf</a:t>
                </a:r>
                <a:r>
                  <a:rPr lang="es-ES" sz="2160" dirty="0"/>
                  <a:t>  L)</a:t>
                </a:r>
              </a:p>
            </p:txBody>
          </p:sp>
          <p:sp>
            <p:nvSpPr>
              <p:cNvPr id="20" name="19 CuadroTexto"/>
              <p:cNvSpPr txBox="1"/>
              <p:nvPr/>
            </p:nvSpPr>
            <p:spPr>
              <a:xfrm>
                <a:off x="525898" y="1489348"/>
                <a:ext cx="271442" cy="353943"/>
              </a:xfrm>
              <a:prstGeom prst="rect">
                <a:avLst/>
              </a:prstGeom>
              <a:noFill/>
            </p:spPr>
            <p:txBody>
              <a:bodyPr wrap="none" rtlCol="0">
                <a:spAutoFit/>
              </a:bodyPr>
              <a:lstStyle/>
              <a:p>
                <a:r>
                  <a:rPr lang="es-ES" sz="2160" dirty="0"/>
                  <a:t>1</a:t>
                </a:r>
              </a:p>
            </p:txBody>
          </p:sp>
        </p:grpSp>
        <p:sp>
          <p:nvSpPr>
            <p:cNvPr id="36" name="35 CuadroTexto"/>
            <p:cNvSpPr txBox="1"/>
            <p:nvPr/>
          </p:nvSpPr>
          <p:spPr>
            <a:xfrm>
              <a:off x="971600" y="1489348"/>
              <a:ext cx="268770" cy="353943"/>
            </a:xfrm>
            <a:prstGeom prst="rect">
              <a:avLst/>
            </a:prstGeom>
            <a:noFill/>
          </p:spPr>
          <p:txBody>
            <a:bodyPr wrap="none" rtlCol="0">
              <a:spAutoFit/>
            </a:bodyPr>
            <a:lstStyle/>
            <a:p>
              <a:r>
                <a:rPr lang="es-ES" sz="2160" dirty="0"/>
                <a:t>+</a:t>
              </a:r>
            </a:p>
          </p:txBody>
        </p:sp>
      </p:grpSp>
      <p:grpSp>
        <p:nvGrpSpPr>
          <p:cNvPr id="39" name="38 Grupo"/>
          <p:cNvGrpSpPr/>
          <p:nvPr/>
        </p:nvGrpSpPr>
        <p:grpSpPr>
          <a:xfrm>
            <a:off x="1170653" y="4682002"/>
            <a:ext cx="3802022" cy="1807285"/>
            <a:chOff x="467544" y="3208248"/>
            <a:chExt cx="3168352" cy="1506071"/>
          </a:xfrm>
        </p:grpSpPr>
        <p:grpSp>
          <p:nvGrpSpPr>
            <p:cNvPr id="22" name="21 Grupo"/>
            <p:cNvGrpSpPr/>
            <p:nvPr/>
          </p:nvGrpSpPr>
          <p:grpSpPr>
            <a:xfrm>
              <a:off x="467544" y="3208248"/>
              <a:ext cx="3168352" cy="1506071"/>
              <a:chOff x="467544" y="841276"/>
              <a:chExt cx="3168352" cy="1506071"/>
            </a:xfrm>
          </p:grpSpPr>
          <p:sp>
            <p:nvSpPr>
              <p:cNvPr id="23" name="22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24" name="23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25" name="24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26" name="25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27" name="26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28" name="27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29" name="28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0" name="29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31" name="30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2" name="31 CuadroTexto"/>
              <p:cNvSpPr txBox="1"/>
              <p:nvPr/>
            </p:nvSpPr>
            <p:spPr>
              <a:xfrm>
                <a:off x="1598294" y="1993404"/>
                <a:ext cx="863218" cy="353943"/>
              </a:xfrm>
              <a:prstGeom prst="rect">
                <a:avLst/>
              </a:prstGeom>
              <a:noFill/>
            </p:spPr>
            <p:txBody>
              <a:bodyPr wrap="none" rtlCol="0">
                <a:spAutoFit/>
              </a:bodyPr>
              <a:lstStyle/>
              <a:p>
                <a:r>
                  <a:rPr lang="es-ES" sz="2160" dirty="0"/>
                  <a:t>suma  L</a:t>
                </a:r>
              </a:p>
            </p:txBody>
          </p:sp>
          <p:sp>
            <p:nvSpPr>
              <p:cNvPr id="33" name="32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4" name="33 CuadroTexto"/>
              <p:cNvSpPr txBox="1"/>
              <p:nvPr/>
            </p:nvSpPr>
            <p:spPr>
              <a:xfrm>
                <a:off x="1609073" y="1489348"/>
                <a:ext cx="1296777" cy="353943"/>
              </a:xfrm>
              <a:prstGeom prst="rect">
                <a:avLst/>
              </a:prstGeom>
              <a:noFill/>
            </p:spPr>
            <p:txBody>
              <a:bodyPr wrap="none" rtlCol="0">
                <a:spAutoFit/>
              </a:bodyPr>
              <a:lstStyle/>
              <a:p>
                <a:r>
                  <a:rPr lang="es-ES" sz="2160" dirty="0"/>
                  <a:t>suma  (</a:t>
                </a:r>
                <a:r>
                  <a:rPr lang="es-ES" sz="2160" dirty="0" err="1"/>
                  <a:t>bf</a:t>
                </a:r>
                <a:r>
                  <a:rPr lang="es-ES" sz="2160" dirty="0"/>
                  <a:t>  L)</a:t>
                </a:r>
              </a:p>
            </p:txBody>
          </p:sp>
          <p:sp>
            <p:nvSpPr>
              <p:cNvPr id="35" name="34 CuadroTexto"/>
              <p:cNvSpPr txBox="1"/>
              <p:nvPr/>
            </p:nvSpPr>
            <p:spPr>
              <a:xfrm>
                <a:off x="525898" y="1489348"/>
                <a:ext cx="342242" cy="353943"/>
              </a:xfrm>
              <a:prstGeom prst="rect">
                <a:avLst/>
              </a:prstGeom>
              <a:noFill/>
            </p:spPr>
            <p:txBody>
              <a:bodyPr wrap="none" rtlCol="0">
                <a:spAutoFit/>
              </a:bodyPr>
              <a:lstStyle/>
              <a:p>
                <a:r>
                  <a:rPr lang="es-ES" sz="2160" dirty="0"/>
                  <a:t>a</a:t>
                </a:r>
                <a:r>
                  <a:rPr lang="es-ES" sz="2160" baseline="-25000" dirty="0"/>
                  <a:t>1</a:t>
                </a:r>
              </a:p>
            </p:txBody>
          </p:sp>
        </p:grpSp>
        <p:sp>
          <p:nvSpPr>
            <p:cNvPr id="37" name="36 CuadroTexto"/>
            <p:cNvSpPr txBox="1"/>
            <p:nvPr/>
          </p:nvSpPr>
          <p:spPr>
            <a:xfrm>
              <a:off x="1043608" y="3856320"/>
              <a:ext cx="268770" cy="353943"/>
            </a:xfrm>
            <a:prstGeom prst="rect">
              <a:avLst/>
            </a:prstGeom>
            <a:noFill/>
          </p:spPr>
          <p:txBody>
            <a:bodyPr wrap="none" rtlCol="0">
              <a:spAutoFit/>
            </a:bodyPr>
            <a:lstStyle/>
            <a:p>
              <a:r>
                <a:rPr lang="es-ES" sz="2160" dirty="0"/>
                <a:t>+</a:t>
              </a:r>
            </a:p>
          </p:txBody>
        </p:sp>
      </p:grpSp>
      <p:pic>
        <p:nvPicPr>
          <p:cNvPr id="2050" name="Picture 2"/>
          <p:cNvPicPr>
            <a:picLocks noChangeAspect="1" noChangeArrowheads="1"/>
          </p:cNvPicPr>
          <p:nvPr/>
        </p:nvPicPr>
        <p:blipFill>
          <a:blip r:embed="rId3" cstate="print"/>
          <a:srcRect/>
          <a:stretch>
            <a:fillRect/>
          </a:stretch>
        </p:blipFill>
        <p:spPr bwMode="auto">
          <a:xfrm>
            <a:off x="6614457" y="2014455"/>
            <a:ext cx="3258058" cy="984349"/>
          </a:xfrm>
          <a:prstGeom prst="rect">
            <a:avLst/>
          </a:prstGeom>
          <a:ln w="3175">
            <a:solidFill>
              <a:schemeClr val="tx1"/>
            </a:solid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6614458" y="4606743"/>
            <a:ext cx="3601118" cy="1007209"/>
          </a:xfrm>
          <a:prstGeom prst="rect">
            <a:avLst/>
          </a:prstGeom>
          <a:ln w="3175">
            <a:solidFill>
              <a:schemeClr val="tx1"/>
            </a:solidFill>
          </a:ln>
          <a:effectLst>
            <a:outerShdw blurRad="190500" algn="tl" rotWithShape="0">
              <a:srgbClr val="000000">
                <a:alpha val="70000"/>
              </a:srgbClr>
            </a:outerShdw>
          </a:effectLst>
        </p:spPr>
      </p:pic>
      <p:sp>
        <p:nvSpPr>
          <p:cNvPr id="40" name="1 Título"/>
          <p:cNvSpPr>
            <a:spLocks noGrp="1"/>
          </p:cNvSpPr>
          <p:nvPr>
            <p:ph type="title"/>
          </p:nvPr>
        </p:nvSpPr>
        <p:spPr>
          <a:xfrm>
            <a:off x="-3005" y="470231"/>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Tree>
    <p:extLst>
      <p:ext uri="{BB962C8B-B14F-4D97-AF65-F5344CB8AC3E}">
        <p14:creationId xmlns:p14="http://schemas.microsoft.com/office/powerpoint/2010/main" val="42820704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66 Grupo"/>
          <p:cNvGrpSpPr/>
          <p:nvPr/>
        </p:nvGrpSpPr>
        <p:grpSpPr>
          <a:xfrm>
            <a:off x="724431" y="1656475"/>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8" name="87 Grupo"/>
          <p:cNvGrpSpPr/>
          <p:nvPr/>
        </p:nvGrpSpPr>
        <p:grpSpPr>
          <a:xfrm>
            <a:off x="724430" y="2174933"/>
            <a:ext cx="4320480" cy="3283565"/>
            <a:chOff x="179512" y="913284"/>
            <a:chExt cx="3600400" cy="2736304"/>
          </a:xfrm>
        </p:grpSpPr>
        <p:sp>
          <p:nvSpPr>
            <p:cNvPr id="81" name="80 Rectángulo"/>
            <p:cNvSpPr/>
            <p:nvPr/>
          </p:nvSpPr>
          <p:spPr>
            <a:xfrm>
              <a:off x="179512" y="913284"/>
              <a:ext cx="3600400" cy="27363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grpSp>
          <p:nvGrpSpPr>
            <p:cNvPr id="82" name="81 Grupo"/>
            <p:cNvGrpSpPr/>
            <p:nvPr/>
          </p:nvGrpSpPr>
          <p:grpSpPr>
            <a:xfrm>
              <a:off x="539552" y="985292"/>
              <a:ext cx="1014803" cy="360040"/>
              <a:chOff x="539552" y="985292"/>
              <a:chExt cx="1014803" cy="360040"/>
            </a:xfrm>
          </p:grpSpPr>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grpSp>
        <p:nvGrpSpPr>
          <p:cNvPr id="85" name="84 Grupo"/>
          <p:cNvGrpSpPr/>
          <p:nvPr/>
        </p:nvGrpSpPr>
        <p:grpSpPr>
          <a:xfrm>
            <a:off x="2020575" y="3557487"/>
            <a:ext cx="2937926" cy="1209734"/>
            <a:chOff x="1259632" y="2065412"/>
            <a:chExt cx="2448272" cy="1008112"/>
          </a:xfrm>
        </p:grpSpPr>
        <p:sp>
          <p:nvSpPr>
            <p:cNvPr id="55" name="54 Rectángulo"/>
            <p:cNvSpPr/>
            <p:nvPr/>
          </p:nvSpPr>
          <p:spPr>
            <a:xfrm>
              <a:off x="1259632" y="2065412"/>
              <a:ext cx="2448272" cy="10081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grpSp>
      <p:grpSp>
        <p:nvGrpSpPr>
          <p:cNvPr id="83" name="82 Grupo"/>
          <p:cNvGrpSpPr/>
          <p:nvPr/>
        </p:nvGrpSpPr>
        <p:grpSpPr>
          <a:xfrm>
            <a:off x="983659" y="2779800"/>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4" name="83 Grupo"/>
          <p:cNvGrpSpPr/>
          <p:nvPr/>
        </p:nvGrpSpPr>
        <p:grpSpPr>
          <a:xfrm>
            <a:off x="983659" y="3643896"/>
            <a:ext cx="950506" cy="432048"/>
            <a:chOff x="395536" y="2137420"/>
            <a:chExt cx="792088" cy="360040"/>
          </a:xfrm>
        </p:grpSpPr>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7" name="86 Grupo"/>
          <p:cNvGrpSpPr/>
          <p:nvPr/>
        </p:nvGrpSpPr>
        <p:grpSpPr>
          <a:xfrm>
            <a:off x="983659" y="4917646"/>
            <a:ext cx="2438695" cy="454442"/>
            <a:chOff x="395536" y="3198878"/>
            <a:chExt cx="2032246" cy="378702"/>
          </a:xfrm>
        </p:grpSpPr>
        <p:sp>
          <p:nvSpPr>
            <p:cNvPr id="75" name="74 Rectángulo"/>
            <p:cNvSpPr/>
            <p:nvPr/>
          </p:nvSpPr>
          <p:spPr>
            <a:xfrm>
              <a:off x="89959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77" name="76 Rectángulo"/>
            <p:cNvSpPr/>
            <p:nvPr/>
          </p:nvSpPr>
          <p:spPr>
            <a:xfrm>
              <a:off x="1682349"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8" name="77 Rectángulo"/>
            <p:cNvSpPr/>
            <p:nvPr/>
          </p:nvSpPr>
          <p:spPr>
            <a:xfrm>
              <a:off x="206774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9" name="78 Igual que"/>
            <p:cNvSpPr/>
            <p:nvPr/>
          </p:nvSpPr>
          <p:spPr>
            <a:xfrm>
              <a:off x="395536"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193394" y="4215172"/>
            <a:ext cx="1889814" cy="435216"/>
            <a:chOff x="1403648" y="2613483"/>
            <a:chExt cx="1574845" cy="362680"/>
          </a:xfrm>
        </p:grpSpPr>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60" name="59 Rectángulo"/>
            <p:cNvSpPr/>
            <p:nvPr/>
          </p:nvSpPr>
          <p:spPr>
            <a:xfrm>
              <a:off x="1835696"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64" name="63 Rectángulo"/>
            <p:cNvSpPr/>
            <p:nvPr/>
          </p:nvSpPr>
          <p:spPr>
            <a:xfrm>
              <a:off x="2223729"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5" name="64 Rectángulo"/>
            <p:cNvSpPr/>
            <p:nvPr/>
          </p:nvSpPr>
          <p:spPr>
            <a:xfrm>
              <a:off x="2618453"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grpSp>
      <p:sp>
        <p:nvSpPr>
          <p:cNvPr id="89" name="1 Título"/>
          <p:cNvSpPr>
            <a:spLocks noGrp="1"/>
          </p:cNvSpPr>
          <p:nvPr>
            <p:ph type="title"/>
          </p:nvPr>
        </p:nvSpPr>
        <p:spPr>
          <a:xfrm>
            <a:off x="20741" y="586963"/>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262066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82 Grupo"/>
          <p:cNvGrpSpPr/>
          <p:nvPr/>
        </p:nvGrpSpPr>
        <p:grpSpPr>
          <a:xfrm>
            <a:off x="825015" y="1589717"/>
            <a:ext cx="6394310" cy="5184576"/>
            <a:chOff x="179512" y="913284"/>
            <a:chExt cx="5328592" cy="4320480"/>
          </a:xfrm>
        </p:grpSpPr>
        <p:sp>
          <p:nvSpPr>
            <p:cNvPr id="81" name="80 Rectángulo"/>
            <p:cNvSpPr/>
            <p:nvPr/>
          </p:nvSpPr>
          <p:spPr>
            <a:xfrm>
              <a:off x="179512" y="913284"/>
              <a:ext cx="5328592" cy="4320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nvGrpSpPr>
          <p:cNvPr id="85" name="84 Grupo"/>
          <p:cNvGrpSpPr/>
          <p:nvPr/>
        </p:nvGrpSpPr>
        <p:grpSpPr>
          <a:xfrm>
            <a:off x="1084243" y="2972271"/>
            <a:ext cx="6048672" cy="3197155"/>
            <a:chOff x="395536" y="2065412"/>
            <a:chExt cx="5040560" cy="2664296"/>
          </a:xfrm>
        </p:grpSpPr>
        <p:sp>
          <p:nvSpPr>
            <p:cNvPr id="55" name="54 Rectángulo"/>
            <p:cNvSpPr/>
            <p:nvPr/>
          </p:nvSpPr>
          <p:spPr>
            <a:xfrm>
              <a:off x="1259632" y="2065412"/>
              <a:ext cx="4176464" cy="2664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2" name="81 Grupo"/>
          <p:cNvGrpSpPr/>
          <p:nvPr/>
        </p:nvGrpSpPr>
        <p:grpSpPr>
          <a:xfrm>
            <a:off x="825015" y="1071259"/>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4" name="83 Grupo"/>
          <p:cNvGrpSpPr/>
          <p:nvPr/>
        </p:nvGrpSpPr>
        <p:grpSpPr>
          <a:xfrm>
            <a:off x="1084243" y="2194584"/>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293978" y="3535517"/>
            <a:ext cx="3456384" cy="604867"/>
            <a:chOff x="1403648" y="2534784"/>
            <a:chExt cx="2880320" cy="504056"/>
          </a:xfrm>
        </p:grpSpPr>
        <p:sp>
          <p:nvSpPr>
            <p:cNvPr id="63" name="62 Rectángulo"/>
            <p:cNvSpPr/>
            <p:nvPr/>
          </p:nvSpPr>
          <p:spPr>
            <a:xfrm>
              <a:off x="1835696" y="261612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9" name="28 Rectángulo"/>
            <p:cNvSpPr/>
            <p:nvPr/>
          </p:nvSpPr>
          <p:spPr>
            <a:xfrm>
              <a:off x="2267744" y="2534784"/>
              <a:ext cx="2016224"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0" name="29 Rectángulo"/>
            <p:cNvSpPr/>
            <p:nvPr/>
          </p:nvSpPr>
          <p:spPr>
            <a:xfrm>
              <a:off x="3059832"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32" name="31 Rectángulo"/>
            <p:cNvSpPr/>
            <p:nvPr/>
          </p:nvSpPr>
          <p:spPr>
            <a:xfrm>
              <a:off x="3805265"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3" name="32 CuadroTexto"/>
            <p:cNvSpPr txBox="1"/>
            <p:nvPr/>
          </p:nvSpPr>
          <p:spPr>
            <a:xfrm>
              <a:off x="2246442" y="2606792"/>
              <a:ext cx="800273" cy="353943"/>
            </a:xfrm>
            <a:prstGeom prst="rect">
              <a:avLst/>
            </a:prstGeom>
            <a:noFill/>
          </p:spPr>
          <p:txBody>
            <a:bodyPr wrap="none" rtlCol="0">
              <a:spAutoFit/>
            </a:bodyPr>
            <a:lstStyle/>
            <a:p>
              <a:r>
                <a:rPr lang="es-ES" sz="2160" dirty="0"/>
                <a:t>inserta</a:t>
              </a:r>
            </a:p>
          </p:txBody>
        </p:sp>
        <p:sp>
          <p:nvSpPr>
            <p:cNvPr id="34" name="33 CuadroTexto"/>
            <p:cNvSpPr txBox="1"/>
            <p:nvPr/>
          </p:nvSpPr>
          <p:spPr>
            <a:xfrm>
              <a:off x="3410541" y="2606792"/>
              <a:ext cx="390332" cy="353943"/>
            </a:xfrm>
            <a:prstGeom prst="rect">
              <a:avLst/>
            </a:prstGeom>
            <a:noFill/>
          </p:spPr>
          <p:txBody>
            <a:bodyPr wrap="none" rtlCol="0">
              <a:spAutoFit/>
            </a:bodyPr>
            <a:lstStyle/>
            <a:p>
              <a:r>
                <a:rPr lang="es-ES" sz="2160" dirty="0"/>
                <a:t>en</a:t>
              </a:r>
            </a:p>
          </p:txBody>
        </p:sp>
      </p:grpSp>
      <p:grpSp>
        <p:nvGrpSpPr>
          <p:cNvPr id="87" name="86 Grupo"/>
          <p:cNvGrpSpPr/>
          <p:nvPr/>
        </p:nvGrpSpPr>
        <p:grpSpPr>
          <a:xfrm>
            <a:off x="2293978" y="4268414"/>
            <a:ext cx="4752528" cy="1814602"/>
            <a:chOff x="1403648" y="3145532"/>
            <a:chExt cx="3960440" cy="1512168"/>
          </a:xfrm>
        </p:grpSpPr>
        <p:sp>
          <p:nvSpPr>
            <p:cNvPr id="35" name="34 Rectángulo"/>
            <p:cNvSpPr/>
            <p:nvPr/>
          </p:nvSpPr>
          <p:spPr>
            <a:xfrm>
              <a:off x="1835696"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36" name="35 Rectángulo"/>
            <p:cNvSpPr/>
            <p:nvPr/>
          </p:nvSpPr>
          <p:spPr>
            <a:xfrm>
              <a:off x="2267744" y="3145532"/>
              <a:ext cx="3096344"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7" name="36 Rectángulo"/>
            <p:cNvSpPr/>
            <p:nvPr/>
          </p:nvSpPr>
          <p:spPr>
            <a:xfrm>
              <a:off x="2411760"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1" name="40 Rectángulo"/>
            <p:cNvSpPr/>
            <p:nvPr/>
          </p:nvSpPr>
          <p:spPr>
            <a:xfrm>
              <a:off x="3059832"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42" name="41 CuadroTexto"/>
            <p:cNvSpPr txBox="1"/>
            <p:nvPr/>
          </p:nvSpPr>
          <p:spPr>
            <a:xfrm>
              <a:off x="2771800" y="3208248"/>
              <a:ext cx="268770" cy="353943"/>
            </a:xfrm>
            <a:prstGeom prst="rect">
              <a:avLst/>
            </a:prstGeom>
            <a:noFill/>
          </p:spPr>
          <p:txBody>
            <a:bodyPr wrap="none" rtlCol="0">
              <a:spAutoFit/>
            </a:bodyPr>
            <a:lstStyle/>
            <a:p>
              <a:r>
                <a:rPr lang="es-ES" sz="2160" dirty="0" smtClean="0"/>
                <a:t>&gt;</a:t>
              </a:r>
              <a:endParaRPr lang="es-ES" sz="2160" dirty="0"/>
            </a:p>
          </p:txBody>
        </p:sp>
        <p:sp>
          <p:nvSpPr>
            <p:cNvPr id="71" name="70 Igual que"/>
            <p:cNvSpPr/>
            <p:nvPr/>
          </p:nvSpPr>
          <p:spPr>
            <a:xfrm>
              <a:off x="1403648"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9" name="88 Grupo"/>
          <p:cNvGrpSpPr/>
          <p:nvPr/>
        </p:nvGrpSpPr>
        <p:grpSpPr>
          <a:xfrm>
            <a:off x="3503712" y="5564558"/>
            <a:ext cx="1424174" cy="432048"/>
            <a:chOff x="2411760" y="4225652"/>
            <a:chExt cx="1186812" cy="360040"/>
          </a:xfrm>
        </p:grpSpPr>
        <p:sp>
          <p:nvSpPr>
            <p:cNvPr id="72" name="71 Igual que"/>
            <p:cNvSpPr/>
            <p:nvPr/>
          </p:nvSpPr>
          <p:spPr>
            <a:xfrm>
              <a:off x="2411760" y="4225652"/>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73" name="72 Rectángulo"/>
            <p:cNvSpPr/>
            <p:nvPr/>
          </p:nvSpPr>
          <p:spPr>
            <a:xfrm>
              <a:off x="2843808"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4" name="73 Rectángulo"/>
            <p:cNvSpPr/>
            <p:nvPr/>
          </p:nvSpPr>
          <p:spPr>
            <a:xfrm>
              <a:off x="3238532"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grpSp>
      <p:grpSp>
        <p:nvGrpSpPr>
          <p:cNvPr id="90" name="89 Grupo"/>
          <p:cNvGrpSpPr/>
          <p:nvPr/>
        </p:nvGrpSpPr>
        <p:grpSpPr>
          <a:xfrm>
            <a:off x="1084243" y="6255835"/>
            <a:ext cx="2438695" cy="454442"/>
            <a:chOff x="395536" y="4801716"/>
            <a:chExt cx="2032246" cy="378702"/>
          </a:xfrm>
        </p:grpSpPr>
        <p:sp>
          <p:nvSpPr>
            <p:cNvPr id="75" name="74 Rectángulo"/>
            <p:cNvSpPr/>
            <p:nvPr/>
          </p:nvSpPr>
          <p:spPr>
            <a:xfrm>
              <a:off x="89959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7" name="76 Rectángulo"/>
            <p:cNvSpPr/>
            <p:nvPr/>
          </p:nvSpPr>
          <p:spPr>
            <a:xfrm>
              <a:off x="1682349"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78" name="77 Rectángulo"/>
            <p:cNvSpPr/>
            <p:nvPr/>
          </p:nvSpPr>
          <p:spPr>
            <a:xfrm>
              <a:off x="206774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79" name="78 Igual que"/>
            <p:cNvSpPr/>
            <p:nvPr/>
          </p:nvSpPr>
          <p:spPr>
            <a:xfrm>
              <a:off x="395536" y="482037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8" name="87 Grupo"/>
          <p:cNvGrpSpPr/>
          <p:nvPr/>
        </p:nvGrpSpPr>
        <p:grpSpPr>
          <a:xfrm>
            <a:off x="3503712" y="4850887"/>
            <a:ext cx="3456384" cy="604867"/>
            <a:chOff x="2411760" y="3630926"/>
            <a:chExt cx="2880320" cy="504056"/>
          </a:xfrm>
        </p:grpSpPr>
        <p:sp>
          <p:nvSpPr>
            <p:cNvPr id="44" name="43 Rectángulo"/>
            <p:cNvSpPr/>
            <p:nvPr/>
          </p:nvSpPr>
          <p:spPr>
            <a:xfrm>
              <a:off x="2843808" y="3714905"/>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45" name="44 Igual que"/>
            <p:cNvSpPr/>
            <p:nvPr/>
          </p:nvSpPr>
          <p:spPr>
            <a:xfrm>
              <a:off x="2411760" y="3714905"/>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49" name="48 Rectángulo"/>
            <p:cNvSpPr/>
            <p:nvPr/>
          </p:nvSpPr>
          <p:spPr>
            <a:xfrm>
              <a:off x="3285187" y="3630926"/>
              <a:ext cx="200689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p>
          </p:txBody>
        </p:sp>
        <p:sp>
          <p:nvSpPr>
            <p:cNvPr id="59" name="58 Rectángulo"/>
            <p:cNvSpPr/>
            <p:nvPr/>
          </p:nvSpPr>
          <p:spPr>
            <a:xfrm>
              <a:off x="4093298" y="370293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61" name="60 CuadroTexto"/>
            <p:cNvSpPr txBox="1"/>
            <p:nvPr/>
          </p:nvSpPr>
          <p:spPr>
            <a:xfrm>
              <a:off x="3285188" y="3702934"/>
              <a:ext cx="800273" cy="353943"/>
            </a:xfrm>
            <a:prstGeom prst="rect">
              <a:avLst/>
            </a:prstGeom>
            <a:noFill/>
          </p:spPr>
          <p:txBody>
            <a:bodyPr wrap="none" rtlCol="0">
              <a:spAutoFit/>
            </a:bodyPr>
            <a:lstStyle/>
            <a:p>
              <a:r>
                <a:rPr lang="es-ES" sz="2160" dirty="0"/>
                <a:t>inserta</a:t>
              </a:r>
            </a:p>
          </p:txBody>
        </p:sp>
        <p:sp>
          <p:nvSpPr>
            <p:cNvPr id="66" name="65 CuadroTexto"/>
            <p:cNvSpPr txBox="1"/>
            <p:nvPr/>
          </p:nvSpPr>
          <p:spPr>
            <a:xfrm>
              <a:off x="4425345" y="3702934"/>
              <a:ext cx="390332" cy="353943"/>
            </a:xfrm>
            <a:prstGeom prst="rect">
              <a:avLst/>
            </a:prstGeom>
            <a:noFill/>
          </p:spPr>
          <p:txBody>
            <a:bodyPr wrap="none" rtlCol="0">
              <a:spAutoFit/>
            </a:bodyPr>
            <a:lstStyle/>
            <a:p>
              <a:r>
                <a:rPr lang="es-ES" sz="2160" dirty="0"/>
                <a:t>en</a:t>
              </a:r>
            </a:p>
          </p:txBody>
        </p:sp>
        <p:sp>
          <p:nvSpPr>
            <p:cNvPr id="80" name="79 CuadroTexto"/>
            <p:cNvSpPr txBox="1"/>
            <p:nvPr/>
          </p:nvSpPr>
          <p:spPr>
            <a:xfrm>
              <a:off x="4804047" y="3702934"/>
              <a:ext cx="399682" cy="35394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s-ES" sz="2160" dirty="0"/>
                <a:t>[  ]</a:t>
              </a:r>
            </a:p>
          </p:txBody>
        </p:sp>
      </p:grpSp>
      <p:pic>
        <p:nvPicPr>
          <p:cNvPr id="3074" name="Picture 2"/>
          <p:cNvPicPr>
            <a:picLocks noChangeAspect="1" noChangeArrowheads="1"/>
          </p:cNvPicPr>
          <p:nvPr/>
        </p:nvPicPr>
        <p:blipFill>
          <a:blip r:embed="rId3" cstate="print"/>
          <a:srcRect/>
          <a:stretch>
            <a:fillRect/>
          </a:stretch>
        </p:blipFill>
        <p:spPr bwMode="auto">
          <a:xfrm>
            <a:off x="7231252" y="2132856"/>
            <a:ext cx="4286928" cy="1407259"/>
          </a:xfrm>
          <a:prstGeom prst="rect">
            <a:avLst/>
          </a:prstGeom>
          <a:ln w="3175">
            <a:solidFill>
              <a:schemeClr val="tx1"/>
            </a:solidFill>
          </a:ln>
          <a:effectLst>
            <a:outerShdw blurRad="190500" algn="tl" rotWithShape="0">
              <a:srgbClr val="000000">
                <a:alpha val="70000"/>
              </a:srgbClr>
            </a:outerShdw>
          </a:effectLst>
        </p:spPr>
      </p:pic>
      <p:sp>
        <p:nvSpPr>
          <p:cNvPr id="92" name="1 Título"/>
          <p:cNvSpPr>
            <a:spLocks noGrp="1"/>
          </p:cNvSpPr>
          <p:nvPr>
            <p:ph type="title"/>
          </p:nvPr>
        </p:nvSpPr>
        <p:spPr>
          <a:xfrm>
            <a:off x="9353" y="285211"/>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38278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Effect transition="in" filter="fade">
                                      <p:cBhvr>
                                        <p:cTn id="4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25 Grupo"/>
          <p:cNvGrpSpPr/>
          <p:nvPr/>
        </p:nvGrpSpPr>
        <p:grpSpPr>
          <a:xfrm>
            <a:off x="911424" y="1455307"/>
            <a:ext cx="1986954" cy="864096"/>
            <a:chOff x="251520" y="481236"/>
            <a:chExt cx="1655795" cy="720080"/>
          </a:xfrm>
        </p:grpSpPr>
        <p:sp>
          <p:nvSpPr>
            <p:cNvPr id="44" name="43 Rectángulo"/>
            <p:cNvSpPr/>
            <p:nvPr/>
          </p:nvSpPr>
          <p:spPr>
            <a:xfrm>
              <a:off x="316133"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5" name="44 Rectángulo"/>
            <p:cNvSpPr/>
            <p:nvPr/>
          </p:nvSpPr>
          <p:spPr>
            <a:xfrm>
              <a:off x="70091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49" name="48 Rectángulo"/>
            <p:cNvSpPr/>
            <p:nvPr/>
          </p:nvSpPr>
          <p:spPr>
            <a:xfrm>
              <a:off x="108895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59" name="58 Rectángulo"/>
            <p:cNvSpPr/>
            <p:nvPr/>
          </p:nvSpPr>
          <p:spPr>
            <a:xfrm>
              <a:off x="14836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1" name="70 CuadroTexto"/>
            <p:cNvSpPr txBox="1"/>
            <p:nvPr/>
          </p:nvSpPr>
          <p:spPr>
            <a:xfrm>
              <a:off x="251520" y="481236"/>
              <a:ext cx="1655795" cy="353943"/>
            </a:xfrm>
            <a:prstGeom prst="rect">
              <a:avLst/>
            </a:prstGeom>
            <a:noFill/>
          </p:spPr>
          <p:txBody>
            <a:bodyPr wrap="none" rtlCol="0">
              <a:spAutoFit/>
            </a:bodyPr>
            <a:lstStyle/>
            <a:p>
              <a:r>
                <a:rPr lang="es-ES" sz="2160" dirty="0">
                  <a:latin typeface="Garamond" pitchFamily="18" charset="0"/>
                </a:rPr>
                <a:t>Quiero ordenar: </a:t>
              </a:r>
            </a:p>
          </p:txBody>
        </p:sp>
      </p:grpSp>
      <p:grpSp>
        <p:nvGrpSpPr>
          <p:cNvPr id="27" name="26 Grupo"/>
          <p:cNvGrpSpPr/>
          <p:nvPr/>
        </p:nvGrpSpPr>
        <p:grpSpPr>
          <a:xfrm>
            <a:off x="1429882" y="2319402"/>
            <a:ext cx="3305274" cy="759220"/>
            <a:chOff x="683568" y="1201316"/>
            <a:chExt cx="2754395" cy="632684"/>
          </a:xfrm>
        </p:grpSpPr>
        <p:sp>
          <p:nvSpPr>
            <p:cNvPr id="72" name="71 Abrir llave"/>
            <p:cNvSpPr/>
            <p:nvPr/>
          </p:nvSpPr>
          <p:spPr>
            <a:xfrm rot="16200000">
              <a:off x="1079612" y="805272"/>
              <a:ext cx="360040"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73" name="72 CuadroTexto"/>
            <p:cNvSpPr txBox="1"/>
            <p:nvPr/>
          </p:nvSpPr>
          <p:spPr>
            <a:xfrm>
              <a:off x="767360" y="1480056"/>
              <a:ext cx="2670603" cy="353944"/>
            </a:xfrm>
            <a:prstGeom prst="rect">
              <a:avLst/>
            </a:prstGeom>
            <a:noFill/>
          </p:spPr>
          <p:txBody>
            <a:bodyPr wrap="none" rtlCol="0">
              <a:spAutoFit/>
            </a:bodyPr>
            <a:lstStyle/>
            <a:p>
              <a:r>
                <a:rPr lang="es-ES" sz="2160" dirty="0">
                  <a:latin typeface="Garamond" pitchFamily="18" charset="0"/>
                </a:rPr>
                <a:t>Si la cola estuviera ordenada</a:t>
              </a:r>
            </a:p>
          </p:txBody>
        </p:sp>
      </p:grpSp>
      <p:grpSp>
        <p:nvGrpSpPr>
          <p:cNvPr id="28" name="27 Grupo"/>
          <p:cNvGrpSpPr/>
          <p:nvPr/>
        </p:nvGrpSpPr>
        <p:grpSpPr>
          <a:xfrm>
            <a:off x="825015" y="3183500"/>
            <a:ext cx="3802022" cy="702428"/>
            <a:chOff x="179512" y="1921396"/>
            <a:chExt cx="3168352" cy="585356"/>
          </a:xfrm>
        </p:grpSpPr>
        <p:grpSp>
          <p:nvGrpSpPr>
            <p:cNvPr id="90" name="89 Grupo"/>
            <p:cNvGrpSpPr/>
            <p:nvPr/>
          </p:nvGrpSpPr>
          <p:grpSpPr>
            <a:xfrm>
              <a:off x="179512" y="2137420"/>
              <a:ext cx="2579388" cy="369332"/>
              <a:chOff x="624460" y="2200136"/>
              <a:chExt cx="2579388" cy="369332"/>
            </a:xfrm>
          </p:grpSpPr>
          <p:sp>
            <p:nvSpPr>
              <p:cNvPr id="74" name="73 Rectángulo"/>
              <p:cNvSpPr/>
              <p:nvPr/>
            </p:nvSpPr>
            <p:spPr>
              <a:xfrm>
                <a:off x="1404637"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0" name="79 Rectángulo"/>
              <p:cNvSpPr/>
              <p:nvPr/>
            </p:nvSpPr>
            <p:spPr>
              <a:xfrm>
                <a:off x="2061051"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82" name="81 Rectángulo"/>
              <p:cNvSpPr/>
              <p:nvPr/>
            </p:nvSpPr>
            <p:spPr>
              <a:xfrm>
                <a:off x="2449084"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83" name="82 Rectángulo"/>
              <p:cNvSpPr/>
              <p:nvPr/>
            </p:nvSpPr>
            <p:spPr>
              <a:xfrm>
                <a:off x="2843808"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88" name="87 CuadroTexto"/>
              <p:cNvSpPr txBox="1"/>
              <p:nvPr/>
            </p:nvSpPr>
            <p:spPr>
              <a:xfrm>
                <a:off x="624460" y="2200136"/>
                <a:ext cx="747588" cy="353943"/>
              </a:xfrm>
              <a:prstGeom prst="rect">
                <a:avLst/>
              </a:prstGeom>
              <a:noFill/>
            </p:spPr>
            <p:txBody>
              <a:bodyPr wrap="none" rtlCol="0">
                <a:spAutoFit/>
              </a:bodyPr>
              <a:lstStyle/>
              <a:p>
                <a:r>
                  <a:rPr lang="es-ES" sz="2160" dirty="0">
                    <a:latin typeface="Garamond" pitchFamily="18" charset="0"/>
                  </a:rPr>
                  <a:t>inserta</a:t>
                </a:r>
              </a:p>
            </p:txBody>
          </p:sp>
          <p:sp>
            <p:nvSpPr>
              <p:cNvPr id="89" name="88 CuadroTexto"/>
              <p:cNvSpPr txBox="1"/>
              <p:nvPr/>
            </p:nvSpPr>
            <p:spPr>
              <a:xfrm>
                <a:off x="1711558" y="2209428"/>
                <a:ext cx="367622" cy="353943"/>
              </a:xfrm>
              <a:prstGeom prst="rect">
                <a:avLst/>
              </a:prstGeom>
              <a:noFill/>
            </p:spPr>
            <p:txBody>
              <a:bodyPr wrap="none" rtlCol="0">
                <a:spAutoFit/>
              </a:bodyPr>
              <a:lstStyle/>
              <a:p>
                <a:r>
                  <a:rPr lang="es-ES" sz="2160" dirty="0">
                    <a:latin typeface="Garamond" pitchFamily="18" charset="0"/>
                  </a:rPr>
                  <a:t>en</a:t>
                </a:r>
              </a:p>
            </p:txBody>
          </p:sp>
        </p:grpSp>
        <p:sp>
          <p:nvSpPr>
            <p:cNvPr id="91" name="90 Flecha doblada"/>
            <p:cNvSpPr/>
            <p:nvPr/>
          </p:nvSpPr>
          <p:spPr>
            <a:xfrm rot="10800000">
              <a:off x="2915816" y="1921396"/>
              <a:ext cx="432048" cy="50405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30" name="29 Grupo"/>
          <p:cNvGrpSpPr/>
          <p:nvPr/>
        </p:nvGrpSpPr>
        <p:grpSpPr>
          <a:xfrm>
            <a:off x="2553208" y="5430148"/>
            <a:ext cx="2073829" cy="1424017"/>
            <a:chOff x="1619673" y="3793604"/>
            <a:chExt cx="1728191" cy="1186681"/>
          </a:xfrm>
        </p:grpSpPr>
        <p:sp>
          <p:nvSpPr>
            <p:cNvPr id="100" name="99 Abrir llave"/>
            <p:cNvSpPr/>
            <p:nvPr/>
          </p:nvSpPr>
          <p:spPr>
            <a:xfrm rot="16200000">
              <a:off x="1979712" y="3577580"/>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01" name="100 CuadroTexto"/>
            <p:cNvSpPr txBox="1"/>
            <p:nvPr/>
          </p:nvSpPr>
          <p:spPr>
            <a:xfrm>
              <a:off x="1619673" y="4072344"/>
              <a:ext cx="1728191" cy="907941"/>
            </a:xfrm>
            <a:prstGeom prst="rect">
              <a:avLst/>
            </a:prstGeom>
            <a:noFill/>
          </p:spPr>
          <p:txBody>
            <a:bodyPr wrap="square" rtlCol="0">
              <a:spAutoFit/>
            </a:bodyPr>
            <a:lstStyle/>
            <a:p>
              <a:r>
                <a:rPr lang="es-ES" sz="2160" dirty="0">
                  <a:latin typeface="Garamond" pitchFamily="18" charset="0"/>
                </a:rPr>
                <a:t>Si la cola estuviera ordenada…</a:t>
              </a:r>
            </a:p>
          </p:txBody>
        </p:sp>
      </p:grpSp>
      <p:grpSp>
        <p:nvGrpSpPr>
          <p:cNvPr id="29" name="28 Grupo"/>
          <p:cNvGrpSpPr/>
          <p:nvPr/>
        </p:nvGrpSpPr>
        <p:grpSpPr>
          <a:xfrm>
            <a:off x="1602701" y="4134005"/>
            <a:ext cx="2484591" cy="1296144"/>
            <a:chOff x="827584" y="2713484"/>
            <a:chExt cx="2070493" cy="1080120"/>
          </a:xfrm>
        </p:grpSpPr>
        <p:sp>
          <p:nvSpPr>
            <p:cNvPr id="96" name="95 Rectángulo"/>
            <p:cNvSpPr/>
            <p:nvPr/>
          </p:nvSpPr>
          <p:spPr>
            <a:xfrm>
              <a:off x="1412979"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7" name="96 Rectángulo"/>
            <p:cNvSpPr/>
            <p:nvPr/>
          </p:nvSpPr>
          <p:spPr>
            <a:xfrm>
              <a:off x="1801012"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98" name="97 Rectángulo"/>
            <p:cNvSpPr/>
            <p:nvPr/>
          </p:nvSpPr>
          <p:spPr>
            <a:xfrm>
              <a:off x="2195736"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9" name="98 CuadroTexto"/>
            <p:cNvSpPr txBox="1"/>
            <p:nvPr/>
          </p:nvSpPr>
          <p:spPr>
            <a:xfrm>
              <a:off x="1242282" y="3001516"/>
              <a:ext cx="1655795" cy="353943"/>
            </a:xfrm>
            <a:prstGeom prst="rect">
              <a:avLst/>
            </a:prstGeom>
            <a:noFill/>
          </p:spPr>
          <p:txBody>
            <a:bodyPr wrap="none" rtlCol="0">
              <a:spAutoFit/>
            </a:bodyPr>
            <a:lstStyle/>
            <a:p>
              <a:r>
                <a:rPr lang="es-ES" sz="2160" dirty="0">
                  <a:latin typeface="Garamond" pitchFamily="18" charset="0"/>
                </a:rPr>
                <a:t>Quiero ordenar: </a:t>
              </a:r>
            </a:p>
          </p:txBody>
        </p:sp>
        <p:sp>
          <p:nvSpPr>
            <p:cNvPr id="102" name="101 Flecha doblada"/>
            <p:cNvSpPr/>
            <p:nvPr/>
          </p:nvSpPr>
          <p:spPr>
            <a:xfrm rot="10800000" flipH="1">
              <a:off x="827584" y="2713484"/>
              <a:ext cx="432048" cy="648072"/>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pic>
        <p:nvPicPr>
          <p:cNvPr id="4098" name="Picture 2"/>
          <p:cNvPicPr>
            <a:picLocks noChangeAspect="1" noChangeArrowheads="1"/>
          </p:cNvPicPr>
          <p:nvPr/>
        </p:nvPicPr>
        <p:blipFill>
          <a:blip r:embed="rId3" cstate="print"/>
          <a:srcRect/>
          <a:stretch>
            <a:fillRect/>
          </a:stretch>
        </p:blipFill>
        <p:spPr bwMode="auto">
          <a:xfrm>
            <a:off x="5836771" y="3183499"/>
            <a:ext cx="4342933" cy="1132939"/>
          </a:xfrm>
          <a:prstGeom prst="rect">
            <a:avLst/>
          </a:prstGeom>
          <a:ln w="3175">
            <a:solidFill>
              <a:schemeClr val="tx1"/>
            </a:solidFill>
          </a:ln>
          <a:effectLst>
            <a:outerShdw blurRad="190500" algn="tl" rotWithShape="0">
              <a:srgbClr val="000000">
                <a:alpha val="70000"/>
              </a:srgbClr>
            </a:outerShdw>
          </a:effectLst>
        </p:spPr>
      </p:pic>
      <p:sp>
        <p:nvSpPr>
          <p:cNvPr id="103" name="1 Título"/>
          <p:cNvSpPr>
            <a:spLocks noGrp="1"/>
          </p:cNvSpPr>
          <p:nvPr>
            <p:ph type="title"/>
          </p:nvPr>
        </p:nvSpPr>
        <p:spPr>
          <a:xfrm>
            <a:off x="0" y="472338"/>
            <a:ext cx="9875520" cy="734892"/>
          </a:xfrm>
        </p:spPr>
        <p:txBody>
          <a:bodyPr>
            <a:normAutofit/>
          </a:bodyPr>
          <a:lstStyle/>
          <a:p>
            <a:r>
              <a:rPr lang="es-ES" dirty="0" smtClean="0">
                <a:latin typeface="Garamond" panose="02020404030301010803" pitchFamily="18" charset="0"/>
              </a:rPr>
              <a:t>Ordenación</a:t>
            </a:r>
            <a:endParaRPr lang="es-ES" dirty="0">
              <a:latin typeface="Garamond" panose="02020404030301010803" pitchFamily="18" charset="0"/>
            </a:endParaRPr>
          </a:p>
        </p:txBody>
      </p:sp>
    </p:spTree>
    <p:extLst>
      <p:ext uri="{BB962C8B-B14F-4D97-AF65-F5344CB8AC3E}">
        <p14:creationId xmlns:p14="http://schemas.microsoft.com/office/powerpoint/2010/main" val="19915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Filtrado de listas. Sistemas de ordenación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42558373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663892"/>
            <a:ext cx="5616624" cy="6020372"/>
          </a:xfrm>
        </p:spPr>
        <p:txBody>
          <a:bodyPr>
            <a:normAutofit/>
          </a:bodyPr>
          <a:lstStyle/>
          <a:p>
            <a:r>
              <a:rPr lang="es-ES" dirty="0" smtClean="0">
                <a:latin typeface="Garamond" panose="02020404030301010803" pitchFamily="18" charset="0"/>
              </a:rPr>
              <a:t>Filtrado de agentes:</a:t>
            </a:r>
          </a:p>
          <a:p>
            <a:endParaRPr lang="es-ES" dirty="0" smtClean="0">
              <a:latin typeface="Garamond" panose="02020404030301010803" pitchFamily="18" charset="0"/>
            </a:endParaRPr>
          </a:p>
          <a:p>
            <a:r>
              <a:rPr lang="es-ES" dirty="0" smtClean="0">
                <a:latin typeface="Garamond" panose="02020404030301010803" pitchFamily="18" charset="0"/>
              </a:rPr>
              <a:t>Para las listas tenemos algo similar:</a:t>
            </a:r>
          </a:p>
          <a:p>
            <a:endParaRPr lang="es-ES" dirty="0" smtClean="0">
              <a:latin typeface="Garamond" panose="02020404030301010803" pitchFamily="18" charset="0"/>
            </a:endParaRPr>
          </a:p>
          <a:p>
            <a:r>
              <a:rPr lang="es-ES" dirty="0" smtClean="0">
                <a:latin typeface="Garamond" panose="02020404030301010803" pitchFamily="18" charset="0"/>
              </a:rPr>
              <a:t>¿Cómo se referencian los elementos de L?</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err="1" smtClean="0">
                <a:latin typeface="Garamond" panose="02020404030301010803" pitchFamily="18" charset="0"/>
              </a:rPr>
              <a:t>NetLogo</a:t>
            </a:r>
            <a:r>
              <a:rPr lang="es-ES" dirty="0" smtClean="0">
                <a:latin typeface="Garamond" panose="02020404030301010803" pitchFamily="18" charset="0"/>
              </a:rPr>
              <a:t> sustituirá cada en la condición la aparición de la variable por cada elemento de L, y aquellos que verifiquen la condición serán devueltos.</a:t>
            </a:r>
          </a:p>
        </p:txBody>
      </p:sp>
      <p:sp>
        <p:nvSpPr>
          <p:cNvPr id="4" name="3 CuadroTexto"/>
          <p:cNvSpPr txBox="1"/>
          <p:nvPr/>
        </p:nvSpPr>
        <p:spPr>
          <a:xfrm>
            <a:off x="1861930" y="1182698"/>
            <a:ext cx="318484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agentes  </a:t>
            </a:r>
            <a:r>
              <a:rPr lang="es-ES" sz="2160" b="1" dirty="0" err="1">
                <a:latin typeface="+mj-lt"/>
              </a:rPr>
              <a:t>with</a:t>
            </a:r>
            <a:r>
              <a:rPr lang="es-ES" sz="2160" dirty="0">
                <a:latin typeface="+mj-lt"/>
              </a:rPr>
              <a:t>   [ </a:t>
            </a:r>
            <a:r>
              <a:rPr lang="es-ES" sz="2160" dirty="0" err="1">
                <a:latin typeface="+mj-lt"/>
              </a:rPr>
              <a:t>condicion</a:t>
            </a:r>
            <a:r>
              <a:rPr lang="es-ES" sz="2160" dirty="0">
                <a:latin typeface="+mj-lt"/>
              </a:rPr>
              <a:t> ]</a:t>
            </a:r>
          </a:p>
        </p:txBody>
      </p:sp>
      <p:sp>
        <p:nvSpPr>
          <p:cNvPr id="5" name="4 CuadroTexto"/>
          <p:cNvSpPr txBox="1"/>
          <p:nvPr/>
        </p:nvSpPr>
        <p:spPr>
          <a:xfrm>
            <a:off x="2034750" y="2253856"/>
            <a:ext cx="261584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condición  ]   L</a:t>
            </a:r>
          </a:p>
        </p:txBody>
      </p:sp>
      <p:sp>
        <p:nvSpPr>
          <p:cNvPr id="28" name="27 CuadroTexto"/>
          <p:cNvSpPr txBox="1"/>
          <p:nvPr/>
        </p:nvSpPr>
        <p:spPr>
          <a:xfrm>
            <a:off x="1833581" y="3613071"/>
            <a:ext cx="3341923"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smtClean="0">
                <a:latin typeface="Garamond" pitchFamily="18" charset="0"/>
              </a:rPr>
              <a:t>Usando una variable, como en un procedimiento</a:t>
            </a:r>
            <a:endParaRPr lang="es-ES" sz="2160" dirty="0">
              <a:latin typeface="Garamond" pitchFamily="18" charset="0"/>
            </a:endParaRPr>
          </a:p>
        </p:txBody>
      </p:sp>
      <p:grpSp>
        <p:nvGrpSpPr>
          <p:cNvPr id="41" name="40 Grupo"/>
          <p:cNvGrpSpPr/>
          <p:nvPr/>
        </p:nvGrpSpPr>
        <p:grpSpPr>
          <a:xfrm>
            <a:off x="6572837" y="1344019"/>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grpSp>
        <p:nvGrpSpPr>
          <p:cNvPr id="44" name="43 Grupo"/>
          <p:cNvGrpSpPr/>
          <p:nvPr/>
        </p:nvGrpSpPr>
        <p:grpSpPr>
          <a:xfrm>
            <a:off x="6528048" y="1776067"/>
            <a:ext cx="3802022" cy="1318445"/>
            <a:chOff x="4932040" y="1480056"/>
            <a:chExt cx="3168352" cy="1098704"/>
          </a:xfrm>
        </p:grpSpPr>
        <p:cxnSp>
          <p:nvCxnSpPr>
            <p:cNvPr id="99" name="98 Conector recto de flecha"/>
            <p:cNvCxnSpPr/>
            <p:nvPr/>
          </p:nvCxnSpPr>
          <p:spPr>
            <a:xfrm>
              <a:off x="5933461" y="1489348"/>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32" idx="2"/>
              <a:endCxn id="68" idx="0"/>
            </p:cNvCxnSpPr>
            <p:nvPr/>
          </p:nvCxnSpPr>
          <p:spPr>
            <a:xfrm>
              <a:off x="514938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a:endCxn id="69" idx="0"/>
            </p:cNvCxnSpPr>
            <p:nvPr/>
          </p:nvCxnSpPr>
          <p:spPr>
            <a:xfrm>
              <a:off x="554410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35" idx="2"/>
              <a:endCxn id="71" idx="0"/>
            </p:cNvCxnSpPr>
            <p:nvPr/>
          </p:nvCxnSpPr>
          <p:spPr>
            <a:xfrm>
              <a:off x="6326865"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36" idx="2"/>
              <a:endCxn id="72" idx="0"/>
            </p:cNvCxnSpPr>
            <p:nvPr/>
          </p:nvCxnSpPr>
          <p:spPr>
            <a:xfrm>
              <a:off x="671489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80 Conector recto de flecha"/>
            <p:cNvCxnSpPr>
              <a:stCxn id="37" idx="2"/>
              <a:endCxn id="73" idx="0"/>
            </p:cNvCxnSpPr>
            <p:nvPr/>
          </p:nvCxnSpPr>
          <p:spPr>
            <a:xfrm>
              <a:off x="7100291"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a:endCxn id="74" idx="0"/>
            </p:cNvCxnSpPr>
            <p:nvPr/>
          </p:nvCxnSpPr>
          <p:spPr>
            <a:xfrm>
              <a:off x="748832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a:endCxn id="75" idx="0"/>
            </p:cNvCxnSpPr>
            <p:nvPr/>
          </p:nvCxnSpPr>
          <p:spPr>
            <a:xfrm>
              <a:off x="7873717"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768088"/>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filtro = condición (?)</a:t>
              </a:r>
            </a:p>
          </p:txBody>
        </p:sp>
      </p:grpSp>
      <p:grpSp>
        <p:nvGrpSpPr>
          <p:cNvPr id="42" name="41 Grupo"/>
          <p:cNvGrpSpPr/>
          <p:nvPr/>
        </p:nvGrpSpPr>
        <p:grpSpPr>
          <a:xfrm>
            <a:off x="6580866" y="3030544"/>
            <a:ext cx="3701248" cy="537684"/>
            <a:chOff x="4976055" y="2525453"/>
            <a:chExt cx="3084373" cy="448070"/>
          </a:xfrm>
        </p:grpSpPr>
        <p:sp>
          <p:nvSpPr>
            <p:cNvPr id="68" name="67 Rectángulo"/>
            <p:cNvSpPr/>
            <p:nvPr/>
          </p:nvSpPr>
          <p:spPr>
            <a:xfrm>
              <a:off x="497605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69" name="68 Rectángulo"/>
            <p:cNvSpPr/>
            <p:nvPr/>
          </p:nvSpPr>
          <p:spPr>
            <a:xfrm>
              <a:off x="537077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70" name="69 Rectángulo"/>
            <p:cNvSpPr/>
            <p:nvPr/>
          </p:nvSpPr>
          <p:spPr>
            <a:xfrm>
              <a:off x="575881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1" name="70 Rectángulo"/>
            <p:cNvSpPr/>
            <p:nvPr/>
          </p:nvSpPr>
          <p:spPr>
            <a:xfrm>
              <a:off x="6153536"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2" name="71 Rectángulo"/>
            <p:cNvSpPr/>
            <p:nvPr/>
          </p:nvSpPr>
          <p:spPr>
            <a:xfrm>
              <a:off x="654156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3" name="72 Rectángulo"/>
            <p:cNvSpPr/>
            <p:nvPr/>
          </p:nvSpPr>
          <p:spPr>
            <a:xfrm>
              <a:off x="692696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4" name="73 Rectángulo"/>
            <p:cNvSpPr/>
            <p:nvPr/>
          </p:nvSpPr>
          <p:spPr>
            <a:xfrm>
              <a:off x="731499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75" name="74 Rectángulo"/>
            <p:cNvSpPr/>
            <p:nvPr/>
          </p:nvSpPr>
          <p:spPr>
            <a:xfrm>
              <a:off x="7700388"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86" name="85 Multiplicar"/>
            <p:cNvSpPr/>
            <p:nvPr/>
          </p:nvSpPr>
          <p:spPr>
            <a:xfrm>
              <a:off x="5758812" y="2541475"/>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7" name="86 Multiplicar"/>
            <p:cNvSpPr/>
            <p:nvPr/>
          </p:nvSpPr>
          <p:spPr>
            <a:xfrm>
              <a:off x="6536389" y="2534784"/>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8" name="87 Multiplicar"/>
            <p:cNvSpPr/>
            <p:nvPr/>
          </p:nvSpPr>
          <p:spPr>
            <a:xfrm>
              <a:off x="6928191" y="2525453"/>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grpSp>
      <p:grpSp>
        <p:nvGrpSpPr>
          <p:cNvPr id="45" name="44 Grupo"/>
          <p:cNvGrpSpPr/>
          <p:nvPr/>
        </p:nvGrpSpPr>
        <p:grpSpPr>
          <a:xfrm>
            <a:off x="7342494" y="3515410"/>
            <a:ext cx="2296300" cy="1209734"/>
            <a:chOff x="5610745" y="2929508"/>
            <a:chExt cx="1913583" cy="1008112"/>
          </a:xfrm>
        </p:grpSpPr>
        <p:sp>
          <p:nvSpPr>
            <p:cNvPr id="89" name="88 Rectángulo"/>
            <p:cNvSpPr/>
            <p:nvPr/>
          </p:nvSpPr>
          <p:spPr>
            <a:xfrm>
              <a:off x="561074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0" name="89 Rectángulo"/>
            <p:cNvSpPr/>
            <p:nvPr/>
          </p:nvSpPr>
          <p:spPr>
            <a:xfrm>
              <a:off x="6005469"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1" name="90 Rectángulo"/>
            <p:cNvSpPr/>
            <p:nvPr/>
          </p:nvSpPr>
          <p:spPr>
            <a:xfrm>
              <a:off x="6390862"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2" name="91 Rectángulo"/>
            <p:cNvSpPr/>
            <p:nvPr/>
          </p:nvSpPr>
          <p:spPr>
            <a:xfrm>
              <a:off x="677889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93" name="92 Rectángulo"/>
            <p:cNvSpPr/>
            <p:nvPr/>
          </p:nvSpPr>
          <p:spPr>
            <a:xfrm>
              <a:off x="7164288"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00" name="99 Igual que"/>
            <p:cNvSpPr/>
            <p:nvPr/>
          </p:nvSpPr>
          <p:spPr>
            <a:xfrm rot="5400000">
              <a:off x="6192180" y="3037520"/>
              <a:ext cx="648072" cy="432048"/>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sp>
        <p:nvSpPr>
          <p:cNvPr id="101" name="100 CuadroTexto"/>
          <p:cNvSpPr txBox="1"/>
          <p:nvPr/>
        </p:nvSpPr>
        <p:spPr>
          <a:xfrm>
            <a:off x="6700868" y="5157192"/>
            <a:ext cx="444224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a:t>
            </a:r>
            <a:r>
              <a:rPr lang="es-ES" sz="2160" dirty="0" smtClean="0">
                <a:latin typeface="+mj-lt"/>
              </a:rPr>
              <a:t>x -&gt; x </a:t>
            </a:r>
            <a:r>
              <a:rPr lang="es-ES" sz="2160" dirty="0">
                <a:latin typeface="+mj-lt"/>
              </a:rPr>
              <a:t>&gt; 0 ] [ 1  2  3  -1  0  -2  3 ]</a:t>
            </a:r>
          </a:p>
          <a:p>
            <a:r>
              <a:rPr lang="es-ES" sz="2160" dirty="0">
                <a:latin typeface="+mj-lt"/>
              </a:rPr>
              <a:t>                  = [ 1  2  3  3 ]</a:t>
            </a:r>
          </a:p>
        </p:txBody>
      </p:sp>
    </p:spTree>
    <p:extLst>
      <p:ext uri="{BB962C8B-B14F-4D97-AF65-F5344CB8AC3E}">
        <p14:creationId xmlns:p14="http://schemas.microsoft.com/office/powerpoint/2010/main" val="2236067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1 Título"/>
          <p:cNvSpPr>
            <a:spLocks noGrp="1"/>
          </p:cNvSpPr>
          <p:nvPr>
            <p:ph type="title"/>
          </p:nvPr>
        </p:nvSpPr>
        <p:spPr>
          <a:xfrm>
            <a:off x="0" y="573195"/>
            <a:ext cx="9875520" cy="1339759"/>
          </a:xfrm>
        </p:spPr>
        <p:txBody>
          <a:bodyPr>
            <a:normAutofit/>
          </a:bodyPr>
          <a:lstStyle/>
          <a:p>
            <a:r>
              <a:rPr lang="es-ES" dirty="0" smtClean="0">
                <a:latin typeface="Garamond" panose="02020404030301010803" pitchFamily="18" charset="0"/>
              </a:rPr>
              <a:t>Aplicaciones al orden:</a:t>
            </a:r>
            <a:br>
              <a:rPr lang="es-ES" dirty="0" smtClean="0">
                <a:latin typeface="Garamond" panose="02020404030301010803" pitchFamily="18" charset="0"/>
              </a:rPr>
            </a:br>
            <a:r>
              <a:rPr lang="es-ES" dirty="0" smtClean="0">
                <a:latin typeface="Garamond" panose="02020404030301010803" pitchFamily="18" charset="0"/>
              </a:rPr>
              <a:t>ordenación rápida</a:t>
            </a:r>
            <a:endParaRPr lang="es-ES" dirty="0">
              <a:latin typeface="Garamond" panose="02020404030301010803" pitchFamily="18" charset="0"/>
            </a:endParaRPr>
          </a:p>
        </p:txBody>
      </p:sp>
      <p:pic>
        <p:nvPicPr>
          <p:cNvPr id="1026" name="Picture 2" descr="C:\Users\fsancho\Documents\My Dropbox\Curso y Libro NetLogo\NetLogo\Libro NetLogo\C8-imagenes\image02.png"/>
          <p:cNvPicPr>
            <a:picLocks noChangeAspect="1" noChangeArrowheads="1"/>
          </p:cNvPicPr>
          <p:nvPr/>
        </p:nvPicPr>
        <p:blipFill>
          <a:blip r:embed="rId3" cstate="print"/>
          <a:srcRect/>
          <a:stretch>
            <a:fillRect/>
          </a:stretch>
        </p:blipFill>
        <p:spPr bwMode="auto">
          <a:xfrm>
            <a:off x="738605" y="3022575"/>
            <a:ext cx="5737860" cy="3303270"/>
          </a:xfrm>
          <a:prstGeom prst="rect">
            <a:avLst/>
          </a:prstGeom>
          <a:noFill/>
        </p:spPr>
      </p:pic>
      <p:pic>
        <p:nvPicPr>
          <p:cNvPr id="2" name="Imagen 1"/>
          <p:cNvPicPr>
            <a:picLocks noChangeAspect="1"/>
          </p:cNvPicPr>
          <p:nvPr/>
        </p:nvPicPr>
        <p:blipFill>
          <a:blip r:embed="rId4"/>
          <a:stretch>
            <a:fillRect/>
          </a:stretch>
        </p:blipFill>
        <p:spPr>
          <a:xfrm>
            <a:off x="6794536" y="3216818"/>
            <a:ext cx="4791075"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168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64231"/>
            <a:ext cx="9875520" cy="734892"/>
          </a:xfrm>
        </p:spPr>
        <p:txBody>
          <a:bodyPr>
            <a:normAutofit/>
          </a:bodyPr>
          <a:lstStyle/>
          <a:p>
            <a:r>
              <a:rPr lang="es-ES" dirty="0" smtClean="0">
                <a:latin typeface="Garamond" panose="02020404030301010803" pitchFamily="18" charset="0"/>
              </a:rPr>
              <a:t>Sistemas de ordenación</a:t>
            </a:r>
            <a:endParaRPr lang="es-ES" dirty="0">
              <a:latin typeface="Garamond" panose="02020404030301010803" pitchFamily="18" charset="0"/>
            </a:endParaRPr>
          </a:p>
        </p:txBody>
      </p:sp>
      <p:sp>
        <p:nvSpPr>
          <p:cNvPr id="31" name="5 Marcador de contenido"/>
          <p:cNvSpPr>
            <a:spLocks noGrp="1"/>
          </p:cNvSpPr>
          <p:nvPr>
            <p:ph idx="1"/>
          </p:nvPr>
        </p:nvSpPr>
        <p:spPr>
          <a:xfrm>
            <a:off x="652195" y="1276541"/>
            <a:ext cx="6307901" cy="5789442"/>
          </a:xfrm>
        </p:spPr>
        <p:txBody>
          <a:bodyPr>
            <a:normAutofit/>
          </a:bodyPr>
          <a:lstStyle/>
          <a:p>
            <a:r>
              <a:rPr lang="es-ES" sz="2880" dirty="0">
                <a:latin typeface="Garamond" panose="02020404030301010803" pitchFamily="18" charset="0"/>
              </a:rPr>
              <a:t>Orden “natural”: </a:t>
            </a:r>
            <a:r>
              <a:rPr lang="es-ES" sz="2880" b="1" dirty="0" err="1">
                <a:latin typeface="+mj-lt"/>
              </a:rPr>
              <a:t>sort</a:t>
            </a:r>
            <a:endParaRPr lang="es-ES" sz="2880" b="1" dirty="0">
              <a:latin typeface="+mj-lt"/>
            </a:endParaRPr>
          </a:p>
          <a:p>
            <a:endParaRPr lang="es-ES" sz="2880" dirty="0">
              <a:latin typeface="Garamond" panose="02020404030301010803" pitchFamily="18" charset="0"/>
            </a:endParaRPr>
          </a:p>
          <a:p>
            <a:pPr lvl="1"/>
            <a:r>
              <a:rPr lang="es-ES" dirty="0">
                <a:latin typeface="Garamond" panose="02020404030301010803" pitchFamily="18" charset="0"/>
              </a:rPr>
              <a:t>Funciona para números y cadenas: aplica &lt;</a:t>
            </a:r>
          </a:p>
          <a:p>
            <a:pPr>
              <a:buNone/>
            </a:pPr>
            <a:endParaRPr lang="es-ES" sz="2880" dirty="0">
              <a:latin typeface="Garamond" panose="02020404030301010803" pitchFamily="18" charset="0"/>
            </a:endParaRPr>
          </a:p>
          <a:p>
            <a:pPr>
              <a:buNone/>
            </a:pPr>
            <a:endParaRPr lang="es-ES" sz="2880" dirty="0">
              <a:latin typeface="Garamond" panose="02020404030301010803" pitchFamily="18" charset="0"/>
            </a:endParaRPr>
          </a:p>
          <a:p>
            <a:r>
              <a:rPr lang="es-ES" sz="2880" dirty="0">
                <a:latin typeface="Garamond" panose="02020404030301010803" pitchFamily="18" charset="0"/>
              </a:rPr>
              <a:t>Orden personalizado: </a:t>
            </a:r>
            <a:r>
              <a:rPr lang="es-ES" sz="2880" b="1" dirty="0" err="1">
                <a:latin typeface="+mj-lt"/>
              </a:rPr>
              <a:t>sort</a:t>
            </a:r>
            <a:r>
              <a:rPr lang="es-ES" sz="2880" b="1" dirty="0">
                <a:latin typeface="+mj-lt"/>
              </a:rPr>
              <a:t>-</a:t>
            </a:r>
            <a:r>
              <a:rPr lang="es-ES" sz="2880" b="1" dirty="0" err="1">
                <a:latin typeface="+mj-lt"/>
              </a:rPr>
              <a:t>by</a:t>
            </a:r>
            <a:endParaRPr lang="es-ES" sz="2880" b="1" dirty="0">
              <a:latin typeface="+mj-lt"/>
            </a:endParaRPr>
          </a:p>
          <a:p>
            <a:pPr lvl="1"/>
            <a:r>
              <a:rPr lang="es-ES" dirty="0">
                <a:latin typeface="Garamond" panose="02020404030301010803" pitchFamily="18" charset="0"/>
              </a:rPr>
              <a:t>El reporte debe trabajar sobre los datos de entrada </a:t>
            </a:r>
            <a:r>
              <a:rPr lang="es-ES" dirty="0" smtClean="0">
                <a:latin typeface="Garamond" panose="02020404030301010803" pitchFamily="18" charset="0"/>
              </a:rPr>
              <a:t>x </a:t>
            </a:r>
            <a:r>
              <a:rPr lang="es-ES" dirty="0">
                <a:latin typeface="Garamond" panose="02020404030301010803" pitchFamily="18" charset="0"/>
              </a:rPr>
              <a:t>e</a:t>
            </a:r>
            <a:r>
              <a:rPr lang="es-ES" dirty="0" smtClean="0">
                <a:latin typeface="Garamond" panose="02020404030301010803" pitchFamily="18" charset="0"/>
              </a:rPr>
              <a:t> </a:t>
            </a:r>
            <a:r>
              <a:rPr lang="es-ES" dirty="0">
                <a:latin typeface="Garamond" panose="02020404030301010803" pitchFamily="18" charset="0"/>
              </a:rPr>
              <a:t>y</a:t>
            </a:r>
            <a:r>
              <a:rPr lang="es-ES" dirty="0" smtClean="0">
                <a:latin typeface="Garamond" panose="02020404030301010803" pitchFamily="18" charset="0"/>
              </a:rPr>
              <a:t>.</a:t>
            </a:r>
            <a:endParaRPr lang="es-ES" dirty="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Orden aleatorio (barajar): </a:t>
            </a:r>
            <a:r>
              <a:rPr lang="es-ES" sz="2880" b="1" dirty="0" err="1">
                <a:latin typeface="+mj-lt"/>
              </a:rPr>
              <a:t>shuffle</a:t>
            </a:r>
            <a:endParaRPr lang="es-ES" sz="2880" b="1" dirty="0">
              <a:latin typeface="+mj-lt"/>
            </a:endParaRPr>
          </a:p>
          <a:p>
            <a:pPr>
              <a:buNone/>
            </a:pPr>
            <a:endParaRPr lang="es-ES" sz="2880" dirty="0">
              <a:latin typeface="Garamond" panose="02020404030301010803" pitchFamily="18" charset="0"/>
            </a:endParaRPr>
          </a:p>
        </p:txBody>
      </p:sp>
      <p:sp>
        <p:nvSpPr>
          <p:cNvPr id="33" name="32 CuadroTexto"/>
          <p:cNvSpPr txBox="1"/>
          <p:nvPr/>
        </p:nvSpPr>
        <p:spPr>
          <a:xfrm>
            <a:off x="7680166" y="1626293"/>
            <a:ext cx="92685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L</a:t>
            </a:r>
          </a:p>
        </p:txBody>
      </p:sp>
      <p:sp>
        <p:nvSpPr>
          <p:cNvPr id="34" name="33 CuadroTexto"/>
          <p:cNvSpPr txBox="1"/>
          <p:nvPr/>
        </p:nvSpPr>
        <p:spPr>
          <a:xfrm>
            <a:off x="4827800" y="2665297"/>
            <a:ext cx="579908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[ 2  1  6 ] = [ 1  2  6 ]</a:t>
            </a:r>
          </a:p>
          <a:p>
            <a:r>
              <a:rPr lang="es-ES" sz="2160" dirty="0" err="1">
                <a:latin typeface="+mj-lt"/>
              </a:rPr>
              <a:t>sort</a:t>
            </a:r>
            <a:r>
              <a:rPr lang="es-ES" sz="2160" dirty="0">
                <a:latin typeface="+mj-lt"/>
              </a:rPr>
              <a:t>  [ “casa”  “</a:t>
            </a:r>
            <a:r>
              <a:rPr lang="es-ES" sz="2160" dirty="0" err="1">
                <a:latin typeface="+mj-lt"/>
              </a:rPr>
              <a:t>ant</a:t>
            </a:r>
            <a:r>
              <a:rPr lang="es-ES" sz="2160" dirty="0">
                <a:latin typeface="+mj-lt"/>
              </a:rPr>
              <a:t>”   “</a:t>
            </a:r>
            <a:r>
              <a:rPr lang="es-ES" sz="2160" dirty="0" err="1">
                <a:latin typeface="+mj-lt"/>
              </a:rPr>
              <a:t>an</a:t>
            </a:r>
            <a:r>
              <a:rPr lang="es-ES" sz="2160" dirty="0">
                <a:latin typeface="+mj-lt"/>
              </a:rPr>
              <a:t>” ] = [ “</a:t>
            </a:r>
            <a:r>
              <a:rPr lang="es-ES" sz="2160" dirty="0" err="1">
                <a:latin typeface="+mj-lt"/>
              </a:rPr>
              <a:t>an</a:t>
            </a:r>
            <a:r>
              <a:rPr lang="es-ES" sz="2160" dirty="0">
                <a:latin typeface="+mj-lt"/>
              </a:rPr>
              <a:t>”  “</a:t>
            </a:r>
            <a:r>
              <a:rPr lang="es-ES" sz="2160" dirty="0" err="1">
                <a:latin typeface="+mj-lt"/>
              </a:rPr>
              <a:t>ant</a:t>
            </a:r>
            <a:r>
              <a:rPr lang="es-ES" sz="2160" dirty="0">
                <a:latin typeface="+mj-lt"/>
              </a:rPr>
              <a:t>”  “casa” ]</a:t>
            </a:r>
          </a:p>
        </p:txBody>
      </p:sp>
      <p:sp>
        <p:nvSpPr>
          <p:cNvPr id="35" name="34 CuadroTexto"/>
          <p:cNvSpPr txBox="1"/>
          <p:nvPr/>
        </p:nvSpPr>
        <p:spPr>
          <a:xfrm>
            <a:off x="7046506" y="3874683"/>
            <a:ext cx="2662460"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a:t>
            </a:r>
            <a:r>
              <a:rPr lang="es-ES" sz="2160" dirty="0" err="1">
                <a:latin typeface="+mj-lt"/>
              </a:rPr>
              <a:t>by</a:t>
            </a:r>
            <a:r>
              <a:rPr lang="es-ES" sz="2160" dirty="0">
                <a:latin typeface="+mj-lt"/>
              </a:rPr>
              <a:t>   [ reporte ]    L</a:t>
            </a:r>
          </a:p>
        </p:txBody>
      </p:sp>
      <p:sp>
        <p:nvSpPr>
          <p:cNvPr id="36" name="35 CuadroTexto"/>
          <p:cNvSpPr txBox="1"/>
          <p:nvPr/>
        </p:nvSpPr>
        <p:spPr>
          <a:xfrm>
            <a:off x="4799856" y="4726585"/>
            <a:ext cx="6736331" cy="6832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1920" dirty="0" err="1">
                <a:latin typeface="+mj-lt"/>
              </a:rPr>
              <a:t>sort-by</a:t>
            </a:r>
            <a:r>
              <a:rPr lang="es-ES" sz="1920" dirty="0">
                <a:latin typeface="+mj-lt"/>
              </a:rPr>
              <a:t>   [ </a:t>
            </a:r>
            <a:r>
              <a:rPr lang="es-ES" sz="1920" dirty="0" smtClean="0">
                <a:latin typeface="+mj-lt"/>
              </a:rPr>
              <a:t>[x y] -&gt; </a:t>
            </a:r>
            <a:r>
              <a:rPr lang="es-ES" sz="1920" dirty="0" err="1" smtClean="0">
                <a:latin typeface="+mj-lt"/>
              </a:rPr>
              <a:t>abs</a:t>
            </a:r>
            <a:r>
              <a:rPr lang="es-ES" sz="1920" dirty="0" smtClean="0">
                <a:latin typeface="+mj-lt"/>
              </a:rPr>
              <a:t> x  </a:t>
            </a:r>
            <a:r>
              <a:rPr lang="es-ES" sz="1920" dirty="0">
                <a:latin typeface="+mj-lt"/>
              </a:rPr>
              <a:t>&lt;  </a:t>
            </a:r>
            <a:r>
              <a:rPr lang="es-ES" sz="1920" dirty="0" err="1">
                <a:latin typeface="+mj-lt"/>
              </a:rPr>
              <a:t>abs</a:t>
            </a:r>
            <a:r>
              <a:rPr lang="es-ES" sz="1920" dirty="0">
                <a:latin typeface="+mj-lt"/>
              </a:rPr>
              <a:t>  x</a:t>
            </a:r>
            <a:r>
              <a:rPr lang="es-ES" sz="1920" dirty="0" smtClean="0">
                <a:latin typeface="+mj-lt"/>
              </a:rPr>
              <a:t> </a:t>
            </a:r>
            <a:r>
              <a:rPr lang="es-ES" sz="1920" dirty="0">
                <a:latin typeface="+mj-lt"/>
              </a:rPr>
              <a:t>]  [ n-</a:t>
            </a:r>
            <a:r>
              <a:rPr lang="es-ES" sz="1920" dirty="0" err="1">
                <a:latin typeface="+mj-lt"/>
              </a:rPr>
              <a:t>values</a:t>
            </a:r>
            <a:r>
              <a:rPr lang="es-ES" sz="1920" dirty="0">
                <a:latin typeface="+mj-lt"/>
              </a:rPr>
              <a:t> 10 [</a:t>
            </a:r>
            <a:r>
              <a:rPr lang="es-ES" sz="1920" dirty="0" err="1">
                <a:latin typeface="+mj-lt"/>
              </a:rPr>
              <a:t>random</a:t>
            </a:r>
            <a:r>
              <a:rPr lang="es-ES" sz="1920" dirty="0">
                <a:latin typeface="+mj-lt"/>
              </a:rPr>
              <a:t> 20 – 10]]</a:t>
            </a:r>
          </a:p>
          <a:p>
            <a:r>
              <a:rPr lang="es-ES" sz="1920" dirty="0">
                <a:latin typeface="+mj-lt"/>
              </a:rPr>
              <a:t>            = [ -1  -2  3  -5  7 -8  8  -9  10  10]</a:t>
            </a:r>
          </a:p>
        </p:txBody>
      </p:sp>
      <p:sp>
        <p:nvSpPr>
          <p:cNvPr id="37" name="36 CuadroTexto"/>
          <p:cNvSpPr txBox="1"/>
          <p:nvPr/>
        </p:nvSpPr>
        <p:spPr>
          <a:xfrm>
            <a:off x="7472596" y="5798041"/>
            <a:ext cx="2043316"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a:t>
            </a:r>
            <a:r>
              <a:rPr lang="es-ES" sz="2160">
                <a:latin typeface="+mj-lt"/>
              </a:rPr>
              <a:t>huffle</a:t>
            </a:r>
            <a:r>
              <a:rPr lang="es-ES" sz="2160" dirty="0">
                <a:latin typeface="+mj-lt"/>
              </a:rPr>
              <a:t>  [ 1 2 3 4]</a:t>
            </a:r>
          </a:p>
          <a:p>
            <a:r>
              <a:rPr lang="es-ES" sz="2160" dirty="0">
                <a:latin typeface="+mj-lt"/>
              </a:rPr>
              <a:t>  = [  2 4 3 1 ]</a:t>
            </a:r>
          </a:p>
        </p:txBody>
      </p:sp>
    </p:spTree>
    <p:extLst>
      <p:ext uri="{BB962C8B-B14F-4D97-AF65-F5344CB8AC3E}">
        <p14:creationId xmlns:p14="http://schemas.microsoft.com/office/powerpoint/2010/main" val="385783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sp>
        <p:nvSpPr>
          <p:cNvPr id="6" name="5 CuadroTexto"/>
          <p:cNvSpPr txBox="1"/>
          <p:nvPr/>
        </p:nvSpPr>
        <p:spPr>
          <a:xfrm>
            <a:off x="911425" y="3515409"/>
            <a:ext cx="3486839"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Turtle</a:t>
            </a:r>
            <a:r>
              <a:rPr lang="es-ES" sz="2880" b="1" dirty="0">
                <a:latin typeface="Garamond" pitchFamily="18" charset="0"/>
              </a:rPr>
              <a:t> </a:t>
            </a:r>
            <a:r>
              <a:rPr lang="es-ES" sz="2880" b="1" dirty="0" err="1">
                <a:latin typeface="Garamond" pitchFamily="18" charset="0"/>
              </a:rPr>
              <a:t>Shapes</a:t>
            </a:r>
            <a:r>
              <a:rPr lang="es-ES" sz="2880" b="1" dirty="0">
                <a:latin typeface="Garamond" pitchFamily="18" charset="0"/>
              </a:rPr>
              <a:t> Editor</a:t>
            </a:r>
          </a:p>
        </p:txBody>
      </p:sp>
      <p:pic>
        <p:nvPicPr>
          <p:cNvPr id="2050" name="Picture 2" descr="C:\Users\fsancho\Documents\My Dropbox\FERNANDO&amp;JUANCARLOS\Cursos Thales\NetLogo\Libro NetLogo\C1-imagenes\image08.png"/>
          <p:cNvPicPr>
            <a:picLocks noChangeAspect="1" noChangeArrowheads="1"/>
          </p:cNvPicPr>
          <p:nvPr/>
        </p:nvPicPr>
        <p:blipFill>
          <a:blip r:embed="rId2" cstate="print"/>
          <a:srcRect/>
          <a:stretch>
            <a:fillRect/>
          </a:stretch>
        </p:blipFill>
        <p:spPr bwMode="auto">
          <a:xfrm>
            <a:off x="4540627" y="2007990"/>
            <a:ext cx="4752528" cy="409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005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fontScale="90000"/>
          </a:bodyPr>
          <a:lstStyle/>
          <a:p>
            <a:r>
              <a:rPr lang="es-ES" dirty="0" smtClean="0">
                <a:latin typeface="Garamond" panose="02020404030301010803" pitchFamily="18" charset="0"/>
              </a:rPr>
              <a:t>Iteraciones sobre listas. Programación funcional.</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8341554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126 Conector recto de flecha"/>
          <p:cNvCxnSpPr/>
          <p:nvPr/>
        </p:nvCxnSpPr>
        <p:spPr>
          <a:xfrm flipH="1">
            <a:off x="8169831" y="2537026"/>
            <a:ext cx="33592" cy="1123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a:off x="7729754" y="2537026"/>
            <a:ext cx="8029" cy="1036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3" name="1 Título"/>
          <p:cNvSpPr>
            <a:spLocks noGrp="1"/>
          </p:cNvSpPr>
          <p:nvPr>
            <p:ph type="title"/>
          </p:nvPr>
        </p:nvSpPr>
        <p:spPr>
          <a:xfrm>
            <a:off x="0" y="590445"/>
            <a:ext cx="9875520" cy="734892"/>
          </a:xfrm>
        </p:spPr>
        <p:txBody>
          <a:bodyPr>
            <a:normAutofit/>
          </a:bodyPr>
          <a:lstStyle/>
          <a:p>
            <a:r>
              <a:rPr lang="es-ES" dirty="0" smtClean="0">
                <a:latin typeface="Garamond" panose="02020404030301010803" pitchFamily="18" charset="0"/>
              </a:rPr>
              <a:t>Repetir acciones a partir de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340549"/>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p:txBody>
      </p:sp>
      <p:sp>
        <p:nvSpPr>
          <p:cNvPr id="4" name="3 CuadroTexto"/>
          <p:cNvSpPr txBox="1"/>
          <p:nvPr/>
        </p:nvSpPr>
        <p:spPr>
          <a:xfrm>
            <a:off x="1540384" y="1932159"/>
            <a:ext cx="349050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foreach</a:t>
            </a:r>
            <a:r>
              <a:rPr lang="es-ES" sz="2160" dirty="0">
                <a:latin typeface="+mj-lt"/>
              </a:rPr>
              <a:t>  L  [ </a:t>
            </a:r>
            <a:r>
              <a:rPr lang="es-ES" sz="2160" dirty="0" smtClean="0">
                <a:latin typeface="+mj-lt"/>
              </a:rPr>
              <a:t>x -&gt; acciones (x </a:t>
            </a:r>
            <a:r>
              <a:rPr lang="es-ES" sz="2160" dirty="0">
                <a:latin typeface="+mj-lt"/>
              </a:rPr>
              <a:t>) ]</a:t>
            </a:r>
          </a:p>
        </p:txBody>
      </p:sp>
      <p:grpSp>
        <p:nvGrpSpPr>
          <p:cNvPr id="29" name="28 Grupo"/>
          <p:cNvGrpSpPr/>
          <p:nvPr/>
        </p:nvGrpSpPr>
        <p:grpSpPr>
          <a:xfrm>
            <a:off x="6572837" y="2093827"/>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cxnSp>
        <p:nvCxnSpPr>
          <p:cNvPr id="57" name="56 Conector recto de flecha"/>
          <p:cNvCxnSpPr>
            <a:stCxn id="32" idx="2"/>
          </p:cNvCxnSpPr>
          <p:nvPr/>
        </p:nvCxnSpPr>
        <p:spPr>
          <a:xfrm flipH="1">
            <a:off x="6787277" y="2525875"/>
            <a:ext cx="1584" cy="1220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p:cNvCxnSpPr>
          <p:nvPr/>
        </p:nvCxnSpPr>
        <p:spPr>
          <a:xfrm>
            <a:off x="7262530" y="2525875"/>
            <a:ext cx="43205" cy="19985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p:nvPr/>
        </p:nvCxnSpPr>
        <p:spPr>
          <a:xfrm>
            <a:off x="8688288" y="2537026"/>
            <a:ext cx="0" cy="14689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67 Rectángulo"/>
          <p:cNvSpPr/>
          <p:nvPr/>
        </p:nvSpPr>
        <p:spPr>
          <a:xfrm>
            <a:off x="6580865" y="3765986"/>
            <a:ext cx="158896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1</a:t>
            </a:r>
          </a:p>
        </p:txBody>
      </p:sp>
      <p:sp>
        <p:nvSpPr>
          <p:cNvPr id="69" name="68 Rectángulo"/>
          <p:cNvSpPr/>
          <p:nvPr/>
        </p:nvSpPr>
        <p:spPr>
          <a:xfrm>
            <a:off x="7054534" y="4554870"/>
            <a:ext cx="1633754"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2</a:t>
            </a:r>
            <a:endParaRPr lang="es-ES" sz="1920" dirty="0"/>
          </a:p>
        </p:txBody>
      </p:sp>
      <p:sp>
        <p:nvSpPr>
          <p:cNvPr id="75" name="74 Rectángulo"/>
          <p:cNvSpPr/>
          <p:nvPr/>
        </p:nvSpPr>
        <p:spPr>
          <a:xfrm>
            <a:off x="8688288" y="5907000"/>
            <a:ext cx="1555373"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8</a:t>
            </a:r>
            <a:endParaRPr lang="es-ES" sz="1920" dirty="0"/>
          </a:p>
        </p:txBody>
      </p:sp>
      <p:cxnSp>
        <p:nvCxnSpPr>
          <p:cNvPr id="81" name="80 Conector recto de flecha"/>
          <p:cNvCxnSpPr>
            <a:stCxn id="37" idx="2"/>
          </p:cNvCxnSpPr>
          <p:nvPr/>
        </p:nvCxnSpPr>
        <p:spPr>
          <a:xfrm flipH="1">
            <a:off x="9120337" y="2525875"/>
            <a:ext cx="9613" cy="18257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p:cNvCxnSpPr>
          <p:nvPr/>
        </p:nvCxnSpPr>
        <p:spPr>
          <a:xfrm>
            <a:off x="9595589" y="2525875"/>
            <a:ext cx="43205" cy="2257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p:cNvCxnSpPr>
          <p:nvPr/>
        </p:nvCxnSpPr>
        <p:spPr>
          <a:xfrm>
            <a:off x="10058061" y="2525875"/>
            <a:ext cx="12781" cy="32947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528048" y="2871514"/>
            <a:ext cx="3802022" cy="4247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acción </a:t>
            </a:r>
            <a:r>
              <a:rPr lang="es-ES" sz="2160" dirty="0" smtClean="0">
                <a:latin typeface="Garamond" pitchFamily="18" charset="0"/>
              </a:rPr>
              <a:t>(x)</a:t>
            </a:r>
            <a:endParaRPr lang="es-ES" sz="2160" dirty="0">
              <a:latin typeface="Garamond" pitchFamily="18" charset="0"/>
            </a:endParaRPr>
          </a:p>
        </p:txBody>
      </p:sp>
      <p:sp>
        <p:nvSpPr>
          <p:cNvPr id="129" name="128 CuadroTexto"/>
          <p:cNvSpPr txBox="1"/>
          <p:nvPr/>
        </p:nvSpPr>
        <p:spPr>
          <a:xfrm>
            <a:off x="465934" y="4772525"/>
            <a:ext cx="5802038"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foreach</a:t>
            </a:r>
            <a:r>
              <a:rPr lang="es-ES" sz="2160" dirty="0">
                <a:latin typeface="+mj-lt"/>
              </a:rPr>
              <a:t>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 </a:t>
            </a:r>
            <a:r>
              <a:rPr lang="es-ES" sz="2160" dirty="0" smtClean="0">
                <a:latin typeface="+mj-lt"/>
              </a:rPr>
              <a:t>[x1…</a:t>
            </a:r>
            <a:r>
              <a:rPr lang="es-ES" sz="2160" dirty="0" err="1" smtClean="0">
                <a:latin typeface="+mj-lt"/>
              </a:rPr>
              <a:t>xn</a:t>
            </a:r>
            <a:r>
              <a:rPr lang="es-ES" sz="2160" dirty="0" smtClean="0">
                <a:latin typeface="+mj-lt"/>
              </a:rPr>
              <a:t>] -&gt; acciones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a:t>
            </a:r>
          </a:p>
        </p:txBody>
      </p:sp>
      <p:sp>
        <p:nvSpPr>
          <p:cNvPr id="131" name="130 CuadroTexto"/>
          <p:cNvSpPr txBox="1"/>
          <p:nvPr/>
        </p:nvSpPr>
        <p:spPr>
          <a:xfrm rot="1930819">
            <a:off x="8152563" y="5247681"/>
            <a:ext cx="827471" cy="424732"/>
          </a:xfrm>
          <a:prstGeom prst="rect">
            <a:avLst/>
          </a:prstGeom>
          <a:noFill/>
        </p:spPr>
        <p:txBody>
          <a:bodyPr wrap="none" rtlCol="0">
            <a:spAutoFit/>
          </a:bodyPr>
          <a:lstStyle/>
          <a:p>
            <a:r>
              <a:rPr lang="es-ES" sz="2160" dirty="0"/>
              <a:t>……….</a:t>
            </a:r>
          </a:p>
        </p:txBody>
      </p:sp>
      <p:pic>
        <p:nvPicPr>
          <p:cNvPr id="2" name="Imagen 1"/>
          <p:cNvPicPr>
            <a:picLocks noChangeAspect="1"/>
          </p:cNvPicPr>
          <p:nvPr/>
        </p:nvPicPr>
        <p:blipFill>
          <a:blip r:embed="rId3"/>
          <a:stretch>
            <a:fillRect/>
          </a:stretch>
        </p:blipFill>
        <p:spPr>
          <a:xfrm>
            <a:off x="1323204" y="2607358"/>
            <a:ext cx="4181475" cy="752475"/>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4"/>
          <a:stretch>
            <a:fillRect/>
          </a:stretch>
        </p:blipFill>
        <p:spPr>
          <a:xfrm>
            <a:off x="521842" y="5503578"/>
            <a:ext cx="610552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1026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81542"/>
            <a:ext cx="9875520" cy="734892"/>
          </a:xfrm>
        </p:spPr>
        <p:txBody>
          <a:bodyPr>
            <a:normAutofit/>
          </a:bodyPr>
          <a:lstStyle/>
          <a:p>
            <a:r>
              <a:rPr lang="es-ES" dirty="0" smtClean="0">
                <a:latin typeface="Garamond" panose="02020404030301010803" pitchFamily="18" charset="0"/>
              </a:rPr>
              <a:t>Aplicar funciones sobre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651445"/>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a:p>
            <a:endParaRPr lang="es-ES" sz="2400" dirty="0">
              <a:latin typeface="Garamond" panose="02020404030301010803" pitchFamily="18" charset="0"/>
            </a:endParaRPr>
          </a:p>
          <a:p>
            <a:pPr>
              <a:buNone/>
            </a:pPr>
            <a:endParaRPr lang="es-ES" sz="2400" dirty="0">
              <a:latin typeface="Garamond" panose="02020404030301010803" pitchFamily="18" charset="0"/>
            </a:endParaRPr>
          </a:p>
        </p:txBody>
      </p:sp>
      <p:sp>
        <p:nvSpPr>
          <p:cNvPr id="4" name="3 CuadroTexto"/>
          <p:cNvSpPr txBox="1"/>
          <p:nvPr/>
        </p:nvSpPr>
        <p:spPr>
          <a:xfrm>
            <a:off x="1861930" y="2235957"/>
            <a:ext cx="315631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map</a:t>
            </a:r>
            <a:r>
              <a:rPr lang="es-ES" sz="2160" dirty="0">
                <a:latin typeface="+mj-lt"/>
              </a:rPr>
              <a:t>  </a:t>
            </a:r>
            <a:r>
              <a:rPr lang="es-ES" sz="2160" dirty="0" smtClean="0">
                <a:latin typeface="+mj-lt"/>
              </a:rPr>
              <a:t>[ x -&gt; reporte </a:t>
            </a:r>
            <a:r>
              <a:rPr lang="es-ES" sz="2160" dirty="0">
                <a:latin typeface="+mj-lt"/>
              </a:rPr>
              <a:t>( </a:t>
            </a:r>
            <a:r>
              <a:rPr lang="es-ES" sz="2160" dirty="0" smtClean="0">
                <a:latin typeface="+mj-lt"/>
              </a:rPr>
              <a:t>x </a:t>
            </a:r>
            <a:r>
              <a:rPr lang="es-ES" sz="2160" dirty="0">
                <a:latin typeface="+mj-lt"/>
              </a:rPr>
              <a:t>) ]   L</a:t>
            </a:r>
          </a:p>
        </p:txBody>
      </p:sp>
      <p:grpSp>
        <p:nvGrpSpPr>
          <p:cNvPr id="22" name="21 Grupo"/>
          <p:cNvGrpSpPr/>
          <p:nvPr/>
        </p:nvGrpSpPr>
        <p:grpSpPr>
          <a:xfrm>
            <a:off x="6528048" y="3066461"/>
            <a:ext cx="3802022" cy="1220931"/>
            <a:chOff x="4932040" y="1633364"/>
            <a:chExt cx="3168352" cy="1017442"/>
          </a:xfrm>
        </p:grpSpPr>
        <p:cxnSp>
          <p:nvCxnSpPr>
            <p:cNvPr id="54" name="53 Conector recto de flecha"/>
            <p:cNvCxnSpPr>
              <a:stCxn id="32" idx="2"/>
              <a:endCxn id="49" idx="0"/>
            </p:cNvCxnSpPr>
            <p:nvPr/>
          </p:nvCxnSpPr>
          <p:spPr>
            <a:xfrm>
              <a:off x="5238734" y="1633403"/>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46" idx="2"/>
              <a:endCxn id="50" idx="0"/>
            </p:cNvCxnSpPr>
            <p:nvPr/>
          </p:nvCxnSpPr>
          <p:spPr>
            <a:xfrm>
              <a:off x="5814798" y="163600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8" idx="2"/>
              <a:endCxn id="52" idx="0"/>
            </p:cNvCxnSpPr>
            <p:nvPr/>
          </p:nvCxnSpPr>
          <p:spPr>
            <a:xfrm>
              <a:off x="6786907"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stCxn id="47" idx="2"/>
              <a:endCxn id="51" idx="0"/>
            </p:cNvCxnSpPr>
            <p:nvPr/>
          </p:nvCxnSpPr>
          <p:spPr>
            <a:xfrm>
              <a:off x="7759014"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921435"/>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reporte </a:t>
              </a:r>
              <a:r>
                <a:rPr lang="es-ES" sz="2160" dirty="0" smtClean="0">
                  <a:latin typeface="Garamond" pitchFamily="18" charset="0"/>
                </a:rPr>
                <a:t>f(x)</a:t>
              </a:r>
              <a:endParaRPr lang="es-ES" sz="2160" dirty="0">
                <a:latin typeface="Garamond" pitchFamily="18" charset="0"/>
              </a:endParaRPr>
            </a:p>
          </p:txBody>
        </p:sp>
      </p:grpSp>
      <p:grpSp>
        <p:nvGrpSpPr>
          <p:cNvPr id="21" name="20 Grupo"/>
          <p:cNvGrpSpPr/>
          <p:nvPr/>
        </p:nvGrpSpPr>
        <p:grpSpPr>
          <a:xfrm>
            <a:off x="6572837" y="2634413"/>
            <a:ext cx="3670824" cy="435216"/>
            <a:chOff x="4969364" y="1273324"/>
            <a:chExt cx="3059020" cy="362680"/>
          </a:xfrm>
        </p:grpSpPr>
        <p:sp>
          <p:nvSpPr>
            <p:cNvPr id="32" name="31 Rectángulo"/>
            <p:cNvSpPr/>
            <p:nvPr/>
          </p:nvSpPr>
          <p:spPr>
            <a:xfrm>
              <a:off x="4969364" y="1273363"/>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27596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89644" y="127332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121492" y="1273324"/>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grpSp>
        <p:nvGrpSpPr>
          <p:cNvPr id="23" name="22 Grupo"/>
          <p:cNvGrpSpPr/>
          <p:nvPr/>
        </p:nvGrpSpPr>
        <p:grpSpPr>
          <a:xfrm>
            <a:off x="6584034" y="4284224"/>
            <a:ext cx="3670824" cy="435216"/>
            <a:chOff x="4978695" y="2648167"/>
            <a:chExt cx="3059020" cy="362680"/>
          </a:xfrm>
        </p:grpSpPr>
        <p:sp>
          <p:nvSpPr>
            <p:cNvPr id="49" name="48 Rectángulo"/>
            <p:cNvSpPr/>
            <p:nvPr/>
          </p:nvSpPr>
          <p:spPr>
            <a:xfrm>
              <a:off x="4978695" y="264820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1</a:t>
              </a:r>
              <a:r>
                <a:rPr lang="es-ES" sz="1920" dirty="0"/>
                <a:t>)</a:t>
              </a:r>
              <a:endParaRPr lang="es-ES" sz="1920" baseline="-25000" dirty="0"/>
            </a:p>
          </p:txBody>
        </p:sp>
        <p:sp>
          <p:nvSpPr>
            <p:cNvPr id="50" name="49 Rectángulo"/>
            <p:cNvSpPr/>
            <p:nvPr/>
          </p:nvSpPr>
          <p:spPr>
            <a:xfrm>
              <a:off x="5554759" y="265080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2</a:t>
              </a:r>
              <a:r>
                <a:rPr lang="es-ES" sz="1920" dirty="0"/>
                <a:t>)</a:t>
              </a:r>
              <a:endParaRPr lang="es-ES" sz="1920" baseline="-25000" dirty="0"/>
            </a:p>
          </p:txBody>
        </p:sp>
        <p:sp>
          <p:nvSpPr>
            <p:cNvPr id="51" name="50 Rectángulo"/>
            <p:cNvSpPr/>
            <p:nvPr/>
          </p:nvSpPr>
          <p:spPr>
            <a:xfrm>
              <a:off x="7498975" y="264816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t>
              </a:r>
              <a:r>
                <a:rPr lang="es-ES" sz="1920" dirty="0" err="1"/>
                <a:t>a</a:t>
              </a:r>
              <a:r>
                <a:rPr lang="es-ES" sz="1920" baseline="-25000" dirty="0" err="1"/>
                <a:t>n</a:t>
              </a:r>
              <a:r>
                <a:rPr lang="es-ES" sz="1920" dirty="0"/>
                <a:t>)</a:t>
              </a:r>
              <a:endParaRPr lang="es-ES" sz="1920" baseline="-25000" dirty="0"/>
            </a:p>
          </p:txBody>
        </p:sp>
        <p:sp>
          <p:nvSpPr>
            <p:cNvPr id="52" name="51 Rectángulo"/>
            <p:cNvSpPr/>
            <p:nvPr/>
          </p:nvSpPr>
          <p:spPr>
            <a:xfrm>
              <a:off x="6130823" y="2648167"/>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sp>
        <p:nvSpPr>
          <p:cNvPr id="64" name="63 CuadroTexto"/>
          <p:cNvSpPr txBox="1"/>
          <p:nvPr/>
        </p:nvSpPr>
        <p:spPr>
          <a:xfrm>
            <a:off x="626265" y="5129141"/>
            <a:ext cx="540051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map</a:t>
            </a:r>
            <a:r>
              <a:rPr lang="es-ES" sz="2160" b="1" dirty="0">
                <a:latin typeface="+mj-lt"/>
              </a:rPr>
              <a:t>   </a:t>
            </a:r>
            <a:r>
              <a:rPr lang="es-ES" sz="2160" dirty="0">
                <a:latin typeface="+mj-lt"/>
              </a:rPr>
              <a:t>[ </a:t>
            </a:r>
            <a:r>
              <a:rPr lang="es-ES" sz="2160" dirty="0" smtClean="0">
                <a:latin typeface="+mj-lt"/>
              </a:rPr>
              <a:t>[x1…</a:t>
            </a:r>
            <a:r>
              <a:rPr lang="es-ES" sz="2160" dirty="0" err="1" smtClean="0">
                <a:latin typeface="+mj-lt"/>
              </a:rPr>
              <a:t>xn</a:t>
            </a:r>
            <a:r>
              <a:rPr lang="es-ES" sz="2160" dirty="0" smtClean="0">
                <a:latin typeface="+mj-lt"/>
              </a:rPr>
              <a:t>] -&gt; reporte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a:t>
            </a:r>
          </a:p>
        </p:txBody>
      </p:sp>
      <p:pic>
        <p:nvPicPr>
          <p:cNvPr id="2" name="Imagen 1"/>
          <p:cNvPicPr>
            <a:picLocks noChangeAspect="1"/>
          </p:cNvPicPr>
          <p:nvPr/>
        </p:nvPicPr>
        <p:blipFill>
          <a:blip r:embed="rId3"/>
          <a:stretch>
            <a:fillRect/>
          </a:stretch>
        </p:blipFill>
        <p:spPr>
          <a:xfrm>
            <a:off x="1413416" y="3011579"/>
            <a:ext cx="4210050" cy="438150"/>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732149" y="5967856"/>
            <a:ext cx="5562600"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348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69 CuadroTexto"/>
          <p:cNvSpPr txBox="1"/>
          <p:nvPr/>
        </p:nvSpPr>
        <p:spPr>
          <a:xfrm>
            <a:off x="6928476" y="5628191"/>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8" name="67 CuadroTexto"/>
          <p:cNvSpPr txBox="1"/>
          <p:nvPr/>
        </p:nvSpPr>
        <p:spPr>
          <a:xfrm>
            <a:off x="6928476" y="3017977"/>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9" name="68 CuadroTexto"/>
          <p:cNvSpPr txBox="1"/>
          <p:nvPr/>
        </p:nvSpPr>
        <p:spPr>
          <a:xfrm>
            <a:off x="6928476" y="3899999"/>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103" name="1 Título"/>
          <p:cNvSpPr>
            <a:spLocks noGrp="1"/>
          </p:cNvSpPr>
          <p:nvPr>
            <p:ph type="title"/>
          </p:nvPr>
        </p:nvSpPr>
        <p:spPr>
          <a:xfrm>
            <a:off x="0" y="510127"/>
            <a:ext cx="9875520" cy="734892"/>
          </a:xfrm>
        </p:spPr>
        <p:txBody>
          <a:bodyPr>
            <a:normAutofit/>
          </a:bodyPr>
          <a:lstStyle/>
          <a:p>
            <a:r>
              <a:rPr lang="es-ES" dirty="0" smtClean="0">
                <a:latin typeface="Garamond" panose="02020404030301010803" pitchFamily="18" charset="0"/>
              </a:rPr>
              <a:t>Reducciones de listas</a:t>
            </a:r>
            <a:endParaRPr lang="es-ES" dirty="0">
              <a:latin typeface="Garamond" panose="02020404030301010803" pitchFamily="18" charset="0"/>
            </a:endParaRPr>
          </a:p>
        </p:txBody>
      </p:sp>
      <p:sp>
        <p:nvSpPr>
          <p:cNvPr id="6" name="5 Marcador de contenido"/>
          <p:cNvSpPr>
            <a:spLocks noGrp="1"/>
          </p:cNvSpPr>
          <p:nvPr>
            <p:ph idx="1"/>
          </p:nvPr>
        </p:nvSpPr>
        <p:spPr>
          <a:xfrm>
            <a:off x="664977" y="2897756"/>
            <a:ext cx="5616624" cy="976984"/>
          </a:xfrm>
        </p:spPr>
        <p:txBody>
          <a:bodyPr>
            <a:normAutofit/>
          </a:bodyPr>
          <a:lstStyle/>
          <a:p>
            <a:r>
              <a:rPr lang="es-ES" sz="2400" dirty="0" smtClean="0">
                <a:latin typeface="Garamond" panose="02020404030301010803" pitchFamily="18" charset="0"/>
              </a:rPr>
              <a:t>Ejemplo</a:t>
            </a:r>
            <a:r>
              <a:rPr lang="es-ES" sz="2400" dirty="0">
                <a:latin typeface="Garamond" panose="02020404030301010803" pitchFamily="18" charset="0"/>
              </a:rPr>
              <a:t>:</a:t>
            </a:r>
          </a:p>
          <a:p>
            <a:pPr>
              <a:buNone/>
            </a:pPr>
            <a:r>
              <a:rPr lang="es-ES" sz="2400" dirty="0">
                <a:latin typeface="Garamond" panose="02020404030301010803" pitchFamily="18" charset="0"/>
              </a:rPr>
              <a:t>	</a:t>
            </a:r>
          </a:p>
        </p:txBody>
      </p:sp>
      <p:sp>
        <p:nvSpPr>
          <p:cNvPr id="4" name="3 CuadroTexto"/>
          <p:cNvSpPr txBox="1"/>
          <p:nvPr/>
        </p:nvSpPr>
        <p:spPr>
          <a:xfrm>
            <a:off x="847075" y="2098094"/>
            <a:ext cx="463819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reduce </a:t>
            </a:r>
            <a:r>
              <a:rPr lang="es-ES" sz="2160" dirty="0">
                <a:latin typeface="+mj-lt"/>
              </a:rPr>
              <a:t>[ </a:t>
            </a:r>
            <a:r>
              <a:rPr lang="es-ES" sz="2160" dirty="0" smtClean="0">
                <a:latin typeface="+mj-lt"/>
              </a:rPr>
              <a:t>[x1 x2] -&gt; reporte </a:t>
            </a:r>
            <a:r>
              <a:rPr lang="es-ES" sz="2160" dirty="0">
                <a:latin typeface="+mj-lt"/>
              </a:rPr>
              <a:t>( </a:t>
            </a:r>
            <a:r>
              <a:rPr lang="es-ES" sz="2160" dirty="0" smtClean="0">
                <a:latin typeface="+mj-lt"/>
              </a:rPr>
              <a:t>x1</a:t>
            </a:r>
            <a:r>
              <a:rPr lang="es-ES" sz="2160" dirty="0">
                <a:latin typeface="+mj-lt"/>
              </a:rPr>
              <a:t>, </a:t>
            </a:r>
            <a:r>
              <a:rPr lang="es-ES" sz="2160" dirty="0" smtClean="0">
                <a:latin typeface="+mj-lt"/>
              </a:rPr>
              <a:t>x2 </a:t>
            </a:r>
            <a:r>
              <a:rPr lang="es-ES" sz="2160" dirty="0">
                <a:latin typeface="+mj-lt"/>
              </a:rPr>
              <a:t>) ]   L</a:t>
            </a:r>
          </a:p>
        </p:txBody>
      </p:sp>
      <p:sp>
        <p:nvSpPr>
          <p:cNvPr id="21" name="20 CuadroTexto"/>
          <p:cNvSpPr txBox="1"/>
          <p:nvPr/>
        </p:nvSpPr>
        <p:spPr>
          <a:xfrm>
            <a:off x="5577543" y="1504377"/>
            <a:ext cx="5656036" cy="7571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dirty="0">
                <a:latin typeface="+mj-lt"/>
              </a:rPr>
              <a:t>reduce f [a</a:t>
            </a:r>
            <a:r>
              <a:rPr lang="es-ES" sz="2160" baseline="-25000" dirty="0">
                <a:latin typeface="+mj-lt"/>
              </a:rPr>
              <a:t>1</a:t>
            </a:r>
            <a:r>
              <a:rPr lang="es-ES" sz="2160" dirty="0">
                <a:latin typeface="+mj-lt"/>
              </a:rPr>
              <a:t>]  = a</a:t>
            </a:r>
            <a:r>
              <a:rPr lang="es-ES" sz="2160" baseline="-25000" dirty="0">
                <a:latin typeface="+mj-lt"/>
              </a:rPr>
              <a:t>1</a:t>
            </a:r>
          </a:p>
          <a:p>
            <a:r>
              <a:rPr lang="es-ES" sz="2160" dirty="0">
                <a:latin typeface="+mj-lt"/>
              </a:rPr>
              <a:t>reduce f [ a</a:t>
            </a:r>
            <a:r>
              <a:rPr lang="es-ES" sz="2160" baseline="-25000" dirty="0">
                <a:latin typeface="+mj-lt"/>
              </a:rPr>
              <a:t>1</a:t>
            </a:r>
            <a:r>
              <a:rPr lang="es-ES" sz="2160" dirty="0">
                <a:latin typeface="+mj-lt"/>
              </a:rPr>
              <a:t> a</a:t>
            </a:r>
            <a:r>
              <a:rPr lang="es-ES" sz="2160" baseline="-25000" dirty="0">
                <a:latin typeface="+mj-lt"/>
              </a:rPr>
              <a:t>2</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reduce f [ f(a</a:t>
            </a:r>
            <a:r>
              <a:rPr lang="es-ES" sz="2160" baseline="-25000" dirty="0">
                <a:latin typeface="+mj-lt"/>
              </a:rPr>
              <a:t>1</a:t>
            </a:r>
            <a:r>
              <a:rPr lang="es-ES" sz="2160" dirty="0">
                <a:latin typeface="+mj-lt"/>
              </a:rPr>
              <a:t>,a</a:t>
            </a:r>
            <a:r>
              <a:rPr lang="es-ES" sz="2160" baseline="-25000" dirty="0">
                <a:latin typeface="+mj-lt"/>
              </a:rPr>
              <a:t>2</a:t>
            </a:r>
            <a:r>
              <a:rPr lang="es-ES" sz="2160" dirty="0">
                <a:latin typeface="+mj-lt"/>
              </a:rPr>
              <a:t>) a</a:t>
            </a:r>
            <a:r>
              <a:rPr lang="es-ES" sz="2160" baseline="-25000" dirty="0">
                <a:latin typeface="+mj-lt"/>
              </a:rPr>
              <a:t>3</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a:t>
            </a:r>
          </a:p>
        </p:txBody>
      </p:sp>
      <p:grpSp>
        <p:nvGrpSpPr>
          <p:cNvPr id="34" name="33 Grupo"/>
          <p:cNvGrpSpPr/>
          <p:nvPr/>
        </p:nvGrpSpPr>
        <p:grpSpPr>
          <a:xfrm>
            <a:off x="6572837" y="2541139"/>
            <a:ext cx="3614838" cy="438384"/>
            <a:chOff x="4969364" y="1561356"/>
            <a:chExt cx="3012365" cy="365320"/>
          </a:xfrm>
        </p:grpSpPr>
        <p:sp>
          <p:nvSpPr>
            <p:cNvPr id="32" name="31 Rectángulo"/>
            <p:cNvSpPr/>
            <p:nvPr/>
          </p:nvSpPr>
          <p:spPr>
            <a:xfrm>
              <a:off x="4969364" y="1561395"/>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561356"/>
              <a:ext cx="538740" cy="3653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42989"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694916" y="1561356"/>
              <a:ext cx="72008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2" name="21 Rectángulo"/>
            <p:cNvSpPr/>
            <p:nvPr/>
          </p:nvSpPr>
          <p:spPr>
            <a:xfrm>
              <a:off x="6121492"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grpSp>
      <p:sp>
        <p:nvSpPr>
          <p:cNvPr id="23" name="22 Rectángulo"/>
          <p:cNvSpPr/>
          <p:nvPr/>
        </p:nvSpPr>
        <p:spPr>
          <a:xfrm>
            <a:off x="6576005" y="344068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25" name="24 Rectángulo"/>
          <p:cNvSpPr/>
          <p:nvPr/>
        </p:nvSpPr>
        <p:spPr>
          <a:xfrm>
            <a:off x="9544355"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26" name="25 Rectángulo"/>
          <p:cNvSpPr/>
          <p:nvPr/>
        </p:nvSpPr>
        <p:spPr>
          <a:xfrm>
            <a:off x="8646667" y="3440640"/>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7" name="26 Rectángulo"/>
          <p:cNvSpPr/>
          <p:nvPr/>
        </p:nvSpPr>
        <p:spPr>
          <a:xfrm>
            <a:off x="7958558"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sp>
        <p:nvSpPr>
          <p:cNvPr id="28" name="27 Rectángulo"/>
          <p:cNvSpPr/>
          <p:nvPr/>
        </p:nvSpPr>
        <p:spPr>
          <a:xfrm>
            <a:off x="6572837" y="4269378"/>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30" name="29 Rectángulo"/>
          <p:cNvSpPr/>
          <p:nvPr/>
        </p:nvSpPr>
        <p:spPr>
          <a:xfrm>
            <a:off x="9541187" y="4269331"/>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31" name="30 Rectángulo"/>
          <p:cNvSpPr/>
          <p:nvPr/>
        </p:nvSpPr>
        <p:spPr>
          <a:xfrm>
            <a:off x="8643499" y="4269331"/>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cxnSp>
        <p:nvCxnSpPr>
          <p:cNvPr id="35" name="34 Conector recto de flecha"/>
          <p:cNvCxnSpPr>
            <a:stCxn id="32" idx="2"/>
            <a:endCxn id="23" idx="0"/>
          </p:cNvCxnSpPr>
          <p:nvPr/>
        </p:nvCxnSpPr>
        <p:spPr>
          <a:xfrm>
            <a:off x="6896081" y="2973234"/>
            <a:ext cx="3168" cy="4674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46" idx="2"/>
            <a:endCxn id="23" idx="0"/>
          </p:cNvCxnSpPr>
          <p:nvPr/>
        </p:nvCxnSpPr>
        <p:spPr>
          <a:xfrm flipH="1">
            <a:off x="6899249" y="2979524"/>
            <a:ext cx="688109" cy="4611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a:stCxn id="23" idx="2"/>
            <a:endCxn id="28" idx="0"/>
          </p:cNvCxnSpPr>
          <p:nvPr/>
        </p:nvCxnSpPr>
        <p:spPr>
          <a:xfrm flipH="1">
            <a:off x="6896081" y="3872735"/>
            <a:ext cx="3168" cy="396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a:stCxn id="27" idx="2"/>
            <a:endCxn id="28" idx="0"/>
          </p:cNvCxnSpPr>
          <p:nvPr/>
        </p:nvCxnSpPr>
        <p:spPr>
          <a:xfrm flipH="1">
            <a:off x="6896081" y="3872689"/>
            <a:ext cx="1385722" cy="39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rot="5400000">
            <a:off x="8153968" y="4781441"/>
            <a:ext cx="375424" cy="424732"/>
          </a:xfrm>
          <a:prstGeom prst="rect">
            <a:avLst/>
          </a:prstGeom>
          <a:noFill/>
        </p:spPr>
        <p:txBody>
          <a:bodyPr wrap="none" rtlCol="0">
            <a:spAutoFit/>
          </a:bodyPr>
          <a:lstStyle/>
          <a:p>
            <a:r>
              <a:rPr lang="es-ES" sz="2160" dirty="0"/>
              <a:t>…</a:t>
            </a:r>
          </a:p>
        </p:txBody>
      </p:sp>
      <p:sp>
        <p:nvSpPr>
          <p:cNvPr id="45" name="44 Rectángulo"/>
          <p:cNvSpPr/>
          <p:nvPr/>
        </p:nvSpPr>
        <p:spPr>
          <a:xfrm>
            <a:off x="6564808" y="521983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sp>
        <p:nvSpPr>
          <p:cNvPr id="53" name="52 Rectángulo"/>
          <p:cNvSpPr/>
          <p:nvPr/>
        </p:nvSpPr>
        <p:spPr>
          <a:xfrm>
            <a:off x="9533158" y="521979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57" name="56 Rectángulo"/>
          <p:cNvSpPr/>
          <p:nvPr/>
        </p:nvSpPr>
        <p:spPr>
          <a:xfrm>
            <a:off x="6572837" y="5997523"/>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cxnSp>
        <p:nvCxnSpPr>
          <p:cNvPr id="61" name="60 Conector recto de flecha"/>
          <p:cNvCxnSpPr>
            <a:stCxn id="45" idx="2"/>
            <a:endCxn id="57" idx="0"/>
          </p:cNvCxnSpPr>
          <p:nvPr/>
        </p:nvCxnSpPr>
        <p:spPr>
          <a:xfrm>
            <a:off x="6888052" y="5651885"/>
            <a:ext cx="8029" cy="3456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53" idx="2"/>
            <a:endCxn id="57" idx="0"/>
          </p:cNvCxnSpPr>
          <p:nvPr/>
        </p:nvCxnSpPr>
        <p:spPr>
          <a:xfrm flipH="1">
            <a:off x="6896081" y="5651839"/>
            <a:ext cx="2960321" cy="3456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65 Flecha derecha"/>
          <p:cNvSpPr/>
          <p:nvPr/>
        </p:nvSpPr>
        <p:spPr>
          <a:xfrm>
            <a:off x="7305734" y="6170343"/>
            <a:ext cx="864096" cy="17281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67" name="66 CuadroTexto"/>
          <p:cNvSpPr txBox="1"/>
          <p:nvPr/>
        </p:nvSpPr>
        <p:spPr>
          <a:xfrm>
            <a:off x="8215634" y="5997523"/>
            <a:ext cx="1238929" cy="4247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sz="2160" dirty="0">
                <a:latin typeface="Garamond" pitchFamily="18" charset="0"/>
              </a:rPr>
              <a:t>Resultado</a:t>
            </a:r>
          </a:p>
        </p:txBody>
      </p:sp>
      <p:sp>
        <p:nvSpPr>
          <p:cNvPr id="71" name="70 CuadroTexto"/>
          <p:cNvSpPr txBox="1"/>
          <p:nvPr/>
        </p:nvSpPr>
        <p:spPr>
          <a:xfrm>
            <a:off x="997834" y="3779595"/>
            <a:ext cx="5011757" cy="14219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s-ES" sz="2160" dirty="0">
                <a:latin typeface="+mj-lt"/>
              </a:rPr>
              <a:t>reduce + [1 2 3 4] = reduce + [ (1+2) 3 4]=</a:t>
            </a:r>
          </a:p>
          <a:p>
            <a:pPr>
              <a:buNone/>
            </a:pPr>
            <a:r>
              <a:rPr lang="es-ES" sz="2160" dirty="0">
                <a:latin typeface="+mj-lt"/>
              </a:rPr>
              <a:t>= reduce + [3 3 4] = reduce + [(3+3) 4] =</a:t>
            </a:r>
          </a:p>
          <a:p>
            <a:pPr>
              <a:buNone/>
            </a:pPr>
            <a:r>
              <a:rPr lang="es-ES" sz="2160" dirty="0">
                <a:latin typeface="+mj-lt"/>
              </a:rPr>
              <a:t>= reduce + [6 4] = reduce + [(6+4)] = </a:t>
            </a:r>
          </a:p>
          <a:p>
            <a:pPr>
              <a:buNone/>
            </a:pPr>
            <a:r>
              <a:rPr lang="es-ES" sz="2160" dirty="0">
                <a:latin typeface="+mj-lt"/>
              </a:rPr>
              <a:t>= reduce + [10] = 10</a:t>
            </a:r>
          </a:p>
        </p:txBody>
      </p:sp>
    </p:spTree>
    <p:extLst>
      <p:ext uri="{BB962C8B-B14F-4D97-AF65-F5344CB8AC3E}">
        <p14:creationId xmlns:p14="http://schemas.microsoft.com/office/powerpoint/2010/main" val="10640988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agentes y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4306431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21208"/>
            <a:ext cx="9875520" cy="734892"/>
          </a:xfrm>
        </p:spPr>
        <p:txBody>
          <a:bodyPr>
            <a:normAutofit/>
          </a:bodyPr>
          <a:lstStyle/>
          <a:p>
            <a:r>
              <a:rPr lang="es-ES" dirty="0" smtClean="0">
                <a:latin typeface="Garamond" panose="02020404030301010803" pitchFamily="18" charset="0"/>
              </a:rPr>
              <a:t>Ordenación de conjuntos de agentes</a:t>
            </a:r>
            <a:endParaRPr lang="es-ES" dirty="0">
              <a:latin typeface="Garamond" panose="02020404030301010803" pitchFamily="18" charset="0"/>
            </a:endParaRPr>
          </a:p>
        </p:txBody>
      </p:sp>
      <p:sp>
        <p:nvSpPr>
          <p:cNvPr id="6" name="5 Marcador de contenido"/>
          <p:cNvSpPr>
            <a:spLocks noGrp="1"/>
          </p:cNvSpPr>
          <p:nvPr>
            <p:ph idx="1"/>
          </p:nvPr>
        </p:nvSpPr>
        <p:spPr>
          <a:xfrm>
            <a:off x="609600" y="1540801"/>
            <a:ext cx="9019032" cy="3332951"/>
          </a:xfrm>
        </p:spPr>
        <p:txBody>
          <a:bodyPr>
            <a:noAutofit/>
          </a:bodyPr>
          <a:lstStyle/>
          <a:p>
            <a:r>
              <a:rPr lang="es-ES" sz="2400" dirty="0">
                <a:latin typeface="Garamond" panose="02020404030301010803" pitchFamily="18" charset="0"/>
              </a:rPr>
              <a:t>Los conjuntos de agentes no tienen orden.</a:t>
            </a:r>
          </a:p>
          <a:p>
            <a:r>
              <a:rPr lang="es-ES" sz="2400" dirty="0">
                <a:latin typeface="Garamond" panose="02020404030301010803" pitchFamily="18" charset="0"/>
              </a:rPr>
              <a:t>Podemos usar los comandos </a:t>
            </a:r>
            <a:r>
              <a:rPr lang="es-ES" sz="2400" b="1" dirty="0" err="1">
                <a:latin typeface="+mj-lt"/>
              </a:rPr>
              <a:t>sort</a:t>
            </a:r>
            <a:r>
              <a:rPr lang="es-ES" sz="2400" dirty="0">
                <a:latin typeface="Garamond" panose="02020404030301010803" pitchFamily="18" charset="0"/>
              </a:rPr>
              <a:t> y </a:t>
            </a:r>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sobre conjuntos de agentes…</a:t>
            </a:r>
          </a:p>
          <a:p>
            <a:r>
              <a:rPr lang="es-ES" sz="2400" dirty="0">
                <a:latin typeface="Garamond" panose="02020404030301010803" pitchFamily="18" charset="0"/>
              </a:rPr>
              <a:t>… pero </a:t>
            </a:r>
            <a:r>
              <a:rPr lang="es-ES" sz="2400" b="1" dirty="0">
                <a:latin typeface="Garamond" panose="02020404030301010803" pitchFamily="18" charset="0"/>
              </a:rPr>
              <a:t>debe tenerse en cuenta que se convierten en listas de agentes.</a:t>
            </a:r>
          </a:p>
          <a:p>
            <a:r>
              <a:rPr lang="es-ES" sz="2400" b="1" dirty="0" err="1">
                <a:latin typeface="+mj-lt"/>
              </a:rPr>
              <a:t>sort</a:t>
            </a:r>
            <a:r>
              <a:rPr lang="es-ES" sz="2400" dirty="0">
                <a:latin typeface="Garamond" panose="02020404030301010803" pitchFamily="18" charset="0"/>
              </a:rPr>
              <a:t>: ordena los agentes según su identificador.</a:t>
            </a:r>
          </a:p>
          <a:p>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permite establecer el comparador.</a:t>
            </a:r>
          </a:p>
          <a:p>
            <a:r>
              <a:rPr lang="es-ES" sz="2400" dirty="0">
                <a:latin typeface="Garamond" panose="02020404030301010803" pitchFamily="18" charset="0"/>
              </a:rPr>
              <a:t>Una vez ordenados, no se puede usar </a:t>
            </a:r>
            <a:r>
              <a:rPr lang="es-ES" sz="2400" b="1" dirty="0" err="1">
                <a:latin typeface="+mj-lt"/>
              </a:rPr>
              <a:t>ask</a:t>
            </a:r>
            <a:r>
              <a:rPr lang="es-ES" sz="2400" dirty="0">
                <a:latin typeface="Garamond" panose="02020404030301010803" pitchFamily="18" charset="0"/>
              </a:rPr>
              <a:t> sobre la lista:</a:t>
            </a:r>
          </a:p>
        </p:txBody>
      </p:sp>
      <p:sp>
        <p:nvSpPr>
          <p:cNvPr id="132" name="131 CuadroTexto"/>
          <p:cNvSpPr txBox="1"/>
          <p:nvPr/>
        </p:nvSpPr>
        <p:spPr>
          <a:xfrm>
            <a:off x="4152391" y="5050214"/>
            <a:ext cx="4060086"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foreach</a:t>
            </a:r>
            <a:r>
              <a:rPr lang="es-ES" sz="2160" dirty="0">
                <a:latin typeface="+mj-lt"/>
              </a:rPr>
              <a:t> (</a:t>
            </a:r>
            <a:r>
              <a:rPr lang="es-ES" sz="2160" dirty="0" err="1">
                <a:latin typeface="+mj-lt"/>
              </a:rPr>
              <a:t>sort</a:t>
            </a:r>
            <a:r>
              <a:rPr lang="es-ES" sz="2160" dirty="0">
                <a:latin typeface="+mj-lt"/>
              </a:rPr>
              <a:t> conjunto-de-agentes)</a:t>
            </a:r>
          </a:p>
          <a:p>
            <a:r>
              <a:rPr lang="es-ES" sz="2160" dirty="0" smtClean="0">
                <a:latin typeface="+mj-lt"/>
              </a:rPr>
              <a:t>[ x -&gt;</a:t>
            </a:r>
            <a:endParaRPr lang="es-ES" sz="2160" dirty="0">
              <a:latin typeface="+mj-lt"/>
            </a:endParaRPr>
          </a:p>
          <a:p>
            <a:r>
              <a:rPr lang="es-ES" sz="2160" dirty="0">
                <a:latin typeface="+mj-lt"/>
              </a:rPr>
              <a:t>     </a:t>
            </a:r>
            <a:r>
              <a:rPr lang="es-ES" sz="2160" dirty="0" err="1">
                <a:latin typeface="+mj-lt"/>
              </a:rPr>
              <a:t>ask</a:t>
            </a:r>
            <a:r>
              <a:rPr lang="es-ES" sz="2160" dirty="0">
                <a:latin typeface="+mj-lt"/>
              </a:rPr>
              <a:t> </a:t>
            </a:r>
            <a:r>
              <a:rPr lang="es-ES" sz="2160" dirty="0" smtClean="0">
                <a:latin typeface="+mj-lt"/>
              </a:rPr>
              <a:t>x  </a:t>
            </a:r>
            <a:r>
              <a:rPr lang="es-ES" sz="2160" dirty="0">
                <a:latin typeface="+mj-lt"/>
              </a:rPr>
              <a:t>[ acciones ]</a:t>
            </a:r>
          </a:p>
          <a:p>
            <a:r>
              <a:rPr lang="es-ES" sz="2160" dirty="0">
                <a:latin typeface="+mj-lt"/>
              </a:rPr>
              <a:t>]</a:t>
            </a:r>
          </a:p>
        </p:txBody>
      </p:sp>
    </p:spTree>
    <p:extLst>
      <p:ext uri="{BB962C8B-B14F-4D97-AF65-F5344CB8AC3E}">
        <p14:creationId xmlns:p14="http://schemas.microsoft.com/office/powerpoint/2010/main" val="1849843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54650"/>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67512" y="1344169"/>
            <a:ext cx="10561320" cy="4325112"/>
          </a:xfrm>
        </p:spPr>
        <p:txBody>
          <a:bodyPr>
            <a:noAutofit/>
          </a:bodyPr>
          <a:lstStyle/>
          <a:p>
            <a:r>
              <a:rPr lang="es-ES" dirty="0">
                <a:latin typeface="Garamond" panose="02020404030301010803" pitchFamily="18" charset="0"/>
              </a:rPr>
              <a:t>Acceder a una propiedad de un agente:</a:t>
            </a:r>
          </a:p>
          <a:p>
            <a:pPr lvl="1"/>
            <a:r>
              <a:rPr lang="es-ES" sz="2000" dirty="0">
                <a:latin typeface="Garamond" panose="02020404030301010803" pitchFamily="18" charset="0"/>
              </a:rPr>
              <a:t>En el contexto del agente, basta usar el nombre</a:t>
            </a:r>
          </a:p>
          <a:p>
            <a:r>
              <a:rPr lang="es-ES" dirty="0">
                <a:latin typeface="Garamond" panose="02020404030301010803" pitchFamily="18" charset="0"/>
              </a:rPr>
              <a:t>Pero, ¿y si queremos su propiedad fuera de su contexto?</a:t>
            </a:r>
          </a:p>
          <a:p>
            <a:pPr lvl="1"/>
            <a:r>
              <a:rPr lang="es-ES" sz="2000" dirty="0">
                <a:latin typeface="Garamond" panose="02020404030301010803" pitchFamily="18" charset="0"/>
              </a:rPr>
              <a:t>Una posibilidad:</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r>
              <a:rPr lang="es-ES" sz="2000" dirty="0">
                <a:latin typeface="Garamond" panose="02020404030301010803" pitchFamily="18" charset="0"/>
              </a:rPr>
              <a:t>Otra: </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r>
              <a:rPr lang="es-ES" dirty="0" smtClean="0">
                <a:latin typeface="Garamond" panose="02020404030301010803" pitchFamily="18" charset="0"/>
              </a:rPr>
              <a:t>También </a:t>
            </a:r>
            <a:r>
              <a:rPr lang="es-ES" dirty="0">
                <a:latin typeface="Garamond" panose="02020404030301010803" pitchFamily="18" charset="0"/>
              </a:rPr>
              <a:t>permite extraer una lista (ordenada aleatoriamente) de propiedades de todo un </a:t>
            </a:r>
            <a:r>
              <a:rPr lang="es-ES" dirty="0" smtClean="0">
                <a:latin typeface="Garamond" panose="02020404030301010803" pitchFamily="18" charset="0"/>
              </a:rPr>
              <a:t>conjunto de agentes:</a:t>
            </a:r>
            <a:endParaRPr lang="es-ES" dirty="0">
              <a:latin typeface="Garamond" panose="02020404030301010803" pitchFamily="18" charset="0"/>
            </a:endParaRPr>
          </a:p>
        </p:txBody>
      </p:sp>
      <p:sp>
        <p:nvSpPr>
          <p:cNvPr id="132" name="131 CuadroTexto"/>
          <p:cNvSpPr txBox="1"/>
          <p:nvPr/>
        </p:nvSpPr>
        <p:spPr>
          <a:xfrm>
            <a:off x="4111382" y="2994395"/>
            <a:ext cx="364740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let</a:t>
            </a:r>
            <a:r>
              <a:rPr lang="es-ES" sz="2160" dirty="0">
                <a:latin typeface="+mj-lt"/>
              </a:rPr>
              <a:t>  p  0 </a:t>
            </a:r>
          </a:p>
          <a:p>
            <a:r>
              <a:rPr lang="es-ES" sz="2160" dirty="0" err="1">
                <a:latin typeface="+mj-lt"/>
              </a:rPr>
              <a:t>ask</a:t>
            </a:r>
            <a:r>
              <a:rPr lang="es-ES" sz="2160" dirty="0">
                <a:latin typeface="+mj-lt"/>
              </a:rPr>
              <a:t> agente [ set  p  propiedad  ]</a:t>
            </a:r>
          </a:p>
        </p:txBody>
      </p:sp>
      <p:sp>
        <p:nvSpPr>
          <p:cNvPr id="5" name="4 CuadroTexto"/>
          <p:cNvSpPr txBox="1"/>
          <p:nvPr/>
        </p:nvSpPr>
        <p:spPr>
          <a:xfrm>
            <a:off x="4504181" y="4328431"/>
            <a:ext cx="27815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agente</a:t>
            </a:r>
          </a:p>
        </p:txBody>
      </p:sp>
      <p:sp>
        <p:nvSpPr>
          <p:cNvPr id="7" name="6 CuadroTexto"/>
          <p:cNvSpPr txBox="1"/>
          <p:nvPr/>
        </p:nvSpPr>
        <p:spPr>
          <a:xfrm>
            <a:off x="4011167" y="6033821"/>
            <a:ext cx="39596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conjunto-agentes</a:t>
            </a:r>
          </a:p>
        </p:txBody>
      </p:sp>
    </p:spTree>
    <p:extLst>
      <p:ext uri="{BB962C8B-B14F-4D97-AF65-F5344CB8AC3E}">
        <p14:creationId xmlns:p14="http://schemas.microsoft.com/office/powerpoint/2010/main" val="16905138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396483"/>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09600" y="1193329"/>
            <a:ext cx="10125456" cy="5789442"/>
          </a:xfrm>
        </p:spPr>
        <p:txBody>
          <a:bodyPr>
            <a:normAutofit/>
          </a:bodyPr>
          <a:lstStyle/>
          <a:p>
            <a:r>
              <a:rPr lang="es-ES" dirty="0">
                <a:latin typeface="Garamond" panose="02020404030301010803" pitchFamily="18" charset="0"/>
              </a:rPr>
              <a:t>Más aún… permite calcular un reporte, y no solamente extraer el valor de una propiedad:</a:t>
            </a:r>
          </a:p>
          <a:p>
            <a:endParaRPr lang="es-ES" dirty="0">
              <a:latin typeface="Garamond" panose="02020404030301010803" pitchFamily="18" charset="0"/>
            </a:endParaRPr>
          </a:p>
          <a:p>
            <a:endParaRPr lang="es-ES" dirty="0">
              <a:latin typeface="Garamond" panose="02020404030301010803" pitchFamily="18" charset="0"/>
            </a:endParaRPr>
          </a:p>
          <a:p>
            <a:endParaRPr lang="es-ES" dirty="0">
              <a:latin typeface="Garamond" panose="02020404030301010803" pitchFamily="18" charset="0"/>
            </a:endParaRPr>
          </a:p>
          <a:p>
            <a:r>
              <a:rPr lang="es-ES" dirty="0">
                <a:latin typeface="Garamond" panose="02020404030301010803" pitchFamily="18" charset="0"/>
              </a:rPr>
              <a:t>Recordad que devuelve una lista:</a:t>
            </a:r>
          </a:p>
        </p:txBody>
      </p:sp>
      <p:sp>
        <p:nvSpPr>
          <p:cNvPr id="5" name="4 CuadroTexto"/>
          <p:cNvSpPr txBox="1"/>
          <p:nvPr/>
        </p:nvSpPr>
        <p:spPr>
          <a:xfrm>
            <a:off x="3464371" y="2094911"/>
            <a:ext cx="241790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agente</a:t>
            </a:r>
          </a:p>
        </p:txBody>
      </p:sp>
      <p:sp>
        <p:nvSpPr>
          <p:cNvPr id="7" name="6 CuadroTexto"/>
          <p:cNvSpPr txBox="1"/>
          <p:nvPr/>
        </p:nvSpPr>
        <p:spPr>
          <a:xfrm>
            <a:off x="3032323" y="2699778"/>
            <a:ext cx="359604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conjunto-agentes</a:t>
            </a:r>
          </a:p>
        </p:txBody>
      </p:sp>
      <p:sp>
        <p:nvSpPr>
          <p:cNvPr id="8" name="7 CuadroTexto"/>
          <p:cNvSpPr txBox="1"/>
          <p:nvPr/>
        </p:nvSpPr>
        <p:spPr>
          <a:xfrm>
            <a:off x="3032324" y="4253151"/>
            <a:ext cx="276178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a:t>
            </a:r>
            <a:r>
              <a:rPr lang="es-ES" sz="2160">
                <a:latin typeface="+mj-lt"/>
              </a:rPr>
              <a:t>patch-here</a:t>
            </a:r>
            <a:r>
              <a:rPr lang="es-ES" sz="2160" dirty="0">
                <a:latin typeface="+mj-lt"/>
              </a:rPr>
              <a:t> ] </a:t>
            </a:r>
            <a:r>
              <a:rPr lang="es-ES" sz="2160" b="1" dirty="0">
                <a:latin typeface="+mj-lt"/>
              </a:rPr>
              <a:t>of </a:t>
            </a:r>
            <a:r>
              <a:rPr lang="es-ES" sz="2160" dirty="0" err="1">
                <a:latin typeface="+mj-lt"/>
              </a:rPr>
              <a:t>turtles</a:t>
            </a:r>
            <a:endParaRPr lang="es-ES" sz="2160" dirty="0">
              <a:latin typeface="+mj-lt"/>
            </a:endParaRPr>
          </a:p>
        </p:txBody>
      </p:sp>
      <p:sp>
        <p:nvSpPr>
          <p:cNvPr id="9" name="8 CuadroTexto"/>
          <p:cNvSpPr txBox="1"/>
          <p:nvPr/>
        </p:nvSpPr>
        <p:spPr>
          <a:xfrm>
            <a:off x="2964202" y="5910197"/>
            <a:ext cx="373102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patches</a:t>
            </a:r>
            <a:r>
              <a:rPr lang="es-ES" sz="2160" dirty="0">
                <a:latin typeface="+mj-lt"/>
              </a:rPr>
              <a:t> </a:t>
            </a:r>
            <a:r>
              <a:rPr lang="es-ES" sz="2160" dirty="0" err="1">
                <a:latin typeface="+mj-lt"/>
              </a:rPr>
              <a:t>with</a:t>
            </a:r>
            <a:r>
              <a:rPr lang="es-ES" sz="2160" dirty="0">
                <a:latin typeface="+mj-lt"/>
              </a:rPr>
              <a:t> [</a:t>
            </a:r>
            <a:r>
              <a:rPr lang="es-ES" sz="2160" dirty="0" err="1">
                <a:latin typeface="+mj-lt"/>
              </a:rPr>
              <a:t>any</a:t>
            </a:r>
            <a:r>
              <a:rPr lang="es-ES" sz="2160" dirty="0">
                <a:latin typeface="+mj-lt"/>
              </a:rPr>
              <a:t>? </a:t>
            </a:r>
            <a:r>
              <a:rPr lang="es-ES" sz="2160" dirty="0" err="1">
                <a:latin typeface="+mj-lt"/>
              </a:rPr>
              <a:t>turtles-here</a:t>
            </a:r>
            <a:r>
              <a:rPr lang="es-ES" sz="2160" dirty="0">
                <a:latin typeface="+mj-lt"/>
              </a:rPr>
              <a:t>]</a:t>
            </a:r>
          </a:p>
        </p:txBody>
      </p:sp>
      <p:sp>
        <p:nvSpPr>
          <p:cNvPr id="10" name="9 CuadroTexto"/>
          <p:cNvSpPr txBox="1"/>
          <p:nvPr/>
        </p:nvSpPr>
        <p:spPr>
          <a:xfrm>
            <a:off x="5416641" y="4636455"/>
            <a:ext cx="1696298" cy="424732"/>
          </a:xfrm>
          <a:prstGeom prst="rect">
            <a:avLst/>
          </a:prstGeom>
          <a:noFill/>
        </p:spPr>
        <p:txBody>
          <a:bodyPr wrap="none" rtlCol="0">
            <a:spAutoFit/>
          </a:bodyPr>
          <a:lstStyle/>
          <a:p>
            <a:r>
              <a:rPr lang="es-ES" sz="2160" dirty="0">
                <a:latin typeface="Garamond" pitchFamily="18" charset="0"/>
              </a:rPr>
              <a:t>… es una lista</a:t>
            </a:r>
          </a:p>
        </p:txBody>
      </p:sp>
      <p:sp>
        <p:nvSpPr>
          <p:cNvPr id="11" name="10 CuadroTexto"/>
          <p:cNvSpPr txBox="1"/>
          <p:nvPr/>
        </p:nvSpPr>
        <p:spPr>
          <a:xfrm>
            <a:off x="6331042" y="6276231"/>
            <a:ext cx="3418885" cy="424732"/>
          </a:xfrm>
          <a:prstGeom prst="rect">
            <a:avLst/>
          </a:prstGeom>
          <a:noFill/>
        </p:spPr>
        <p:txBody>
          <a:bodyPr wrap="none" rtlCol="0">
            <a:spAutoFit/>
          </a:bodyPr>
          <a:lstStyle/>
          <a:p>
            <a:r>
              <a:rPr lang="es-ES" sz="2160" dirty="0">
                <a:latin typeface="Garamond" pitchFamily="18" charset="0"/>
              </a:rPr>
              <a:t>… es una </a:t>
            </a:r>
            <a:r>
              <a:rPr lang="es-ES" sz="2160" dirty="0" smtClean="0">
                <a:latin typeface="Garamond" pitchFamily="18" charset="0"/>
              </a:rPr>
              <a:t>conjunto de agentes</a:t>
            </a:r>
            <a:endParaRPr lang="es-ES" sz="2160" dirty="0">
              <a:latin typeface="Garamond" pitchFamily="18" charset="0"/>
            </a:endParaRPr>
          </a:p>
        </p:txBody>
      </p:sp>
      <p:sp>
        <p:nvSpPr>
          <p:cNvPr id="12" name="11 Abrir llave"/>
          <p:cNvSpPr/>
          <p:nvPr/>
        </p:nvSpPr>
        <p:spPr>
          <a:xfrm>
            <a:off x="2706845" y="4177891"/>
            <a:ext cx="345638" cy="24194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3" name="12 CuadroTexto"/>
          <p:cNvSpPr txBox="1"/>
          <p:nvPr/>
        </p:nvSpPr>
        <p:spPr>
          <a:xfrm rot="16200000">
            <a:off x="1119968" y="5152000"/>
            <a:ext cx="2749022" cy="424732"/>
          </a:xfrm>
          <a:prstGeom prst="rect">
            <a:avLst/>
          </a:prstGeom>
          <a:noFill/>
        </p:spPr>
        <p:txBody>
          <a:bodyPr wrap="none" rtlCol="0">
            <a:spAutoFit/>
          </a:bodyPr>
          <a:lstStyle/>
          <a:p>
            <a:r>
              <a:rPr lang="es-ES" sz="2160" dirty="0">
                <a:latin typeface="Garamond" pitchFamily="18" charset="0"/>
              </a:rPr>
              <a:t>Son los mismos </a:t>
            </a:r>
            <a:r>
              <a:rPr lang="es-ES" sz="2160" dirty="0" err="1">
                <a:latin typeface="Garamond" pitchFamily="18" charset="0"/>
              </a:rPr>
              <a:t>patches</a:t>
            </a:r>
            <a:endParaRPr lang="es-ES" sz="2160" dirty="0">
              <a:latin typeface="Garamond" pitchFamily="18" charset="0"/>
            </a:endParaRPr>
          </a:p>
        </p:txBody>
      </p:sp>
    </p:spTree>
    <p:extLst>
      <p:ext uri="{BB962C8B-B14F-4D97-AF65-F5344CB8AC3E}">
        <p14:creationId xmlns:p14="http://schemas.microsoft.com/office/powerpoint/2010/main" val="32084936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Histogramas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3208484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599" y="653833"/>
            <a:ext cx="9220201" cy="5184576"/>
          </a:xfrm>
        </p:spPr>
        <p:txBody>
          <a:bodyPr>
            <a:normAutofit/>
          </a:bodyPr>
          <a:lstStyle/>
          <a:p>
            <a:r>
              <a:rPr lang="es-ES" dirty="0">
                <a:latin typeface="Garamond" panose="02020404030301010803" pitchFamily="18" charset="0"/>
              </a:rPr>
              <a:t>En estadística, un </a:t>
            </a:r>
            <a:r>
              <a:rPr lang="es-ES" b="1" dirty="0">
                <a:latin typeface="Garamond" panose="02020404030301010803" pitchFamily="18" charset="0"/>
              </a:rPr>
              <a:t>histograma</a:t>
            </a:r>
            <a:r>
              <a:rPr lang="es-ES" dirty="0">
                <a:latin typeface="Garamond" panose="02020404030301010803" pitchFamily="18" charset="0"/>
              </a:rPr>
              <a:t> es una representación gráfica de una variable en forma de barras, donde la superficie de cada barra es proporcional a la frecuencia de los valores representados</a:t>
            </a:r>
            <a:r>
              <a:rPr lang="es-ES" dirty="0" smtClean="0">
                <a:latin typeface="Garamond" panose="02020404030301010803" pitchFamily="18" charset="0"/>
              </a:rPr>
              <a:t>.</a:t>
            </a:r>
          </a:p>
          <a:p>
            <a:pPr marL="0" indent="0">
              <a:buNone/>
            </a:pPr>
            <a:endParaRPr lang="es-ES" dirty="0">
              <a:latin typeface="Garamond" panose="02020404030301010803" pitchFamily="18" charset="0"/>
            </a:endParaRPr>
          </a:p>
          <a:p>
            <a:r>
              <a:rPr lang="es-ES" dirty="0">
                <a:latin typeface="Garamond" panose="02020404030301010803" pitchFamily="18" charset="0"/>
              </a:rPr>
              <a:t>En </a:t>
            </a:r>
            <a:r>
              <a:rPr lang="es-ES" dirty="0" err="1">
                <a:latin typeface="Garamond" panose="02020404030301010803" pitchFamily="18" charset="0"/>
              </a:rPr>
              <a:t>NetLogo</a:t>
            </a:r>
            <a:r>
              <a:rPr lang="es-ES" dirty="0">
                <a:latin typeface="Garamond" panose="02020404030301010803" pitchFamily="18" charset="0"/>
              </a:rPr>
              <a:t>, si tenemos un </a:t>
            </a:r>
            <a:r>
              <a:rPr lang="es-ES" dirty="0" err="1">
                <a:latin typeface="Garamond" panose="02020404030301010803" pitchFamily="18" charset="0"/>
              </a:rPr>
              <a:t>plot</a:t>
            </a:r>
            <a:r>
              <a:rPr lang="es-ES" dirty="0">
                <a:latin typeface="Garamond" panose="02020404030301010803" pitchFamily="18" charset="0"/>
              </a:rPr>
              <a:t> activo, basta hacer:</a:t>
            </a:r>
          </a:p>
        </p:txBody>
      </p:sp>
      <p:sp>
        <p:nvSpPr>
          <p:cNvPr id="132" name="131 CuadroTexto"/>
          <p:cNvSpPr txBox="1"/>
          <p:nvPr/>
        </p:nvSpPr>
        <p:spPr>
          <a:xfrm>
            <a:off x="2510237" y="4400544"/>
            <a:ext cx="162627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histogram</a:t>
            </a:r>
            <a:r>
              <a:rPr lang="es-ES" sz="2160" dirty="0">
                <a:latin typeface="+mj-lt"/>
              </a:rPr>
              <a:t>   L</a:t>
            </a:r>
          </a:p>
        </p:txBody>
      </p:sp>
      <p:pic>
        <p:nvPicPr>
          <p:cNvPr id="6146" name="Picture 2" descr="What Is A Histogram? - Quick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72" y="3450336"/>
            <a:ext cx="6815328" cy="34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8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Diffusion</a:t>
            </a:r>
            <a:r>
              <a:rPr lang="es-ES" sz="2880" b="1" dirty="0">
                <a:latin typeface="Garamond" pitchFamily="18" charset="0"/>
              </a:rPr>
              <a:t> </a:t>
            </a:r>
            <a:r>
              <a:rPr lang="es-ES" sz="2880" b="1" dirty="0" err="1">
                <a:latin typeface="Garamond" pitchFamily="18" charset="0"/>
              </a:rPr>
              <a:t>Graphics</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rcRec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53004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Ventanas de diálogo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3289288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6992189" cy="5789442"/>
          </a:xfrm>
        </p:spPr>
        <p:txBody>
          <a:bodyPr>
            <a:normAutofit/>
          </a:bodyPr>
          <a:lstStyle/>
          <a:p>
            <a:r>
              <a:rPr lang="es-ES" sz="2880" dirty="0">
                <a:latin typeface="Garamond" panose="02020404030301010803" pitchFamily="18" charset="0"/>
              </a:rPr>
              <a:t>Ya hemos visto algunas ventanas de diálogo:</a:t>
            </a:r>
          </a:p>
          <a:p>
            <a:pPr lvl="1"/>
            <a:r>
              <a:rPr lang="es-ES" dirty="0">
                <a:latin typeface="Garamond" panose="02020404030301010803" pitchFamily="18" charset="0"/>
              </a:rPr>
              <a:t>Color </a:t>
            </a:r>
            <a:r>
              <a:rPr lang="es-ES" dirty="0" err="1">
                <a:latin typeface="Garamond" panose="02020404030301010803" pitchFamily="18" charset="0"/>
              </a:rPr>
              <a:t>Swatches</a:t>
            </a:r>
            <a:endParaRPr lang="es-ES" dirty="0">
              <a:latin typeface="Garamond" panose="02020404030301010803" pitchFamily="18" charset="0"/>
            </a:endParaRPr>
          </a:p>
          <a:p>
            <a:pPr lvl="1"/>
            <a:r>
              <a:rPr lang="es-ES" dirty="0">
                <a:latin typeface="Garamond" panose="02020404030301010803" pitchFamily="18" charset="0"/>
              </a:rPr>
              <a:t>Diálogos de controles</a:t>
            </a:r>
          </a:p>
          <a:p>
            <a:r>
              <a:rPr lang="es-ES" sz="2880" dirty="0">
                <a:latin typeface="Garamond" panose="02020404030301010803" pitchFamily="18" charset="0"/>
              </a:rPr>
              <a:t>Algunas que podemos controlar por código:</a:t>
            </a:r>
          </a:p>
          <a:p>
            <a:pPr lvl="1"/>
            <a:r>
              <a:rPr lang="es-ES" dirty="0">
                <a:latin typeface="Garamond" panose="02020404030301010803" pitchFamily="18" charset="0"/>
              </a:rPr>
              <a:t>Mensajes: </a:t>
            </a:r>
            <a:r>
              <a:rPr lang="es-ES" b="1" dirty="0" err="1">
                <a:latin typeface="+mj-lt"/>
              </a:rPr>
              <a:t>user-message</a:t>
            </a:r>
            <a:endParaRPr lang="es-ES" b="1" dirty="0">
              <a:latin typeface="+mj-lt"/>
            </a:endParaRPr>
          </a:p>
          <a:p>
            <a:pPr lvl="1"/>
            <a:r>
              <a:rPr lang="es-ES" dirty="0">
                <a:latin typeface="Garamond" panose="02020404030301010803" pitchFamily="18" charset="0"/>
              </a:rPr>
              <a:t>Introducción: </a:t>
            </a:r>
            <a:r>
              <a:rPr lang="es-ES" b="1" dirty="0" err="1">
                <a:latin typeface="+mj-lt"/>
              </a:rPr>
              <a:t>user</a:t>
            </a:r>
            <a:r>
              <a:rPr lang="es-ES" b="1" dirty="0">
                <a:latin typeface="+mj-lt"/>
              </a:rPr>
              <a:t>-input</a:t>
            </a:r>
          </a:p>
          <a:p>
            <a:pPr lvl="1"/>
            <a:r>
              <a:rPr lang="es-ES" dirty="0">
                <a:latin typeface="Garamond" panose="02020404030301010803" pitchFamily="18" charset="0"/>
              </a:rPr>
              <a:t>Selección: </a:t>
            </a:r>
            <a:r>
              <a:rPr lang="es-ES" b="1" dirty="0" err="1">
                <a:latin typeface="+mj-lt"/>
              </a:rPr>
              <a:t>user</a:t>
            </a:r>
            <a:r>
              <a:rPr lang="es-ES" b="1" dirty="0">
                <a:latin typeface="+mj-lt"/>
              </a:rPr>
              <a:t>-</a:t>
            </a:r>
            <a:r>
              <a:rPr lang="es-ES" b="1" dirty="0" err="1">
                <a:latin typeface="+mj-lt"/>
              </a:rPr>
              <a:t>one</a:t>
            </a:r>
            <a:r>
              <a:rPr lang="es-ES" b="1" dirty="0">
                <a:latin typeface="+mj-lt"/>
              </a:rPr>
              <a:t>-of</a:t>
            </a:r>
          </a:p>
          <a:p>
            <a:pPr lvl="1"/>
            <a:r>
              <a:rPr lang="es-ES" dirty="0">
                <a:latin typeface="Garamond" panose="02020404030301010803" pitchFamily="18" charset="0"/>
              </a:rPr>
              <a:t>Confirmación: </a:t>
            </a:r>
            <a:r>
              <a:rPr lang="es-ES" b="1" dirty="0" err="1">
                <a:latin typeface="+mj-lt"/>
              </a:rPr>
              <a:t>user</a:t>
            </a:r>
            <a:r>
              <a:rPr lang="es-ES" b="1" dirty="0">
                <a:latin typeface="+mj-lt"/>
              </a:rPr>
              <a:t>-yes-</a:t>
            </a:r>
            <a:r>
              <a:rPr lang="es-ES" b="1" dirty="0" err="1">
                <a:latin typeface="+mj-lt"/>
              </a:rPr>
              <a:t>or</a:t>
            </a:r>
            <a:r>
              <a:rPr lang="es-ES" b="1" dirty="0">
                <a:latin typeface="+mj-lt"/>
              </a:rPr>
              <a:t>-no?</a:t>
            </a:r>
          </a:p>
          <a:p>
            <a:pPr lvl="1"/>
            <a:r>
              <a:rPr lang="es-ES" dirty="0">
                <a:latin typeface="Garamond" panose="02020404030301010803" pitchFamily="18" charset="0"/>
              </a:rPr>
              <a:t>Ficheros: </a:t>
            </a:r>
            <a:r>
              <a:rPr lang="es-ES" b="1" dirty="0" err="1">
                <a:latin typeface="+mj-lt"/>
              </a:rPr>
              <a:t>user-file</a:t>
            </a:r>
            <a:endParaRPr lang="es-ES" b="1" dirty="0">
              <a:latin typeface="+mj-lt"/>
            </a:endParaRPr>
          </a:p>
          <a:p>
            <a:pPr lvl="1"/>
            <a:r>
              <a:rPr lang="es-ES" dirty="0">
                <a:latin typeface="Garamond" panose="02020404030301010803" pitchFamily="18" charset="0"/>
              </a:rPr>
              <a:t>Directorios: </a:t>
            </a:r>
            <a:r>
              <a:rPr lang="es-ES" b="1" dirty="0" err="1">
                <a:latin typeface="+mj-lt"/>
              </a:rPr>
              <a:t>user-directory</a:t>
            </a:r>
            <a:endParaRPr lang="es-ES" b="1" dirty="0">
              <a:latin typeface="+mj-lt"/>
            </a:endParaRPr>
          </a:p>
        </p:txBody>
      </p:sp>
      <p:pic>
        <p:nvPicPr>
          <p:cNvPr id="17410" name="Picture 2" descr="Resultado de imagen de color swatches ne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59" y="2514601"/>
            <a:ext cx="649359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122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10412046" cy="5789442"/>
          </a:xfrm>
        </p:spPr>
        <p:txBody>
          <a:bodyPr>
            <a:normAutofit/>
          </a:bodyPr>
          <a:lstStyle/>
          <a:p>
            <a:r>
              <a:rPr lang="es-ES" sz="2880" dirty="0" err="1">
                <a:latin typeface="Garamond" panose="02020404030301010803" pitchFamily="18" charset="0"/>
              </a:rPr>
              <a:t>NetLogo</a:t>
            </a:r>
            <a:r>
              <a:rPr lang="es-ES" sz="2880" dirty="0">
                <a:latin typeface="Garamond" panose="02020404030301010803" pitchFamily="18" charset="0"/>
              </a:rPr>
              <a:t> puede convertir automáticamente cualquier cadena en el dato básico que contiene como si fuera escrito en el centro de comandos (las cadenas con “…”)</a:t>
            </a:r>
          </a:p>
          <a:p>
            <a:endParaRPr lang="es-ES" sz="2880" dirty="0">
              <a:latin typeface="Garamond" panose="02020404030301010803" pitchFamily="18" charset="0"/>
            </a:endParaRP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Ejecuciones cuidadosas:</a:t>
            </a:r>
          </a:p>
        </p:txBody>
      </p:sp>
      <p:sp>
        <p:nvSpPr>
          <p:cNvPr id="3" name="2 CuadroTexto"/>
          <p:cNvSpPr txBox="1"/>
          <p:nvPr/>
        </p:nvSpPr>
        <p:spPr>
          <a:xfrm>
            <a:off x="3598239" y="2337283"/>
            <a:ext cx="358976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read-from-string</a:t>
            </a:r>
            <a:r>
              <a:rPr lang="es-ES" sz="2400" b="1" dirty="0">
                <a:latin typeface="+mj-lt"/>
              </a:rPr>
              <a:t> </a:t>
            </a:r>
            <a:r>
              <a:rPr lang="es-ES" sz="2400" dirty="0">
                <a:latin typeface="+mj-lt"/>
              </a:rPr>
              <a:t>  &lt;cadena&gt;</a:t>
            </a:r>
          </a:p>
        </p:txBody>
      </p:sp>
      <p:sp>
        <p:nvSpPr>
          <p:cNvPr id="4" name="3 CuadroTexto"/>
          <p:cNvSpPr txBox="1"/>
          <p:nvPr/>
        </p:nvSpPr>
        <p:spPr>
          <a:xfrm>
            <a:off x="4027041" y="4732455"/>
            <a:ext cx="30307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carefully</a:t>
            </a:r>
            <a:r>
              <a:rPr lang="es-ES" sz="2400" b="1" dirty="0">
                <a:latin typeface="+mj-lt"/>
              </a:rPr>
              <a:t> </a:t>
            </a:r>
            <a:r>
              <a:rPr lang="es-ES" sz="2400" dirty="0">
                <a:latin typeface="+mj-lt"/>
              </a:rPr>
              <a:t>  [ acciones1 ] </a:t>
            </a:r>
          </a:p>
          <a:p>
            <a:r>
              <a:rPr lang="es-ES" sz="2400" dirty="0">
                <a:latin typeface="+mj-lt"/>
              </a:rPr>
              <a:t>                  [ acciones2 ]</a:t>
            </a:r>
          </a:p>
        </p:txBody>
      </p:sp>
    </p:spTree>
    <p:extLst>
      <p:ext uri="{BB962C8B-B14F-4D97-AF65-F5344CB8AC3E}">
        <p14:creationId xmlns:p14="http://schemas.microsoft.com/office/powerpoint/2010/main" val="3042231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Interacción con el mundo usando el ratón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27032149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8424672" cy="5548681"/>
          </a:xfrm>
        </p:spPr>
        <p:txBody>
          <a:bodyPr>
            <a:noAutofit/>
          </a:bodyPr>
          <a:lstStyle/>
          <a:p>
            <a:pPr>
              <a:buNone/>
            </a:pPr>
            <a:r>
              <a:rPr lang="es-ES" sz="2880" dirty="0">
                <a:latin typeface="Garamond" panose="02020404030301010803" pitchFamily="18" charset="0"/>
              </a:rPr>
              <a:t>Para manipular el </a:t>
            </a:r>
            <a:r>
              <a:rPr lang="es-ES" sz="2880" dirty="0" smtClean="0">
                <a:latin typeface="Garamond" panose="02020404030301010803" pitchFamily="18" charset="0"/>
              </a:rPr>
              <a:t>ratón en </a:t>
            </a:r>
            <a:r>
              <a:rPr lang="es-ES" sz="2880" dirty="0">
                <a:latin typeface="Garamond" panose="02020404030301010803" pitchFamily="18" charset="0"/>
              </a:rPr>
              <a:t>el mundo tenemos</a:t>
            </a:r>
            <a:r>
              <a:rPr lang="es-ES" sz="2880" dirty="0" smtClean="0">
                <a:latin typeface="Garamond" panose="02020404030301010803" pitchFamily="18" charset="0"/>
              </a:rPr>
              <a:t>:</a:t>
            </a:r>
          </a:p>
          <a:p>
            <a:pPr>
              <a:buNone/>
            </a:pPr>
            <a:endParaRPr lang="es-ES" sz="2880" dirty="0">
              <a:latin typeface="Garamond" panose="02020404030301010803" pitchFamily="18" charset="0"/>
            </a:endParaRPr>
          </a:p>
          <a:p>
            <a:r>
              <a:rPr lang="es-ES" sz="2880" dirty="0">
                <a:latin typeface="Garamond" panose="02020404030301010803" pitchFamily="18" charset="0"/>
              </a:rPr>
              <a:t>Saber si el ratón está dentro del mundo:</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Saber si se ha pulsado el botón derecho del ratón:</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Conocer las coordenadas del ratón en el mundo:</a:t>
            </a:r>
          </a:p>
          <a:p>
            <a:endParaRPr lang="es-ES" sz="2880" dirty="0">
              <a:latin typeface="Garamond" panose="02020404030301010803" pitchFamily="18" charset="0"/>
            </a:endParaRPr>
          </a:p>
        </p:txBody>
      </p:sp>
      <p:sp>
        <p:nvSpPr>
          <p:cNvPr id="4" name="3 CuadroTexto"/>
          <p:cNvSpPr txBox="1"/>
          <p:nvPr/>
        </p:nvSpPr>
        <p:spPr>
          <a:xfrm>
            <a:off x="4981397" y="2479635"/>
            <a:ext cx="177324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inside</a:t>
            </a:r>
            <a:r>
              <a:rPr lang="es-ES" sz="2160" b="1" dirty="0">
                <a:latin typeface="+mj-lt"/>
              </a:rPr>
              <a:t>?</a:t>
            </a:r>
          </a:p>
        </p:txBody>
      </p:sp>
      <p:sp>
        <p:nvSpPr>
          <p:cNvPr id="5" name="4 CuadroTexto"/>
          <p:cNvSpPr txBox="1"/>
          <p:nvPr/>
        </p:nvSpPr>
        <p:spPr>
          <a:xfrm>
            <a:off x="5014002" y="3992733"/>
            <a:ext cx="181062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down</a:t>
            </a:r>
            <a:r>
              <a:rPr lang="es-ES" sz="2160" b="1" dirty="0">
                <a:latin typeface="+mj-lt"/>
              </a:rPr>
              <a:t>?</a:t>
            </a:r>
          </a:p>
        </p:txBody>
      </p:sp>
      <p:sp>
        <p:nvSpPr>
          <p:cNvPr id="6" name="5 CuadroTexto"/>
          <p:cNvSpPr txBox="1"/>
          <p:nvPr/>
        </p:nvSpPr>
        <p:spPr>
          <a:xfrm>
            <a:off x="4394569" y="5680784"/>
            <a:ext cx="284674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xcor</a:t>
            </a:r>
            <a:r>
              <a:rPr lang="es-ES" sz="2160" b="1" dirty="0">
                <a:latin typeface="+mj-lt"/>
              </a:rPr>
              <a:t>, mouse-</a:t>
            </a:r>
            <a:r>
              <a:rPr lang="es-ES" sz="2160" b="1" dirty="0" err="1">
                <a:latin typeface="+mj-lt"/>
              </a:rPr>
              <a:t>ycor</a:t>
            </a:r>
            <a:endParaRPr lang="es-ES" sz="2160" b="1" dirty="0">
              <a:latin typeface="+mj-lt"/>
            </a:endParaRPr>
          </a:p>
        </p:txBody>
      </p:sp>
    </p:spTree>
    <p:extLst>
      <p:ext uri="{BB962C8B-B14F-4D97-AF65-F5344CB8AC3E}">
        <p14:creationId xmlns:p14="http://schemas.microsoft.com/office/powerpoint/2010/main" val="1850761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871216"/>
            <a:ext cx="11347450" cy="1691259"/>
          </a:xfrm>
        </p:spPr>
        <p:txBody>
          <a:bodyPr>
            <a:normAutofit fontScale="90000"/>
          </a:bodyPr>
          <a:lstStyle/>
          <a:p>
            <a:r>
              <a:rPr lang="es-ES" dirty="0" smtClean="0">
                <a:latin typeface="Garamond" panose="02020404030301010803" pitchFamily="18" charset="0"/>
              </a:rPr>
              <a:t>Salida impresa: centro de comandos y control output</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34255231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1435976070"/>
              </p:ext>
            </p:extLst>
          </p:nvPr>
        </p:nvGraphicFramePr>
        <p:xfrm>
          <a:off x="738605" y="836712"/>
          <a:ext cx="10109923" cy="4320482"/>
        </p:xfrm>
        <a:graphic>
          <a:graphicData uri="http://schemas.openxmlformats.org/drawingml/2006/table">
            <a:tbl>
              <a:tblPr firstRow="1" bandRow="1">
                <a:effectLst/>
                <a:tableStyleId>{5C22544A-7EE6-4342-B048-85BDC9FD1C3A}</a:tableStyleId>
              </a:tblPr>
              <a:tblGrid>
                <a:gridCol w="975517">
                  <a:extLst>
                    <a:ext uri="{9D8B030D-6E8A-4147-A177-3AD203B41FA5}">
                      <a16:colId xmlns:a16="http://schemas.microsoft.com/office/drawing/2014/main" val="20000"/>
                    </a:ext>
                  </a:extLst>
                </a:gridCol>
                <a:gridCol w="1152886">
                  <a:extLst>
                    <a:ext uri="{9D8B030D-6E8A-4147-A177-3AD203B41FA5}">
                      <a16:colId xmlns:a16="http://schemas.microsoft.com/office/drawing/2014/main" val="20001"/>
                    </a:ext>
                  </a:extLst>
                </a:gridCol>
                <a:gridCol w="1330253">
                  <a:extLst>
                    <a:ext uri="{9D8B030D-6E8A-4147-A177-3AD203B41FA5}">
                      <a16:colId xmlns:a16="http://schemas.microsoft.com/office/drawing/2014/main" val="20002"/>
                    </a:ext>
                  </a:extLst>
                </a:gridCol>
                <a:gridCol w="1207463">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2373986">
                  <a:extLst>
                    <a:ext uri="{9D8B030D-6E8A-4147-A177-3AD203B41FA5}">
                      <a16:colId xmlns:a16="http://schemas.microsoft.com/office/drawing/2014/main" val="20005"/>
                    </a:ext>
                  </a:extLst>
                </a:gridCol>
                <a:gridCol w="1773674">
                  <a:extLst>
                    <a:ext uri="{9D8B030D-6E8A-4147-A177-3AD203B41FA5}">
                      <a16:colId xmlns:a16="http://schemas.microsoft.com/office/drawing/2014/main" val="20006"/>
                    </a:ext>
                  </a:extLst>
                </a:gridCol>
              </a:tblGrid>
              <a:tr h="1067430">
                <a:tc>
                  <a:txBody>
                    <a:bodyPr/>
                    <a:lstStyle/>
                    <a:p>
                      <a:pPr algn="ct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Agente</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Comillas</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Retorno</a:t>
                      </a:r>
                      <a:r>
                        <a:rPr lang="es-ES" sz="2200" baseline="0" dirty="0" smtClean="0">
                          <a:latin typeface="Garamond" pitchFamily="18" charset="0"/>
                        </a:rPr>
                        <a:t> de carro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Espacio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Ejemplo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Salida</a:t>
                      </a:r>
                    </a:p>
                    <a:p>
                      <a:pPr algn="ctr"/>
                      <a:r>
                        <a:rPr lang="es-ES" sz="2200" dirty="0" smtClean="0">
                          <a:latin typeface="Garamond" pitchFamily="18" charset="0"/>
                        </a:rPr>
                        <a:t>Centro</a:t>
                      </a:r>
                      <a:r>
                        <a:rPr lang="es-ES" sz="2200" baseline="0" dirty="0" smtClean="0">
                          <a:latin typeface="Garamond" pitchFamily="18" charset="0"/>
                        </a:rPr>
                        <a:t> Com.</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0"/>
                  </a:ext>
                </a:extLst>
              </a:tr>
              <a:tr h="813263">
                <a:tc>
                  <a:txBody>
                    <a:bodyPr/>
                    <a:lstStyle/>
                    <a:p>
                      <a:pPr algn="ctr"/>
                      <a:r>
                        <a:rPr lang="es-ES" sz="2200" b="1" dirty="0" smtClean="0">
                          <a:latin typeface="+mj-lt"/>
                        </a:rPr>
                        <a:t>show</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r>
                        <a:rPr lang="es-ES" sz="1700" dirty="0" smtClean="0">
                          <a:latin typeface="+mj-lt"/>
                          <a:cs typeface="Arial" pitchFamily="34" charset="0"/>
                        </a:rPr>
                        <a:t>show “M1” </a:t>
                      </a:r>
                    </a:p>
                    <a:p>
                      <a:r>
                        <a:rPr lang="es-ES" sz="1700" dirty="0" smtClean="0">
                          <a:latin typeface="+mj-lt"/>
                          <a:cs typeface="Arial" pitchFamily="34" charset="0"/>
                        </a:rPr>
                        <a:t>show “M2”</a:t>
                      </a:r>
                      <a:endParaRPr lang="es-ES" sz="1700" dirty="0">
                        <a:latin typeface="+mj-lt"/>
                        <a:cs typeface="Arial" pitchFamily="34" charset="0"/>
                      </a:endParaRPr>
                    </a:p>
                  </a:txBody>
                  <a:tcPr marL="109728" marR="109728" marT="54864" marB="54864"/>
                </a:tc>
                <a:tc>
                  <a:txBody>
                    <a:bodyPr/>
                    <a:lstStyle/>
                    <a:p>
                      <a:r>
                        <a:rPr lang="es-ES" sz="1700" dirty="0" err="1" smtClean="0">
                          <a:latin typeface="+mj-lt"/>
                          <a:cs typeface="Arial" pitchFamily="34" charset="0"/>
                        </a:rPr>
                        <a:t>observer</a:t>
                      </a:r>
                      <a:r>
                        <a:rPr lang="es-ES" sz="1700" dirty="0" smtClean="0">
                          <a:latin typeface="+mj-lt"/>
                          <a:cs typeface="Arial" pitchFamily="34" charset="0"/>
                        </a:rPr>
                        <a:t> : "M1"</a:t>
                      </a:r>
                    </a:p>
                    <a:p>
                      <a:r>
                        <a:rPr lang="es-ES" sz="1700" dirty="0" err="1" smtClean="0">
                          <a:latin typeface="+mj-lt"/>
                          <a:cs typeface="Arial" pitchFamily="34" charset="0"/>
                        </a:rPr>
                        <a:t>observer</a:t>
                      </a:r>
                      <a:r>
                        <a:rPr lang="es-ES" sz="1700" dirty="0" smtClean="0">
                          <a:latin typeface="+mj-lt"/>
                          <a:cs typeface="Arial" pitchFamily="34" charset="0"/>
                        </a:rPr>
                        <a:t> :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1"/>
                  </a:ext>
                </a:extLst>
              </a:tr>
              <a:tr h="813263">
                <a:tc>
                  <a:txBody>
                    <a:bodyPr/>
                    <a:lstStyle/>
                    <a:p>
                      <a:pPr algn="ctr"/>
                      <a:r>
                        <a:rPr lang="es-ES" sz="2200" b="1" dirty="0" err="1" smtClean="0">
                          <a:latin typeface="+mj-lt"/>
                        </a:rPr>
                        <a:t>write</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2"/>
                  </a:ext>
                </a:extLst>
              </a:tr>
              <a:tr h="813263">
                <a:tc>
                  <a:txBody>
                    <a:bodyPr/>
                    <a:lstStyle/>
                    <a:p>
                      <a:pPr algn="ctr"/>
                      <a:r>
                        <a:rPr lang="es-ES" sz="2200" b="1" dirty="0" err="1" smtClean="0">
                          <a:latin typeface="+mj-lt"/>
                        </a:rPr>
                        <a:t>type</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r>
                        <a:rPr lang="es-ES" sz="1700" dirty="0" err="1" smtClean="0">
                          <a:latin typeface="+mj-lt"/>
                          <a:cs typeface="Arial" pitchFamily="34" charset="0"/>
                        </a:rPr>
                        <a:t>type</a:t>
                      </a:r>
                      <a:r>
                        <a:rPr lang="es-ES" sz="1700" baseline="0" dirty="0" smtClean="0">
                          <a:latin typeface="+mj-lt"/>
                          <a:cs typeface="Arial" pitchFamily="34" charset="0"/>
                        </a:rPr>
                        <a:t> “M1” </a:t>
                      </a:r>
                    </a:p>
                    <a:p>
                      <a:r>
                        <a:rPr lang="es-ES" sz="1700" baseline="0" dirty="0" err="1" smtClean="0">
                          <a:latin typeface="+mj-lt"/>
                          <a:cs typeface="Arial" pitchFamily="34" charset="0"/>
                        </a:rPr>
                        <a:t>type</a:t>
                      </a:r>
                      <a:r>
                        <a:rPr lang="es-ES" sz="1700" baseline="0" dirty="0" smtClean="0">
                          <a:latin typeface="+mj-lt"/>
                          <a:cs typeface="Arial" pitchFamily="34" charset="0"/>
                        </a:rPr>
                        <a:t> “M2”</a:t>
                      </a:r>
                      <a:endParaRPr lang="es-ES" sz="1700" dirty="0">
                        <a:latin typeface="+mj-lt"/>
                        <a:cs typeface="Arial" pitchFamily="34" charset="0"/>
                      </a:endParaRPr>
                    </a:p>
                  </a:txBody>
                  <a:tcPr marL="109728" marR="109728" marT="54864" marB="54864"/>
                </a:tc>
                <a:tc>
                  <a:txBody>
                    <a:bodyPr/>
                    <a:lstStyle/>
                    <a:p>
                      <a:r>
                        <a:rPr lang="es-ES" sz="1700" smtClean="0">
                          <a:latin typeface="+mj-lt"/>
                          <a:cs typeface="Arial" pitchFamily="34" charset="0"/>
                        </a:rPr>
                        <a:t>M1M2</a:t>
                      </a:r>
                      <a:endParaRPr lang="es-ES" sz="1700">
                        <a:latin typeface="+mj-lt"/>
                        <a:cs typeface="Arial" pitchFamily="34" charset="0"/>
                      </a:endParaRPr>
                    </a:p>
                  </a:txBody>
                  <a:tcPr marL="109728" marR="109728" marT="54864" marB="54864"/>
                </a:tc>
                <a:extLst>
                  <a:ext uri="{0D108BD9-81ED-4DB2-BD59-A6C34878D82A}">
                    <a16:rowId xmlns:a16="http://schemas.microsoft.com/office/drawing/2014/main" val="10003"/>
                  </a:ext>
                </a:extLst>
              </a:tr>
              <a:tr h="813263">
                <a:tc>
                  <a:txBody>
                    <a:bodyPr/>
                    <a:lstStyle/>
                    <a:p>
                      <a:pPr algn="ctr"/>
                      <a:r>
                        <a:rPr lang="es-ES" sz="2200" b="1" dirty="0" err="1" smtClean="0">
                          <a:latin typeface="+mj-lt"/>
                        </a:rPr>
                        <a:t>print</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baseline="0" dirty="0" err="1" smtClean="0">
                          <a:latin typeface="+mj-lt"/>
                          <a:cs typeface="Arial" pitchFamily="34" charset="0"/>
                        </a:rPr>
                        <a:t>print</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print</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a:t>
                      </a:r>
                    </a:p>
                    <a:p>
                      <a:r>
                        <a:rPr lang="es-ES" sz="1700" dirty="0" smtClean="0">
                          <a:latin typeface="+mj-lt"/>
                          <a:cs typeface="Arial" pitchFamily="34" charset="0"/>
                        </a:rPr>
                        <a:t>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4"/>
                  </a:ext>
                </a:extLst>
              </a:tr>
            </a:tbl>
          </a:graphicData>
        </a:graphic>
      </p:graphicFrame>
      <p:sp>
        <p:nvSpPr>
          <p:cNvPr id="9" name="8 Más"/>
          <p:cNvSpPr/>
          <p:nvPr/>
        </p:nvSpPr>
        <p:spPr>
          <a:xfrm>
            <a:off x="1948341"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0" name="9 Más"/>
          <p:cNvSpPr/>
          <p:nvPr/>
        </p:nvSpPr>
        <p:spPr>
          <a:xfrm>
            <a:off x="3158075"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1" name="10 Más"/>
          <p:cNvSpPr/>
          <p:nvPr/>
        </p:nvSpPr>
        <p:spPr>
          <a:xfrm>
            <a:off x="5732171"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2" name="11 Más"/>
          <p:cNvSpPr/>
          <p:nvPr/>
        </p:nvSpPr>
        <p:spPr>
          <a:xfrm>
            <a:off x="4454218"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3" name="12 Más"/>
          <p:cNvSpPr/>
          <p:nvPr/>
        </p:nvSpPr>
        <p:spPr>
          <a:xfrm>
            <a:off x="3158075"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4" name="13 Más"/>
          <p:cNvSpPr/>
          <p:nvPr/>
        </p:nvSpPr>
        <p:spPr>
          <a:xfrm>
            <a:off x="4454218" y="4379504"/>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CuadroTexto"/>
          <p:cNvSpPr txBox="1"/>
          <p:nvPr/>
        </p:nvSpPr>
        <p:spPr>
          <a:xfrm>
            <a:off x="1058117" y="5502830"/>
            <a:ext cx="1002351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2160" b="1" dirty="0">
                <a:latin typeface="+mj-lt"/>
              </a:rPr>
              <a:t>output-show</a:t>
            </a:r>
            <a:r>
              <a:rPr lang="es-ES" sz="2160" dirty="0">
                <a:latin typeface="Garamond" pitchFamily="18" charset="0"/>
              </a:rPr>
              <a:t>, </a:t>
            </a:r>
            <a:r>
              <a:rPr lang="es-ES" sz="2160" b="1" dirty="0">
                <a:latin typeface="+mj-lt"/>
              </a:rPr>
              <a:t>output-</a:t>
            </a:r>
            <a:r>
              <a:rPr lang="es-ES" sz="2160" b="1" dirty="0" err="1">
                <a:latin typeface="+mj-lt"/>
              </a:rPr>
              <a:t>write</a:t>
            </a:r>
            <a:r>
              <a:rPr lang="es-ES" sz="2160" dirty="0">
                <a:latin typeface="Garamond" pitchFamily="18" charset="0"/>
              </a:rPr>
              <a:t>, </a:t>
            </a:r>
            <a:r>
              <a:rPr lang="es-ES" sz="2160" b="1" dirty="0">
                <a:latin typeface="+mj-lt"/>
              </a:rPr>
              <a:t>output-</a:t>
            </a:r>
            <a:r>
              <a:rPr lang="es-ES" sz="2160" b="1" dirty="0" err="1">
                <a:latin typeface="+mj-lt"/>
              </a:rPr>
              <a:t>type</a:t>
            </a:r>
            <a:r>
              <a:rPr lang="es-ES" sz="2160" dirty="0">
                <a:latin typeface="Garamond" pitchFamily="18" charset="0"/>
              </a:rPr>
              <a:t>, </a:t>
            </a:r>
            <a:r>
              <a:rPr lang="es-ES" sz="2160" b="1" dirty="0">
                <a:latin typeface="+mj-lt"/>
              </a:rPr>
              <a:t>output-</a:t>
            </a:r>
            <a:r>
              <a:rPr lang="es-ES" sz="2160" b="1" dirty="0" err="1">
                <a:latin typeface="+mj-lt"/>
              </a:rPr>
              <a:t>print</a:t>
            </a:r>
            <a:r>
              <a:rPr lang="es-ES" sz="2160" b="1" dirty="0">
                <a:latin typeface="Garamond" pitchFamily="18" charset="0"/>
              </a:rPr>
              <a:t> </a:t>
            </a:r>
            <a:r>
              <a:rPr lang="es-ES" sz="2160" dirty="0">
                <a:latin typeface="Garamond" pitchFamily="18" charset="0"/>
              </a:rPr>
              <a:t>: Análogas para el control Output</a:t>
            </a:r>
          </a:p>
        </p:txBody>
      </p:sp>
      <p:sp>
        <p:nvSpPr>
          <p:cNvPr id="16" name="15 CuadroTexto"/>
          <p:cNvSpPr txBox="1"/>
          <p:nvPr/>
        </p:nvSpPr>
        <p:spPr>
          <a:xfrm rot="5400000">
            <a:off x="9082709" y="2675177"/>
            <a:ext cx="4234074" cy="609398"/>
          </a:xfrm>
          <a:prstGeom prst="rect">
            <a:avLst/>
          </a:prstGeom>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sz="3360" b="1" dirty="0">
                <a:solidFill>
                  <a:schemeClr val="bg1"/>
                </a:solidFill>
                <a:latin typeface="Garamond" pitchFamily="18" charset="0"/>
              </a:rPr>
              <a:t>Se pueden combinar</a:t>
            </a:r>
          </a:p>
        </p:txBody>
      </p:sp>
    </p:spTree>
    <p:extLst>
      <p:ext uri="{BB962C8B-B14F-4D97-AF65-F5344CB8AC3E}">
        <p14:creationId xmlns:p14="http://schemas.microsoft.com/office/powerpoint/2010/main" val="41188582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Importación y exportación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6757575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800268843"/>
              </p:ext>
            </p:extLst>
          </p:nvPr>
        </p:nvGraphicFramePr>
        <p:xfrm>
          <a:off x="1343474" y="1355170"/>
          <a:ext cx="9418645" cy="3675888"/>
        </p:xfrm>
        <a:graphic>
          <a:graphicData uri="http://schemas.openxmlformats.org/drawingml/2006/table">
            <a:tbl>
              <a:tblPr firstRow="1" bandRow="1">
                <a:tableStyleId>{5C22544A-7EE6-4342-B048-85BDC9FD1C3A}</a:tableStyleId>
              </a:tblPr>
              <a:tblGrid>
                <a:gridCol w="1123324">
                  <a:extLst>
                    <a:ext uri="{9D8B030D-6E8A-4147-A177-3AD203B41FA5}">
                      <a16:colId xmlns:a16="http://schemas.microsoft.com/office/drawing/2014/main" val="20000"/>
                    </a:ext>
                  </a:extLst>
                </a:gridCol>
                <a:gridCol w="4061251">
                  <a:extLst>
                    <a:ext uri="{9D8B030D-6E8A-4147-A177-3AD203B41FA5}">
                      <a16:colId xmlns:a16="http://schemas.microsoft.com/office/drawing/2014/main" val="20001"/>
                    </a:ext>
                  </a:extLst>
                </a:gridCol>
                <a:gridCol w="336997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tblGrid>
              <a:tr h="445008">
                <a:tc>
                  <a:txBody>
                    <a:bodyPr/>
                    <a:lstStyle/>
                    <a:p>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Exportación</a:t>
                      </a:r>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Importación</a:t>
                      </a:r>
                      <a:endParaRPr lang="es-ES" sz="2200" dirty="0">
                        <a:latin typeface="Garamond" pitchFamily="18" charset="0"/>
                      </a:endParaRPr>
                    </a:p>
                  </a:txBody>
                  <a:tcPr marL="109728" marR="109728" marT="54864" marB="54864"/>
                </a:tc>
                <a:tc>
                  <a:txBody>
                    <a:bodyPr/>
                    <a:lstStyle/>
                    <a:p>
                      <a:pPr algn="ctr"/>
                      <a:endParaRPr lang="es-ES" sz="2200" dirty="0">
                        <a:latin typeface="Garamond" pitchFamily="18" charset="0"/>
                      </a:endParaRPr>
                    </a:p>
                  </a:txBody>
                  <a:tcPr marL="109728" marR="109728" marT="54864" marB="54864"/>
                </a:tc>
                <a:extLst>
                  <a:ext uri="{0D108BD9-81ED-4DB2-BD59-A6C34878D82A}">
                    <a16:rowId xmlns:a16="http://schemas.microsoft.com/office/drawing/2014/main" val="10000"/>
                  </a:ext>
                </a:extLst>
              </a:tr>
              <a:tr h="445008">
                <a:tc>
                  <a:txBody>
                    <a:bodyPr/>
                    <a:lstStyle/>
                    <a:p>
                      <a:pPr algn="ctr"/>
                      <a:r>
                        <a:rPr lang="es-ES" sz="2200" dirty="0" smtClean="0">
                          <a:latin typeface="Garamond" pitchFamily="18" charset="0"/>
                        </a:rPr>
                        <a:t>Mundo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export-world</a:t>
                      </a:r>
                      <a:r>
                        <a:rPr lang="es-ES" sz="2200" b="1" dirty="0" smtClean="0">
                          <a:latin typeface="Garamond" pitchFamily="18" charset="0"/>
                        </a:rPr>
                        <a:t> </a:t>
                      </a:r>
                      <a:r>
                        <a:rPr lang="es-ES" sz="2200" dirty="0" smtClean="0">
                          <a:latin typeface="Garamond" pitchFamily="18" charset="0"/>
                        </a:rPr>
                        <a:t>fichero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import-world</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1"/>
                  </a:ext>
                </a:extLst>
              </a:tr>
              <a:tr h="768096">
                <a:tc>
                  <a:txBody>
                    <a:bodyPr/>
                    <a:lstStyle/>
                    <a:p>
                      <a:pPr algn="ctr"/>
                      <a:r>
                        <a:rPr lang="es-ES" sz="2200" dirty="0" err="1" smtClean="0">
                          <a:latin typeface="Garamond" pitchFamily="18" charset="0"/>
                        </a:rPr>
                        <a:t>Plots</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export-plot</a:t>
                      </a:r>
                      <a:r>
                        <a:rPr lang="es-ES" sz="2200" dirty="0" smtClean="0">
                          <a:latin typeface="Garamond" pitchFamily="18" charset="0"/>
                        </a:rPr>
                        <a:t> nombre-</a:t>
                      </a:r>
                      <a:r>
                        <a:rPr lang="es-ES" sz="2200" dirty="0" err="1" smtClean="0">
                          <a:latin typeface="Garamond" pitchFamily="18" charset="0"/>
                        </a:rPr>
                        <a:t>plot</a:t>
                      </a:r>
                      <a:r>
                        <a:rPr lang="es-ES" sz="2200" dirty="0" smtClean="0">
                          <a:latin typeface="Garamond" pitchFamily="18" charset="0"/>
                        </a:rPr>
                        <a:t> fichero</a:t>
                      </a:r>
                    </a:p>
                    <a:p>
                      <a:r>
                        <a:rPr lang="es-ES" sz="2200" b="1" dirty="0" err="1" smtClean="0">
                          <a:latin typeface="+mj-lt"/>
                        </a:rPr>
                        <a:t>export-all-plots</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2"/>
                  </a:ext>
                </a:extLst>
              </a:tr>
              <a:tr h="1097280">
                <a:tc>
                  <a:txBody>
                    <a:bodyPr/>
                    <a:lstStyle/>
                    <a:p>
                      <a:pPr algn="ctr"/>
                      <a:r>
                        <a:rPr lang="es-ES" sz="2200" dirty="0" smtClean="0">
                          <a:latin typeface="Garamond" pitchFamily="18" charset="0"/>
                        </a:rPr>
                        <a:t>Vista</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export-view</a:t>
                      </a:r>
                      <a:r>
                        <a:rPr lang="es-ES" sz="2200" dirty="0" smtClean="0">
                          <a:latin typeface="Garamond" pitchFamily="18" charset="0"/>
                        </a:rPr>
                        <a:t> fichero</a:t>
                      </a:r>
                    </a:p>
                  </a:txBody>
                  <a:tcPr marL="109728" marR="109728" marT="54864" marB="54864" anchor="ctr"/>
                </a:tc>
                <a:tc>
                  <a:txBody>
                    <a:bodyPr/>
                    <a:lstStyle/>
                    <a:p>
                      <a:r>
                        <a:rPr lang="es-ES" sz="2200" b="1" dirty="0" err="1" smtClean="0">
                          <a:latin typeface="+mj-lt"/>
                        </a:rPr>
                        <a:t>import-pcolors</a:t>
                      </a:r>
                      <a:r>
                        <a:rPr lang="es-ES" sz="2200" dirty="0" smtClean="0">
                          <a:latin typeface="Garamond" pitchFamily="18" charset="0"/>
                        </a:rPr>
                        <a:t> fichero</a:t>
                      </a:r>
                    </a:p>
                    <a:p>
                      <a:r>
                        <a:rPr lang="es-ES" sz="2200" b="1" dirty="0" err="1" smtClean="0">
                          <a:latin typeface="+mj-lt"/>
                        </a:rPr>
                        <a:t>import-pcolors-rgb</a:t>
                      </a:r>
                      <a:r>
                        <a:rPr lang="es-ES" sz="2200" b="1" dirty="0" smtClean="0">
                          <a:latin typeface="Garamond" pitchFamily="18" charset="0"/>
                        </a:rPr>
                        <a:t> </a:t>
                      </a:r>
                      <a:r>
                        <a:rPr lang="es-ES" sz="2200" dirty="0" smtClean="0">
                          <a:latin typeface="Garamond" pitchFamily="18" charset="0"/>
                        </a:rPr>
                        <a:t>fichero</a:t>
                      </a:r>
                    </a:p>
                    <a:p>
                      <a:r>
                        <a:rPr lang="es-ES" sz="2200" b="1" dirty="0" err="1" smtClean="0">
                          <a:latin typeface="+mj-lt"/>
                        </a:rPr>
                        <a:t>import-drawing</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3"/>
                  </a:ext>
                </a:extLst>
              </a:tr>
              <a:tr h="445008">
                <a:tc>
                  <a:txBody>
                    <a:bodyPr/>
                    <a:lstStyle/>
                    <a:p>
                      <a:pPr algn="ctr"/>
                      <a:r>
                        <a:rPr lang="es-ES" sz="2200" dirty="0" smtClean="0">
                          <a:latin typeface="Garamond" pitchFamily="18" charset="0"/>
                        </a:rPr>
                        <a:t>Interfaz</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-interface</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4"/>
                  </a:ext>
                </a:extLst>
              </a:tr>
              <a:tr h="445008">
                <a:tc>
                  <a:txBody>
                    <a:bodyPr/>
                    <a:lstStyle/>
                    <a:p>
                      <a:pPr algn="ctr"/>
                      <a:r>
                        <a:rPr lang="es-ES" sz="2200" dirty="0" smtClean="0">
                          <a:latin typeface="Garamond" pitchFamily="18" charset="0"/>
                        </a:rPr>
                        <a:t>Output</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-output</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TXT</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5"/>
                  </a:ext>
                </a:extLst>
              </a:tr>
            </a:tbl>
          </a:graphicData>
        </a:graphic>
      </p:graphicFrame>
      <p:sp>
        <p:nvSpPr>
          <p:cNvPr id="3" name="1 Título"/>
          <p:cNvSpPr txBox="1">
            <a:spLocks/>
          </p:cNvSpPr>
          <p:nvPr/>
        </p:nvSpPr>
        <p:spPr>
          <a:xfrm>
            <a:off x="1158240" y="274639"/>
            <a:ext cx="9875520" cy="1143000"/>
          </a:xfrm>
          <a:prstGeom prst="rect">
            <a:avLst/>
          </a:prstGeom>
        </p:spPr>
        <p:txBody>
          <a:bodyPr>
            <a:normAutofit fontScale="90000"/>
          </a:bodyPr>
          <a:lstStyle/>
          <a:p>
            <a:pPr algn="ctr" defTabSz="1097280">
              <a:spcBef>
                <a:spcPct val="0"/>
              </a:spcBef>
              <a:defRPr/>
            </a:pPr>
            <a:r>
              <a:rPr lang="es-ES" sz="5280" dirty="0">
                <a:latin typeface="Garamond" pitchFamily="18" charset="0"/>
                <a:ea typeface="+mj-ea"/>
                <a:cs typeface="+mj-cs"/>
              </a:rPr>
              <a:t>Funciones de Exportación/Importación</a:t>
            </a:r>
          </a:p>
        </p:txBody>
      </p:sp>
      <p:sp>
        <p:nvSpPr>
          <p:cNvPr id="4" name="3 CuadroTexto"/>
          <p:cNvSpPr txBox="1"/>
          <p:nvPr/>
        </p:nvSpPr>
        <p:spPr>
          <a:xfrm>
            <a:off x="4281398" y="5070783"/>
            <a:ext cx="646106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También se pueden realizar por las opciones del menú </a:t>
            </a:r>
            <a:r>
              <a:rPr lang="es-ES" sz="2160" dirty="0" err="1">
                <a:latin typeface="Garamond" pitchFamily="18" charset="0"/>
              </a:rPr>
              <a:t>File</a:t>
            </a:r>
            <a:endParaRPr lang="es-ES" sz="2160" dirty="0">
              <a:latin typeface="Garamond" pitchFamily="18" charset="0"/>
            </a:endParaRPr>
          </a:p>
        </p:txBody>
      </p:sp>
    </p:spTree>
    <p:extLst>
      <p:ext uri="{BB962C8B-B14F-4D97-AF65-F5344CB8AC3E}">
        <p14:creationId xmlns:p14="http://schemas.microsoft.com/office/powerpoint/2010/main" val="11020342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Lectura y escritura de ficheros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86419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a:latin typeface="Garamond" panose="02020404030301010803" pitchFamily="18" charset="0"/>
              </a:rPr>
              <a:t>Termites</a:t>
            </a: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3337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491075"/>
            <a:ext cx="9603878" cy="1728191"/>
          </a:xfrm>
        </p:spPr>
        <p:txBody>
          <a:bodyPr>
            <a:normAutofit/>
          </a:bodyPr>
          <a:lstStyle/>
          <a:p>
            <a:r>
              <a:rPr lang="es-ES" dirty="0" smtClean="0">
                <a:latin typeface="Garamond" panose="02020404030301010803" pitchFamily="18" charset="0"/>
              </a:rPr>
              <a:t>Ficheros secuenciales, no de acceso directo.</a:t>
            </a:r>
          </a:p>
          <a:p>
            <a:r>
              <a:rPr lang="es-ES" dirty="0" smtClean="0">
                <a:latin typeface="Garamond" panose="02020404030301010803" pitchFamily="18" charset="0"/>
              </a:rPr>
              <a:t>La secuencia habitual para ellos es:</a:t>
            </a:r>
          </a:p>
        </p:txBody>
      </p:sp>
      <p:sp>
        <p:nvSpPr>
          <p:cNvPr id="5" name="4 Multidocumento"/>
          <p:cNvSpPr/>
          <p:nvPr/>
        </p:nvSpPr>
        <p:spPr>
          <a:xfrm>
            <a:off x="825015" y="342900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6" name="5 Operación manual"/>
          <p:cNvSpPr/>
          <p:nvPr/>
        </p:nvSpPr>
        <p:spPr>
          <a:xfrm>
            <a:off x="2466797"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7" name="6 Rectángulo"/>
          <p:cNvSpPr/>
          <p:nvPr/>
        </p:nvSpPr>
        <p:spPr>
          <a:xfrm>
            <a:off x="2942049" y="3515410"/>
            <a:ext cx="1382554" cy="604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Grabación</a:t>
            </a:r>
          </a:p>
        </p:txBody>
      </p:sp>
      <p:sp>
        <p:nvSpPr>
          <p:cNvPr id="10" name="9 Proceso alternativo"/>
          <p:cNvSpPr/>
          <p:nvPr/>
        </p:nvSpPr>
        <p:spPr>
          <a:xfrm>
            <a:off x="2726025"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12" name="11 Conector recto de flecha"/>
          <p:cNvCxnSpPr>
            <a:stCxn id="6" idx="2"/>
            <a:endCxn id="7" idx="0"/>
          </p:cNvCxnSpPr>
          <p:nvPr/>
        </p:nvCxnSpPr>
        <p:spPr>
          <a:xfrm>
            <a:off x="3633326"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13 Conector recto de flecha"/>
          <p:cNvCxnSpPr>
            <a:stCxn id="7" idx="2"/>
            <a:endCxn id="10" idx="0"/>
          </p:cNvCxnSpPr>
          <p:nvPr/>
        </p:nvCxnSpPr>
        <p:spPr>
          <a:xfrm>
            <a:off x="3633326"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17 Operación manual"/>
          <p:cNvSpPr/>
          <p:nvPr/>
        </p:nvSpPr>
        <p:spPr>
          <a:xfrm>
            <a:off x="7132915"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19" name="18 Llamada de flecha a la derecha"/>
          <p:cNvSpPr/>
          <p:nvPr/>
        </p:nvSpPr>
        <p:spPr>
          <a:xfrm>
            <a:off x="7521759" y="3515410"/>
            <a:ext cx="2117035" cy="604867"/>
          </a:xfrm>
          <a:prstGeom prst="rightArrowCallout">
            <a:avLst>
              <a:gd name="adj1" fmla="val 25000"/>
              <a:gd name="adj2" fmla="val 25000"/>
              <a:gd name="adj3" fmla="val 25000"/>
              <a:gd name="adj4" fmla="val 793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Lectura</a:t>
            </a:r>
          </a:p>
        </p:txBody>
      </p:sp>
      <p:sp>
        <p:nvSpPr>
          <p:cNvPr id="20" name="19 Proceso alternativo"/>
          <p:cNvSpPr/>
          <p:nvPr/>
        </p:nvSpPr>
        <p:spPr>
          <a:xfrm>
            <a:off x="7392144"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21" name="20 Conector recto de flecha"/>
          <p:cNvCxnSpPr>
            <a:stCxn id="18" idx="2"/>
          </p:cNvCxnSpPr>
          <p:nvPr/>
        </p:nvCxnSpPr>
        <p:spPr>
          <a:xfrm>
            <a:off x="8299445"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21 Conector recto de flecha"/>
          <p:cNvCxnSpPr>
            <a:endCxn id="20" idx="0"/>
          </p:cNvCxnSpPr>
          <p:nvPr/>
        </p:nvCxnSpPr>
        <p:spPr>
          <a:xfrm>
            <a:off x="8299445"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23 Flecha en U"/>
          <p:cNvSpPr/>
          <p:nvPr/>
        </p:nvSpPr>
        <p:spPr>
          <a:xfrm rot="16200000">
            <a:off x="6960097" y="3256181"/>
            <a:ext cx="1468963" cy="1123322"/>
          </a:xfrm>
          <a:prstGeom prst="uturnArrow">
            <a:avLst>
              <a:gd name="adj1" fmla="val 9883"/>
              <a:gd name="adj2" fmla="val 11913"/>
              <a:gd name="adj3" fmla="val 24055"/>
              <a:gd name="adj4" fmla="val 39719"/>
              <a:gd name="adj5" fmla="val 10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itchFamily="18" charset="0"/>
            </a:endParaRPr>
          </a:p>
        </p:txBody>
      </p:sp>
      <p:sp>
        <p:nvSpPr>
          <p:cNvPr id="25" name="24 Multidocumento"/>
          <p:cNvSpPr/>
          <p:nvPr/>
        </p:nvSpPr>
        <p:spPr>
          <a:xfrm>
            <a:off x="9811613" y="334259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26" name="25 Rectángulo"/>
          <p:cNvSpPr/>
          <p:nvPr/>
        </p:nvSpPr>
        <p:spPr>
          <a:xfrm rot="16200000">
            <a:off x="6934661" y="3134925"/>
            <a:ext cx="1555373" cy="1504501"/>
          </a:xfrm>
          <a:prstGeom prst="rect">
            <a:avLst/>
          </a:prstGeom>
          <a:noFill/>
          <a:ln>
            <a:noFill/>
          </a:ln>
        </p:spPr>
        <p:txBody>
          <a:bodyPr spcFirstLastPara="1" wrap="none" lIns="109728" tIns="54864" rIns="109728" bIns="54864" numCol="1">
            <a:prstTxWarp prst="textArchUp">
              <a:avLst>
                <a:gd name="adj" fmla="val 9861287"/>
              </a:avLst>
            </a:prstTxWarp>
            <a:spAutoFit/>
          </a:bodyPr>
          <a:lstStyle/>
          <a:p>
            <a:pPr algn="ctr"/>
            <a:r>
              <a:rPr lang="es-ES" sz="1920" b="1" dirty="0">
                <a:ln w="12700">
                  <a:noFill/>
                  <a:prstDash val="solid"/>
                </a:ln>
                <a:latin typeface="Garamond" pitchFamily="18" charset="0"/>
              </a:rPr>
              <a:t>Mientras hay datos</a:t>
            </a:r>
          </a:p>
        </p:txBody>
      </p:sp>
      <p:sp>
        <p:nvSpPr>
          <p:cNvPr id="27" name="26 CuadroTexto"/>
          <p:cNvSpPr txBox="1"/>
          <p:nvPr/>
        </p:nvSpPr>
        <p:spPr>
          <a:xfrm>
            <a:off x="4713446" y="2046447"/>
            <a:ext cx="2482924"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a:latin typeface="+mj-lt"/>
              </a:rPr>
              <a:t>open-</a:t>
            </a:r>
            <a:r>
              <a:rPr lang="es-ES" sz="2160" b="1" dirty="0" err="1">
                <a:latin typeface="+mj-lt"/>
              </a:rPr>
              <a:t>file</a:t>
            </a:r>
            <a:r>
              <a:rPr lang="es-ES" sz="2160" b="1" dirty="0">
                <a:latin typeface="Garamond" pitchFamily="18" charset="0"/>
              </a:rPr>
              <a:t>  </a:t>
            </a:r>
            <a:r>
              <a:rPr lang="es-ES" sz="2160" dirty="0">
                <a:latin typeface="Garamond" pitchFamily="18" charset="0"/>
              </a:rPr>
              <a:t>&lt;fichero&gt;</a:t>
            </a:r>
          </a:p>
        </p:txBody>
      </p:sp>
      <p:sp>
        <p:nvSpPr>
          <p:cNvPr id="28" name="27 CuadroTexto"/>
          <p:cNvSpPr txBox="1"/>
          <p:nvPr/>
        </p:nvSpPr>
        <p:spPr>
          <a:xfrm>
            <a:off x="5100502" y="5491680"/>
            <a:ext cx="1228221"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err="1">
                <a:latin typeface="+mj-lt"/>
              </a:rPr>
              <a:t>close-file</a:t>
            </a:r>
            <a:r>
              <a:rPr lang="es-ES" sz="2160" b="1" dirty="0">
                <a:latin typeface="Garamond" pitchFamily="18" charset="0"/>
              </a:rPr>
              <a:t> </a:t>
            </a:r>
            <a:endParaRPr lang="es-ES" sz="2160" dirty="0">
              <a:latin typeface="Garamond" pitchFamily="18" charset="0"/>
            </a:endParaRPr>
          </a:p>
        </p:txBody>
      </p:sp>
      <p:sp>
        <p:nvSpPr>
          <p:cNvPr id="29" name="28 Flecha izquierda y derecha"/>
          <p:cNvSpPr/>
          <p:nvPr/>
        </p:nvSpPr>
        <p:spPr>
          <a:xfrm>
            <a:off x="4799856" y="2962795"/>
            <a:ext cx="1987421" cy="1728192"/>
          </a:xfrm>
          <a:prstGeom prst="leftRightArrow">
            <a:avLst>
              <a:gd name="adj1" fmla="val 80235"/>
              <a:gd name="adj2" fmla="val 2071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160" dirty="0"/>
              <a:t>No se puede cambiar de modo </a:t>
            </a:r>
          </a:p>
        </p:txBody>
      </p:sp>
      <p:sp>
        <p:nvSpPr>
          <p:cNvPr id="30" name="29 Cheurón"/>
          <p:cNvSpPr/>
          <p:nvPr/>
        </p:nvSpPr>
        <p:spPr>
          <a:xfrm>
            <a:off x="2466797" y="3256181"/>
            <a:ext cx="432048" cy="1123325"/>
          </a:xfrm>
          <a:prstGeom prst="chevron">
            <a:avLst>
              <a:gd name="adj" fmla="val 76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8838973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50392" y="614977"/>
            <a:ext cx="4516838" cy="5721500"/>
          </a:xfrm>
        </p:spPr>
        <p:txBody>
          <a:bodyPr>
            <a:normAutofit/>
          </a:bodyPr>
          <a:lstStyle/>
          <a:p>
            <a:r>
              <a:rPr lang="es-ES" dirty="0" smtClean="0">
                <a:latin typeface="Garamond" panose="02020404030301010803" pitchFamily="18" charset="0"/>
              </a:rPr>
              <a:t>La primera instrucción de lectura/grabación determina el modo.</a:t>
            </a:r>
          </a:p>
          <a:p>
            <a:r>
              <a:rPr lang="es-ES" dirty="0" smtClean="0">
                <a:latin typeface="Garamond" panose="02020404030301010803" pitchFamily="18" charset="0"/>
              </a:rPr>
              <a:t>Lectura:</a:t>
            </a:r>
          </a:p>
          <a:p>
            <a:pPr lvl="1"/>
            <a:r>
              <a:rPr lang="es-ES" b="1" dirty="0" err="1" smtClean="0">
                <a:latin typeface="+mj-lt"/>
              </a:rPr>
              <a:t>file-read</a:t>
            </a:r>
            <a:endParaRPr lang="es-ES" b="1" dirty="0" smtClean="0">
              <a:latin typeface="+mj-lt"/>
            </a:endParaRPr>
          </a:p>
          <a:p>
            <a:pPr lvl="1"/>
            <a:r>
              <a:rPr lang="es-ES" b="1" dirty="0" err="1" smtClean="0">
                <a:latin typeface="+mj-lt"/>
              </a:rPr>
              <a:t>file</a:t>
            </a:r>
            <a:r>
              <a:rPr lang="es-ES" b="1" dirty="0" smtClean="0">
                <a:latin typeface="+mj-lt"/>
              </a:rPr>
              <a:t>-</a:t>
            </a:r>
            <a:r>
              <a:rPr lang="es-ES" b="1" dirty="0" err="1" smtClean="0">
                <a:latin typeface="+mj-lt"/>
              </a:rPr>
              <a:t>read</a:t>
            </a:r>
            <a:r>
              <a:rPr lang="es-ES" b="1" dirty="0" smtClean="0">
                <a:latin typeface="+mj-lt"/>
              </a:rPr>
              <a:t>-line</a:t>
            </a:r>
          </a:p>
          <a:p>
            <a:pPr lvl="1"/>
            <a:r>
              <a:rPr lang="es-ES" b="1" dirty="0" err="1" smtClean="0">
                <a:latin typeface="+mj-lt"/>
              </a:rPr>
              <a:t>file-read-characters</a:t>
            </a:r>
            <a:endParaRPr lang="es-ES" dirty="0" smtClean="0">
              <a:latin typeface="+mj-lt"/>
            </a:endParaRPr>
          </a:p>
          <a:p>
            <a:pPr lvl="1"/>
            <a:r>
              <a:rPr lang="es-ES" b="1" dirty="0" err="1" smtClean="0">
                <a:latin typeface="+mj-lt"/>
              </a:rPr>
              <a:t>file</a:t>
            </a:r>
            <a:r>
              <a:rPr lang="es-ES" b="1" dirty="0" smtClean="0">
                <a:latin typeface="+mj-lt"/>
              </a:rPr>
              <a:t>-at-</a:t>
            </a:r>
            <a:r>
              <a:rPr lang="es-ES" b="1" dirty="0" err="1" smtClean="0">
                <a:latin typeface="+mj-lt"/>
              </a:rPr>
              <a:t>end</a:t>
            </a:r>
            <a:r>
              <a:rPr lang="es-ES" b="1" dirty="0" smtClean="0">
                <a:latin typeface="+mj-lt"/>
              </a:rPr>
              <a:t>?</a:t>
            </a:r>
          </a:p>
          <a:p>
            <a:r>
              <a:rPr lang="es-ES" dirty="0" smtClean="0">
                <a:latin typeface="Garamond" panose="02020404030301010803" pitchFamily="18" charset="0"/>
              </a:rPr>
              <a:t>Grabación:</a:t>
            </a:r>
          </a:p>
          <a:p>
            <a:pPr lvl="1"/>
            <a:r>
              <a:rPr lang="es-ES" b="1" dirty="0" err="1" smtClean="0">
                <a:latin typeface="+mj-lt"/>
              </a:rPr>
              <a:t>file-print</a:t>
            </a:r>
            <a:endParaRPr lang="es-ES" b="1" dirty="0" smtClean="0">
              <a:latin typeface="+mj-lt"/>
            </a:endParaRPr>
          </a:p>
          <a:p>
            <a:pPr lvl="1"/>
            <a:r>
              <a:rPr lang="es-ES" b="1" dirty="0" err="1" smtClean="0">
                <a:latin typeface="+mj-lt"/>
              </a:rPr>
              <a:t>file-type</a:t>
            </a:r>
            <a:endParaRPr lang="es-ES" b="1" dirty="0" smtClean="0">
              <a:latin typeface="+mj-lt"/>
            </a:endParaRPr>
          </a:p>
          <a:p>
            <a:pPr lvl="1"/>
            <a:r>
              <a:rPr lang="es-ES" b="1" dirty="0" err="1" smtClean="0">
                <a:latin typeface="+mj-lt"/>
              </a:rPr>
              <a:t>file</a:t>
            </a:r>
            <a:r>
              <a:rPr lang="es-ES" b="1" dirty="0" smtClean="0">
                <a:latin typeface="+mj-lt"/>
              </a:rPr>
              <a:t>-show</a:t>
            </a:r>
          </a:p>
          <a:p>
            <a:pPr lvl="1"/>
            <a:r>
              <a:rPr lang="es-ES" b="1" dirty="0" err="1" smtClean="0">
                <a:latin typeface="+mj-lt"/>
              </a:rPr>
              <a:t>file-write</a:t>
            </a:r>
            <a:endParaRPr lang="es-ES" b="1" dirty="0" smtClean="0">
              <a:latin typeface="+mj-lt"/>
            </a:endParaRPr>
          </a:p>
        </p:txBody>
      </p:sp>
      <p:sp>
        <p:nvSpPr>
          <p:cNvPr id="4" name="3 CuadroTexto"/>
          <p:cNvSpPr txBox="1"/>
          <p:nvPr/>
        </p:nvSpPr>
        <p:spPr>
          <a:xfrm>
            <a:off x="5491133" y="1095941"/>
            <a:ext cx="5703034" cy="44135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2160" b="1" dirty="0" err="1"/>
              <a:t>file</a:t>
            </a:r>
            <a:r>
              <a:rPr lang="es-ES" sz="2160" b="1" dirty="0"/>
              <a:t>−open</a:t>
            </a:r>
            <a:r>
              <a:rPr lang="es-ES" sz="2160" dirty="0"/>
              <a:t> "datos−tortugas.txt"</a:t>
            </a:r>
          </a:p>
          <a:p>
            <a:r>
              <a:rPr lang="es-ES" sz="2160" dirty="0" err="1"/>
              <a:t>ask</a:t>
            </a:r>
            <a:r>
              <a:rPr lang="es-ES" sz="2160" dirty="0"/>
              <a:t> </a:t>
            </a:r>
            <a:r>
              <a:rPr lang="es-ES" sz="2160" dirty="0" err="1"/>
              <a:t>turtles</a:t>
            </a:r>
            <a:r>
              <a:rPr lang="es-ES" sz="2160" dirty="0"/>
              <a:t> [</a:t>
            </a:r>
          </a:p>
          <a:p>
            <a:r>
              <a:rPr lang="es-ES" sz="2160" dirty="0"/>
              <a:t>  </a:t>
            </a:r>
            <a:r>
              <a:rPr lang="es-ES" sz="2160" b="1" dirty="0" err="1"/>
              <a:t>file−write</a:t>
            </a:r>
            <a:r>
              <a:rPr lang="es-ES" sz="2160" dirty="0"/>
              <a:t> </a:t>
            </a:r>
            <a:r>
              <a:rPr lang="es-ES" sz="2160" dirty="0" err="1"/>
              <a:t>who</a:t>
            </a:r>
            <a:endParaRPr lang="es-ES" sz="2160" dirty="0"/>
          </a:p>
          <a:p>
            <a:r>
              <a:rPr lang="es-ES" sz="2160" dirty="0"/>
              <a:t>  </a:t>
            </a:r>
            <a:r>
              <a:rPr lang="es-ES" sz="2160" b="1" dirty="0" err="1"/>
              <a:t>file−write</a:t>
            </a:r>
            <a:r>
              <a:rPr lang="es-ES" sz="2160" dirty="0"/>
              <a:t> </a:t>
            </a:r>
            <a:r>
              <a:rPr lang="es-ES" sz="2160" dirty="0" err="1"/>
              <a:t>xcor</a:t>
            </a:r>
            <a:endParaRPr lang="es-ES" sz="2160" dirty="0"/>
          </a:p>
          <a:p>
            <a:r>
              <a:rPr lang="es-ES" sz="2160" dirty="0"/>
              <a:t>  </a:t>
            </a:r>
            <a:r>
              <a:rPr lang="es-ES" sz="2160" b="1" dirty="0" err="1"/>
              <a:t>file−write</a:t>
            </a:r>
            <a:r>
              <a:rPr lang="es-ES" sz="2160" dirty="0"/>
              <a:t> </a:t>
            </a:r>
            <a:r>
              <a:rPr lang="es-ES" sz="2160" dirty="0" err="1"/>
              <a:t>ycor</a:t>
            </a:r>
            <a:r>
              <a:rPr lang="es-ES" sz="2160" dirty="0"/>
              <a:t> ]</a:t>
            </a:r>
          </a:p>
          <a:p>
            <a:r>
              <a:rPr lang="es-ES" sz="2160" b="1" dirty="0" err="1"/>
              <a:t>file−close</a:t>
            </a:r>
            <a:endParaRPr lang="es-ES" sz="2160" b="1" dirty="0"/>
          </a:p>
          <a:p>
            <a:endParaRPr lang="es-ES" sz="2160" dirty="0"/>
          </a:p>
          <a:p>
            <a:r>
              <a:rPr lang="es-ES" sz="2160" dirty="0" err="1"/>
              <a:t>ask</a:t>
            </a:r>
            <a:r>
              <a:rPr lang="es-ES" sz="2160" dirty="0"/>
              <a:t> </a:t>
            </a:r>
            <a:r>
              <a:rPr lang="es-ES" sz="2160" dirty="0" err="1"/>
              <a:t>turtles</a:t>
            </a:r>
            <a:r>
              <a:rPr lang="es-ES" sz="2160" dirty="0"/>
              <a:t> [ </a:t>
            </a:r>
            <a:r>
              <a:rPr lang="es-ES" sz="2160" dirty="0" err="1"/>
              <a:t>setxy</a:t>
            </a:r>
            <a:r>
              <a:rPr lang="es-ES" sz="2160" dirty="0"/>
              <a:t> </a:t>
            </a:r>
            <a:r>
              <a:rPr lang="es-ES" sz="2160" dirty="0" err="1"/>
              <a:t>random−xcor</a:t>
            </a:r>
            <a:r>
              <a:rPr lang="es-ES" sz="2160" dirty="0"/>
              <a:t> </a:t>
            </a:r>
            <a:r>
              <a:rPr lang="es-ES" sz="2160" dirty="0" err="1"/>
              <a:t>random−ycor</a:t>
            </a:r>
            <a:r>
              <a:rPr lang="es-ES" sz="2160" dirty="0"/>
              <a:t> ]</a:t>
            </a:r>
          </a:p>
          <a:p>
            <a:endParaRPr lang="es-ES" sz="2160" dirty="0"/>
          </a:p>
          <a:p>
            <a:r>
              <a:rPr lang="es-ES" sz="2160" b="1" dirty="0" err="1"/>
              <a:t>file</a:t>
            </a:r>
            <a:r>
              <a:rPr lang="es-ES" sz="2160" b="1" dirty="0"/>
              <a:t>−open</a:t>
            </a:r>
            <a:r>
              <a:rPr lang="es-ES" sz="2160" dirty="0"/>
              <a:t> "datos−tortugas.txt"</a:t>
            </a:r>
          </a:p>
          <a:p>
            <a:r>
              <a:rPr lang="es-ES" sz="2160" dirty="0" err="1"/>
              <a:t>while</a:t>
            </a:r>
            <a:r>
              <a:rPr lang="es-ES" sz="2160" dirty="0"/>
              <a:t> [ </a:t>
            </a:r>
            <a:r>
              <a:rPr lang="es-ES" sz="2160" dirty="0" err="1"/>
              <a:t>not</a:t>
            </a:r>
            <a:r>
              <a:rPr lang="es-ES" sz="2160" dirty="0"/>
              <a:t> </a:t>
            </a:r>
            <a:r>
              <a:rPr lang="es-ES" sz="2160" b="1" dirty="0" err="1"/>
              <a:t>file</a:t>
            </a:r>
            <a:r>
              <a:rPr lang="es-ES" sz="2160" b="1" dirty="0"/>
              <a:t>−at−</a:t>
            </a:r>
            <a:r>
              <a:rPr lang="es-ES" sz="2160" b="1" dirty="0" err="1"/>
              <a:t>end</a:t>
            </a:r>
            <a:r>
              <a:rPr lang="es-ES" sz="2160" b="1" dirty="0"/>
              <a:t>?</a:t>
            </a:r>
            <a:r>
              <a:rPr lang="es-ES" sz="2160" dirty="0"/>
              <a:t>] [</a:t>
            </a:r>
          </a:p>
          <a:p>
            <a:r>
              <a:rPr lang="es-ES" sz="2160" dirty="0"/>
              <a:t>  </a:t>
            </a:r>
            <a:r>
              <a:rPr lang="es-ES" sz="2160" dirty="0" err="1"/>
              <a:t>ask</a:t>
            </a:r>
            <a:r>
              <a:rPr lang="es-ES" sz="2160" dirty="0"/>
              <a:t> </a:t>
            </a:r>
            <a:r>
              <a:rPr lang="es-ES" sz="2160" dirty="0" err="1"/>
              <a:t>turtle</a:t>
            </a:r>
            <a:r>
              <a:rPr lang="es-ES" sz="2160" dirty="0"/>
              <a:t> </a:t>
            </a:r>
            <a:r>
              <a:rPr lang="es-ES" sz="2160" b="1" dirty="0" err="1"/>
              <a:t>file−read</a:t>
            </a:r>
            <a:r>
              <a:rPr lang="es-ES" sz="2160" dirty="0"/>
              <a:t> [ </a:t>
            </a:r>
            <a:r>
              <a:rPr lang="es-ES" sz="2160" dirty="0" err="1"/>
              <a:t>setxy</a:t>
            </a:r>
            <a:r>
              <a:rPr lang="es-ES" sz="2160" dirty="0"/>
              <a:t> </a:t>
            </a:r>
            <a:r>
              <a:rPr lang="es-ES" sz="2160" b="1" dirty="0" err="1"/>
              <a:t>file−read</a:t>
            </a:r>
            <a:r>
              <a:rPr lang="es-ES" sz="2160" dirty="0"/>
              <a:t> </a:t>
            </a:r>
            <a:r>
              <a:rPr lang="es-ES" sz="2160" b="1" dirty="0" err="1"/>
              <a:t>file−read</a:t>
            </a:r>
            <a:r>
              <a:rPr lang="es-ES" sz="2160" dirty="0"/>
              <a:t> ]]</a:t>
            </a:r>
          </a:p>
          <a:p>
            <a:r>
              <a:rPr lang="es-ES" sz="2160" b="1" dirty="0" err="1"/>
              <a:t>file−close</a:t>
            </a:r>
            <a:endParaRPr lang="es-ES" sz="2160" b="1" dirty="0"/>
          </a:p>
        </p:txBody>
      </p:sp>
    </p:spTree>
    <p:extLst>
      <p:ext uri="{BB962C8B-B14F-4D97-AF65-F5344CB8AC3E}">
        <p14:creationId xmlns:p14="http://schemas.microsoft.com/office/powerpoint/2010/main" val="30972622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25014" y="923121"/>
            <a:ext cx="10641562" cy="1923975"/>
          </a:xfrm>
        </p:spPr>
        <p:txBody>
          <a:bodyPr>
            <a:normAutofit fontScale="77500" lnSpcReduction="20000"/>
          </a:bodyPr>
          <a:lstStyle/>
          <a:p>
            <a:pPr>
              <a:buNone/>
            </a:pPr>
            <a:r>
              <a:rPr lang="es-ES" dirty="0" smtClean="0">
                <a:latin typeface="Garamond" panose="02020404030301010803" pitchFamily="18" charset="0"/>
              </a:rPr>
              <a:t>¿Qué hace </a:t>
            </a:r>
            <a:r>
              <a:rPr lang="es-ES" b="1" dirty="0" smtClean="0">
                <a:latin typeface="+mj-lt"/>
              </a:rPr>
              <a:t>open-</a:t>
            </a:r>
            <a:r>
              <a:rPr lang="es-ES" b="1" dirty="0" err="1" smtClean="0">
                <a:latin typeface="+mj-lt"/>
              </a:rPr>
              <a:t>file</a:t>
            </a:r>
            <a:r>
              <a:rPr lang="es-ES" dirty="0" smtClean="0">
                <a:latin typeface="Garamond" panose="02020404030301010803" pitchFamily="18" charset="0"/>
              </a:rPr>
              <a:t>?</a:t>
            </a:r>
          </a:p>
          <a:p>
            <a:pPr lvl="1"/>
            <a:r>
              <a:rPr lang="es-ES" dirty="0" smtClean="0">
                <a:latin typeface="Garamond" panose="02020404030301010803" pitchFamily="18" charset="0"/>
              </a:rPr>
              <a:t>Sitúa una 1ª marca sobre el fichero en curso</a:t>
            </a:r>
          </a:p>
          <a:p>
            <a:pPr lvl="1"/>
            <a:r>
              <a:rPr lang="es-ES" dirty="0" smtClean="0">
                <a:latin typeface="Garamond" panose="02020404030301010803" pitchFamily="18" charset="0"/>
              </a:rPr>
              <a:t>Sitúa una 2ª marca dentro del fichero que indica dónde está la cabeza que lee/escribe</a:t>
            </a:r>
          </a:p>
          <a:p>
            <a:pPr lvl="1"/>
            <a:r>
              <a:rPr lang="es-ES" dirty="0" smtClean="0">
                <a:latin typeface="Garamond" panose="02020404030301010803" pitchFamily="18" charset="0"/>
              </a:rPr>
              <a:t>La 2ª marca desaparece solo si cerramos el fichero.</a:t>
            </a:r>
          </a:p>
          <a:p>
            <a:pPr marL="457200" lvl="1" indent="0">
              <a:buNone/>
            </a:pPr>
            <a:endParaRPr lang="es-ES" dirty="0" smtClean="0">
              <a:latin typeface="Garamond" panose="02020404030301010803" pitchFamily="18" charset="0"/>
            </a:endParaRPr>
          </a:p>
          <a:p>
            <a:pPr marL="411480" lvl="1" indent="-411480">
              <a:buNone/>
            </a:pPr>
            <a:r>
              <a:rPr lang="es-ES" sz="3960" dirty="0">
                <a:latin typeface="Garamond" panose="02020404030301010803" pitchFamily="18" charset="0"/>
              </a:rPr>
              <a:t>Al grabar/leer, establece una 3ª marca indicando el modo de acceso.</a:t>
            </a:r>
          </a:p>
          <a:p>
            <a:pPr>
              <a:buNone/>
            </a:pPr>
            <a:endParaRPr lang="es-ES" dirty="0" smtClean="0">
              <a:latin typeface="Garamond" panose="02020404030301010803" pitchFamily="18" charset="0"/>
            </a:endParaRPr>
          </a:p>
        </p:txBody>
      </p:sp>
      <p:sp>
        <p:nvSpPr>
          <p:cNvPr id="5" name="1 Título"/>
          <p:cNvSpPr txBox="1">
            <a:spLocks/>
          </p:cNvSpPr>
          <p:nvPr/>
        </p:nvSpPr>
        <p:spPr>
          <a:xfrm>
            <a:off x="1158240" y="274639"/>
            <a:ext cx="9875520" cy="1143000"/>
          </a:xfrm>
          <a:prstGeom prst="rect">
            <a:avLst/>
          </a:prstGeom>
        </p:spPr>
        <p:txBody>
          <a:bodyPr>
            <a:normAutofit fontScale="75000" lnSpcReduction="20000"/>
          </a:bodyPr>
          <a:lstStyle/>
          <a:p>
            <a:pPr algn="ctr" defTabSz="1097280">
              <a:spcBef>
                <a:spcPct val="0"/>
              </a:spcBef>
              <a:defRPr/>
            </a:pPr>
            <a:r>
              <a:rPr lang="es-ES" sz="5280" dirty="0">
                <a:latin typeface="Garamond" pitchFamily="18" charset="0"/>
                <a:ea typeface="+mj-ea"/>
                <a:cs typeface="+mj-cs"/>
              </a:rPr>
              <a:t>Manipulación de varios ficheros simultáneamente</a:t>
            </a:r>
          </a:p>
        </p:txBody>
      </p:sp>
      <p:graphicFrame>
        <p:nvGraphicFramePr>
          <p:cNvPr id="4" name="3 Diagrama"/>
          <p:cNvGraphicFramePr/>
          <p:nvPr>
            <p:extLst>
              <p:ext uri="{D42A27DB-BD31-4B8C-83A1-F6EECF244321}">
                <p14:modId xmlns:p14="http://schemas.microsoft.com/office/powerpoint/2010/main" val="354106910"/>
              </p:ext>
            </p:extLst>
          </p:nvPr>
        </p:nvGraphicFramePr>
        <p:xfrm>
          <a:off x="5059085" y="3089583"/>
          <a:ext cx="6048672" cy="347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Estrella de 5 puntas"/>
          <p:cNvSpPr/>
          <p:nvPr/>
        </p:nvSpPr>
        <p:spPr>
          <a:xfrm>
            <a:off x="497267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7" name="6 Estrella de 5 puntas"/>
          <p:cNvSpPr/>
          <p:nvPr/>
        </p:nvSpPr>
        <p:spPr>
          <a:xfrm>
            <a:off x="713291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Estrella de 5 puntas"/>
          <p:cNvSpPr/>
          <p:nvPr/>
        </p:nvSpPr>
        <p:spPr>
          <a:xfrm>
            <a:off x="9206746"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Pentágono"/>
          <p:cNvSpPr/>
          <p:nvPr/>
        </p:nvSpPr>
        <p:spPr>
          <a:xfrm>
            <a:off x="4972675"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0" name="9 Pentágono"/>
          <p:cNvSpPr/>
          <p:nvPr/>
        </p:nvSpPr>
        <p:spPr>
          <a:xfrm>
            <a:off x="4972675"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1" name="10 Pentágono"/>
          <p:cNvSpPr/>
          <p:nvPr/>
        </p:nvSpPr>
        <p:spPr>
          <a:xfrm>
            <a:off x="4972675"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2" name="11 Pentágono"/>
          <p:cNvSpPr/>
          <p:nvPr/>
        </p:nvSpPr>
        <p:spPr>
          <a:xfrm>
            <a:off x="7058433"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3" name="12 Pentágono"/>
          <p:cNvSpPr/>
          <p:nvPr/>
        </p:nvSpPr>
        <p:spPr>
          <a:xfrm>
            <a:off x="7058433" y="4796544"/>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4" name="13 Pentágono"/>
          <p:cNvSpPr/>
          <p:nvPr/>
        </p:nvSpPr>
        <p:spPr>
          <a:xfrm>
            <a:off x="7058433"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5" name="14 Pentágono"/>
          <p:cNvSpPr/>
          <p:nvPr/>
        </p:nvSpPr>
        <p:spPr>
          <a:xfrm>
            <a:off x="9147112"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6" name="15 Pentágono"/>
          <p:cNvSpPr/>
          <p:nvPr/>
        </p:nvSpPr>
        <p:spPr>
          <a:xfrm>
            <a:off x="9158309"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8" name="17 CuadroTexto"/>
          <p:cNvSpPr txBox="1"/>
          <p:nvPr/>
        </p:nvSpPr>
        <p:spPr>
          <a:xfrm>
            <a:off x="1775520" y="3022105"/>
            <a:ext cx="2851517" cy="371178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1680" dirty="0" err="1"/>
              <a:t>file</a:t>
            </a:r>
            <a:r>
              <a:rPr lang="es-ES" sz="1680" dirty="0"/>
              <a:t>-open “Fichero 1”</a:t>
            </a:r>
          </a:p>
          <a:p>
            <a:r>
              <a:rPr lang="es-ES" sz="1680" dirty="0" err="1"/>
              <a:t>file-read</a:t>
            </a:r>
            <a:r>
              <a:rPr lang="es-ES" sz="1680" dirty="0"/>
              <a:t>    (= Dato 1.1)</a:t>
            </a:r>
          </a:p>
          <a:p>
            <a:r>
              <a:rPr lang="es-ES" sz="1680" dirty="0" err="1"/>
              <a:t>file</a:t>
            </a:r>
            <a:r>
              <a:rPr lang="es-ES" sz="1680" dirty="0"/>
              <a:t>-open “Fichero 2”</a:t>
            </a:r>
          </a:p>
          <a:p>
            <a:r>
              <a:rPr lang="es-ES" sz="1680" dirty="0" err="1"/>
              <a:t>file-read</a:t>
            </a:r>
            <a:r>
              <a:rPr lang="es-ES" sz="1680" dirty="0"/>
              <a:t>    (= Dato 2.1)</a:t>
            </a:r>
          </a:p>
          <a:p>
            <a:r>
              <a:rPr lang="es-ES" sz="1680" dirty="0" err="1"/>
              <a:t>file-read</a:t>
            </a:r>
            <a:r>
              <a:rPr lang="es-ES" sz="1680" dirty="0"/>
              <a:t>    (= Dato 2.2)</a:t>
            </a:r>
          </a:p>
          <a:p>
            <a:r>
              <a:rPr lang="es-ES" sz="1680" dirty="0" err="1"/>
              <a:t>file</a:t>
            </a:r>
            <a:r>
              <a:rPr lang="es-ES" sz="1680" dirty="0"/>
              <a:t>-open “Fichero 3”</a:t>
            </a:r>
          </a:p>
          <a:p>
            <a:r>
              <a:rPr lang="es-ES" sz="1680" dirty="0" err="1"/>
              <a:t>file-write</a:t>
            </a:r>
            <a:r>
              <a:rPr lang="es-ES" sz="1680" dirty="0"/>
              <a:t>   Dato 3.1</a:t>
            </a:r>
          </a:p>
          <a:p>
            <a:r>
              <a:rPr lang="es-ES" sz="1680" dirty="0" err="1"/>
              <a:t>file</a:t>
            </a:r>
            <a:r>
              <a:rPr lang="es-ES" sz="1680" dirty="0"/>
              <a:t>-open “Fichero 1”</a:t>
            </a:r>
          </a:p>
          <a:p>
            <a:r>
              <a:rPr lang="es-ES" sz="1680" dirty="0" err="1"/>
              <a:t>file-read</a:t>
            </a:r>
            <a:r>
              <a:rPr lang="es-ES" sz="1680" dirty="0"/>
              <a:t>    (= Dato 1.2)</a:t>
            </a:r>
          </a:p>
          <a:p>
            <a:r>
              <a:rPr lang="es-ES" sz="1680" dirty="0" err="1"/>
              <a:t>file-close</a:t>
            </a:r>
            <a:endParaRPr lang="es-ES" sz="1680" dirty="0"/>
          </a:p>
          <a:p>
            <a:r>
              <a:rPr lang="es-ES" sz="1680" dirty="0" err="1"/>
              <a:t>file</a:t>
            </a:r>
            <a:r>
              <a:rPr lang="es-ES" sz="1680" dirty="0"/>
              <a:t>-open “Fichero 2”</a:t>
            </a:r>
          </a:p>
          <a:p>
            <a:r>
              <a:rPr lang="es-ES" sz="1680" dirty="0" err="1"/>
              <a:t>file-read</a:t>
            </a:r>
            <a:r>
              <a:rPr lang="es-ES" sz="1680" dirty="0"/>
              <a:t>    (= Dato 2.3)</a:t>
            </a:r>
          </a:p>
          <a:p>
            <a:r>
              <a:rPr lang="es-ES" sz="1680" dirty="0" err="1"/>
              <a:t>file</a:t>
            </a:r>
            <a:r>
              <a:rPr lang="es-ES" sz="1680" dirty="0"/>
              <a:t>-at-</a:t>
            </a:r>
            <a:r>
              <a:rPr lang="es-ES" sz="1680" dirty="0" err="1"/>
              <a:t>eof</a:t>
            </a:r>
            <a:r>
              <a:rPr lang="es-ES" sz="1680" dirty="0"/>
              <a:t>?   (True)</a:t>
            </a:r>
          </a:p>
          <a:p>
            <a:r>
              <a:rPr lang="es-ES" sz="1680" dirty="0" err="1"/>
              <a:t>file-close-all</a:t>
            </a:r>
            <a:endParaRPr lang="es-ES" sz="1680" dirty="0"/>
          </a:p>
        </p:txBody>
      </p:sp>
      <p:sp>
        <p:nvSpPr>
          <p:cNvPr id="19" name="18 Pentágono"/>
          <p:cNvSpPr/>
          <p:nvPr/>
        </p:nvSpPr>
        <p:spPr>
          <a:xfrm>
            <a:off x="7058433" y="5674026"/>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0" name="19 CuadroTexto"/>
          <p:cNvSpPr txBox="1"/>
          <p:nvPr/>
        </p:nvSpPr>
        <p:spPr>
          <a:xfrm>
            <a:off x="9465975" y="4145429"/>
            <a:ext cx="1399422" cy="517065"/>
          </a:xfrm>
          <a:prstGeom prst="rect">
            <a:avLst/>
          </a:prstGeom>
          <a:noFill/>
        </p:spPr>
        <p:txBody>
          <a:bodyPr wrap="none" rtlCol="0">
            <a:spAutoFit/>
          </a:bodyPr>
          <a:lstStyle/>
          <a:p>
            <a:pPr>
              <a:buSzPct val="120000"/>
            </a:pPr>
            <a:r>
              <a:rPr lang="es-ES" sz="2760" dirty="0"/>
              <a:t>Dato 3.1</a:t>
            </a:r>
          </a:p>
        </p:txBody>
      </p:sp>
      <p:sp>
        <p:nvSpPr>
          <p:cNvPr id="21" name="20 Elipse"/>
          <p:cNvSpPr/>
          <p:nvPr/>
        </p:nvSpPr>
        <p:spPr>
          <a:xfrm>
            <a:off x="661445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2" name="21 Elipse"/>
          <p:cNvSpPr/>
          <p:nvPr/>
        </p:nvSpPr>
        <p:spPr>
          <a:xfrm>
            <a:off x="877469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3" name="22 Elipse"/>
          <p:cNvSpPr/>
          <p:nvPr/>
        </p:nvSpPr>
        <p:spPr>
          <a:xfrm>
            <a:off x="10848528" y="3454152"/>
            <a:ext cx="259229" cy="259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7094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xEl>
                                              <p:pRg st="7" end="7"/>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xEl>
                                              <p:pRg st="8" end="8"/>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9" end="9"/>
                                            </p:txEl>
                                          </p:spTgt>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xEl>
                                              <p:pRg st="10" end="10"/>
                                            </p:txEl>
                                          </p:spTgt>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xEl>
                                              <p:pRg st="11" end="11"/>
                                            </p:txEl>
                                          </p:spTgt>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
                                            <p:txEl>
                                              <p:pRg st="13" end="13"/>
                                            </p:txEl>
                                          </p:spTgt>
                                        </p:tgtEl>
                                        <p:attrNameLst>
                                          <p:attrName>style.visibility</p:attrName>
                                        </p:attrNameLst>
                                      </p:cBhvr>
                                      <p:to>
                                        <p:strVal val="visible"/>
                                      </p:to>
                                    </p:set>
                                  </p:childTnLst>
                                </p:cTn>
                              </p:par>
                              <p:par>
                                <p:cTn id="119" presetID="1" presetClass="exit" presetSubtype="0" fill="hold" grpId="3" nodeType="withEffect">
                                  <p:stCondLst>
                                    <p:cond delay="0"/>
                                  </p:stCondLst>
                                  <p:childTnLst>
                                    <p:set>
                                      <p:cBhvr>
                                        <p:cTn id="120" dur="1" fill="hold">
                                          <p:stCondLst>
                                            <p:cond delay="0"/>
                                          </p:stCondLst>
                                        </p:cTn>
                                        <p:tgtEl>
                                          <p:spTgt spid="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0" grpId="0"/>
      <p:bldP spid="21" grpId="0" animBg="1"/>
      <p:bldP spid="21" grpId="1" animBg="1"/>
      <p:bldP spid="22" grpId="0" animBg="1"/>
      <p:bldP spid="22" grpId="1" animBg="1"/>
      <p:bldP spid="23" grpId="0" animBg="1"/>
      <p:bldP spid="23"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Fundamentos de Teoría de Grafos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2741520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572560709"/>
              </p:ext>
            </p:extLst>
          </p:nvPr>
        </p:nvGraphicFramePr>
        <p:xfrm>
          <a:off x="1084243" y="438043"/>
          <a:ext cx="9764285" cy="596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 name="Oval 19"/>
          <p:cNvSpPr>
            <a:spLocks noChangeArrowheads="1"/>
          </p:cNvSpPr>
          <p:nvPr/>
        </p:nvSpPr>
        <p:spPr bwMode="auto">
          <a:xfrm>
            <a:off x="2211057" y="26719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7" name="Oval 20"/>
          <p:cNvSpPr>
            <a:spLocks noChangeArrowheads="1"/>
          </p:cNvSpPr>
          <p:nvPr/>
        </p:nvSpPr>
        <p:spPr bwMode="auto">
          <a:xfrm>
            <a:off x="3668499" y="1759774"/>
            <a:ext cx="1393072" cy="2689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s-ES" sz="1680" dirty="0"/>
              <a:t>Pedro</a:t>
            </a:r>
            <a:endParaRPr lang="es-ES" sz="2160" dirty="0"/>
          </a:p>
        </p:txBody>
      </p:sp>
      <p:sp>
        <p:nvSpPr>
          <p:cNvPr id="148" name="Oval 21"/>
          <p:cNvSpPr>
            <a:spLocks noChangeArrowheads="1"/>
          </p:cNvSpPr>
          <p:nvPr/>
        </p:nvSpPr>
        <p:spPr bwMode="auto">
          <a:xfrm>
            <a:off x="4414880" y="2799495"/>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9" name="Oval 22"/>
          <p:cNvSpPr>
            <a:spLocks noChangeArrowheads="1"/>
          </p:cNvSpPr>
          <p:nvPr/>
        </p:nvSpPr>
        <p:spPr bwMode="auto">
          <a:xfrm>
            <a:off x="5479084" y="21576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0" name="Oval 23"/>
          <p:cNvSpPr>
            <a:spLocks noChangeArrowheads="1"/>
          </p:cNvSpPr>
          <p:nvPr/>
        </p:nvSpPr>
        <p:spPr bwMode="auto">
          <a:xfrm>
            <a:off x="3198168" y="357172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1" name="Oval 24"/>
          <p:cNvSpPr>
            <a:spLocks noChangeArrowheads="1"/>
          </p:cNvSpPr>
          <p:nvPr/>
        </p:nvSpPr>
        <p:spPr bwMode="auto">
          <a:xfrm>
            <a:off x="4870728" y="37006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2" name="Oval 25"/>
          <p:cNvSpPr>
            <a:spLocks noChangeArrowheads="1"/>
          </p:cNvSpPr>
          <p:nvPr/>
        </p:nvSpPr>
        <p:spPr bwMode="auto">
          <a:xfrm>
            <a:off x="5859515" y="3121141"/>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3" name="Oval 26"/>
          <p:cNvSpPr>
            <a:spLocks noChangeArrowheads="1"/>
          </p:cNvSpPr>
          <p:nvPr/>
        </p:nvSpPr>
        <p:spPr bwMode="auto">
          <a:xfrm>
            <a:off x="7379567" y="31863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4" name="Oval 27"/>
          <p:cNvSpPr>
            <a:spLocks noChangeArrowheads="1"/>
          </p:cNvSpPr>
          <p:nvPr/>
        </p:nvSpPr>
        <p:spPr bwMode="auto">
          <a:xfrm>
            <a:off x="3198168" y="2350324"/>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5" name="Oval 28"/>
          <p:cNvSpPr>
            <a:spLocks noChangeArrowheads="1"/>
          </p:cNvSpPr>
          <p:nvPr/>
        </p:nvSpPr>
        <p:spPr bwMode="auto">
          <a:xfrm>
            <a:off x="6620379" y="202867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6" name="Oval 29"/>
          <p:cNvSpPr>
            <a:spLocks noChangeArrowheads="1"/>
          </p:cNvSpPr>
          <p:nvPr/>
        </p:nvSpPr>
        <p:spPr bwMode="auto">
          <a:xfrm>
            <a:off x="1602701" y="350655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7" name="Rectangle 30"/>
          <p:cNvSpPr>
            <a:spLocks noChangeArrowheads="1"/>
          </p:cNvSpPr>
          <p:nvPr/>
        </p:nvSpPr>
        <p:spPr bwMode="auto">
          <a:xfrm>
            <a:off x="8066912" y="1759774"/>
            <a:ext cx="1055910"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ES_tradnl" sz="2400" dirty="0">
                <a:solidFill>
                  <a:schemeClr val="tx1"/>
                </a:solidFill>
                <a:latin typeface="Garamond" pitchFamily="18" charset="0"/>
              </a:rPr>
              <a:t>arista</a:t>
            </a:r>
          </a:p>
          <a:p>
            <a:pPr algn="ctr"/>
            <a:r>
              <a:rPr lang="es-ES_tradnl" sz="2400" dirty="0">
                <a:solidFill>
                  <a:schemeClr val="tx1"/>
                </a:solidFill>
                <a:latin typeface="Garamond" pitchFamily="18" charset="0"/>
              </a:rPr>
              <a:t>o lado</a:t>
            </a:r>
            <a:endParaRPr lang="en-US" sz="2400" dirty="0">
              <a:solidFill>
                <a:schemeClr val="tx1"/>
              </a:solidFill>
              <a:latin typeface="Garamond" pitchFamily="18" charset="0"/>
            </a:endParaRPr>
          </a:p>
        </p:txBody>
      </p:sp>
      <p:sp>
        <p:nvSpPr>
          <p:cNvPr id="158" name="Rectangle 31"/>
          <p:cNvSpPr>
            <a:spLocks noChangeArrowheads="1"/>
          </p:cNvSpPr>
          <p:nvPr/>
        </p:nvSpPr>
        <p:spPr bwMode="auto">
          <a:xfrm>
            <a:off x="8319692" y="3131374"/>
            <a:ext cx="1043876"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s-ES_tradnl" sz="2400" dirty="0">
                <a:solidFill>
                  <a:schemeClr val="tx1"/>
                </a:solidFill>
                <a:latin typeface="Garamond" pitchFamily="18" charset="0"/>
              </a:rPr>
              <a:t>nodo o</a:t>
            </a:r>
          </a:p>
          <a:p>
            <a:pPr algn="ctr"/>
            <a:r>
              <a:rPr lang="es-ES_tradnl" sz="2400" dirty="0">
                <a:solidFill>
                  <a:schemeClr val="tx1"/>
                </a:solidFill>
                <a:latin typeface="Garamond" pitchFamily="18" charset="0"/>
              </a:rPr>
              <a:t>vértice</a:t>
            </a:r>
            <a:endParaRPr lang="en-US" sz="2400" dirty="0">
              <a:solidFill>
                <a:schemeClr val="tx1"/>
              </a:solidFill>
              <a:latin typeface="Garamond" pitchFamily="18" charset="0"/>
            </a:endParaRPr>
          </a:p>
        </p:txBody>
      </p:sp>
      <p:sp>
        <p:nvSpPr>
          <p:cNvPr id="159" name="Text Box 34"/>
          <p:cNvSpPr txBox="1">
            <a:spLocks noChangeArrowheads="1"/>
          </p:cNvSpPr>
          <p:nvPr/>
        </p:nvSpPr>
        <p:spPr bwMode="auto">
          <a:xfrm>
            <a:off x="2621878" y="2278231"/>
            <a:ext cx="346710" cy="424732"/>
          </a:xfrm>
          <a:prstGeom prst="rect">
            <a:avLst/>
          </a:prstGeom>
          <a:noFill/>
          <a:ln w="9525">
            <a:noFill/>
            <a:miter lim="800000"/>
            <a:headEnd/>
            <a:tailEnd/>
          </a:ln>
          <a:effectLst/>
        </p:spPr>
        <p:txBody>
          <a:bodyPr>
            <a:spAutoFit/>
          </a:bodyPr>
          <a:lstStyle/>
          <a:p>
            <a:pPr>
              <a:spcBef>
                <a:spcPct val="50000"/>
              </a:spcBef>
            </a:pPr>
            <a:r>
              <a:rPr lang="es-ES" sz="2160" dirty="0"/>
              <a:t>3</a:t>
            </a:r>
          </a:p>
        </p:txBody>
      </p:sp>
      <p:cxnSp>
        <p:nvCxnSpPr>
          <p:cNvPr id="160" name="159 Conector recto de flecha"/>
          <p:cNvCxnSpPr>
            <a:stCxn id="157" idx="1"/>
          </p:cNvCxnSpPr>
          <p:nvPr/>
        </p:nvCxnSpPr>
        <p:spPr>
          <a:xfrm flipH="1">
            <a:off x="6616945" y="2175273"/>
            <a:ext cx="1449967" cy="275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160 Conector recto de flecha"/>
          <p:cNvCxnSpPr>
            <a:stCxn id="158" idx="1"/>
            <a:endCxn id="153" idx="5"/>
          </p:cNvCxnSpPr>
          <p:nvPr/>
        </p:nvCxnSpPr>
        <p:spPr>
          <a:xfrm flipH="1" flipV="1">
            <a:off x="7575543" y="3350803"/>
            <a:ext cx="744149" cy="196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161 Conector recto"/>
          <p:cNvCxnSpPr>
            <a:stCxn id="155" idx="2"/>
            <a:endCxn id="147" idx="6"/>
          </p:cNvCxnSpPr>
          <p:nvPr/>
        </p:nvCxnSpPr>
        <p:spPr>
          <a:xfrm flipH="1" flipV="1">
            <a:off x="5061571" y="1894227"/>
            <a:ext cx="1558808" cy="230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162 Conector recto de flecha"/>
          <p:cNvCxnSpPr>
            <a:stCxn id="155" idx="4"/>
            <a:endCxn id="152" idx="7"/>
          </p:cNvCxnSpPr>
          <p:nvPr/>
        </p:nvCxnSpPr>
        <p:spPr>
          <a:xfrm flipH="1">
            <a:off x="6055491" y="2221383"/>
            <a:ext cx="679688" cy="927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 name="163 Conector recto de flecha"/>
          <p:cNvCxnSpPr>
            <a:stCxn id="153" idx="2"/>
            <a:endCxn id="152" idx="6"/>
          </p:cNvCxnSpPr>
          <p:nvPr/>
        </p:nvCxnSpPr>
        <p:spPr>
          <a:xfrm flipH="1" flipV="1">
            <a:off x="6089115" y="3217493"/>
            <a:ext cx="1290452" cy="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164 Conector recto"/>
          <p:cNvCxnSpPr>
            <a:stCxn id="149" idx="4"/>
            <a:endCxn id="152" idx="1"/>
          </p:cNvCxnSpPr>
          <p:nvPr/>
        </p:nvCxnSpPr>
        <p:spPr>
          <a:xfrm>
            <a:off x="5593885" y="2350324"/>
            <a:ext cx="299255" cy="799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165 Conector recto"/>
          <p:cNvCxnSpPr>
            <a:stCxn id="149" idx="3"/>
            <a:endCxn id="148" idx="7"/>
          </p:cNvCxnSpPr>
          <p:nvPr/>
        </p:nvCxnSpPr>
        <p:spPr>
          <a:xfrm flipH="1">
            <a:off x="4610855" y="2322104"/>
            <a:ext cx="901853" cy="50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166 Conector recto de flecha"/>
          <p:cNvCxnSpPr>
            <a:stCxn id="148" idx="0"/>
            <a:endCxn id="147" idx="4"/>
          </p:cNvCxnSpPr>
          <p:nvPr/>
        </p:nvCxnSpPr>
        <p:spPr>
          <a:xfrm flipH="1" flipV="1">
            <a:off x="4365035" y="2028679"/>
            <a:ext cx="164645" cy="770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167 Conector recto de flecha"/>
          <p:cNvCxnSpPr>
            <a:stCxn id="154" idx="7"/>
            <a:endCxn id="147" idx="3"/>
          </p:cNvCxnSpPr>
          <p:nvPr/>
        </p:nvCxnSpPr>
        <p:spPr>
          <a:xfrm flipV="1">
            <a:off x="3394143" y="1989298"/>
            <a:ext cx="478366" cy="389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168 Conector recto de flecha"/>
          <p:cNvCxnSpPr>
            <a:stCxn id="150" idx="6"/>
            <a:endCxn id="151" idx="2"/>
          </p:cNvCxnSpPr>
          <p:nvPr/>
        </p:nvCxnSpPr>
        <p:spPr>
          <a:xfrm>
            <a:off x="3427768" y="3668082"/>
            <a:ext cx="1442960" cy="12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169 Conector recto"/>
          <p:cNvCxnSpPr>
            <a:stCxn id="146" idx="6"/>
            <a:endCxn id="154" idx="3"/>
          </p:cNvCxnSpPr>
          <p:nvPr/>
        </p:nvCxnSpPr>
        <p:spPr>
          <a:xfrm flipV="1">
            <a:off x="2440656" y="2514808"/>
            <a:ext cx="791136" cy="25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170 Conector recto"/>
          <p:cNvCxnSpPr>
            <a:stCxn id="146" idx="4"/>
            <a:endCxn id="156" idx="7"/>
          </p:cNvCxnSpPr>
          <p:nvPr/>
        </p:nvCxnSpPr>
        <p:spPr>
          <a:xfrm flipH="1">
            <a:off x="1798677" y="2864674"/>
            <a:ext cx="527180" cy="67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171 Conector recto"/>
          <p:cNvCxnSpPr>
            <a:stCxn id="146" idx="5"/>
            <a:endCxn id="150" idx="1"/>
          </p:cNvCxnSpPr>
          <p:nvPr/>
        </p:nvCxnSpPr>
        <p:spPr>
          <a:xfrm>
            <a:off x="2407032" y="2836453"/>
            <a:ext cx="824760" cy="763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172 Conector recto de flecha"/>
          <p:cNvCxnSpPr>
            <a:stCxn id="150" idx="7"/>
            <a:endCxn id="148" idx="3"/>
          </p:cNvCxnSpPr>
          <p:nvPr/>
        </p:nvCxnSpPr>
        <p:spPr>
          <a:xfrm flipV="1">
            <a:off x="3394144" y="2963979"/>
            <a:ext cx="1054360" cy="63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36800"/>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895445467"/>
              </p:ext>
            </p:extLst>
          </p:nvPr>
        </p:nvGraphicFramePr>
        <p:xfrm>
          <a:off x="1084243" y="639211"/>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14891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422408806"/>
              </p:ext>
            </p:extLst>
          </p:nvPr>
        </p:nvGraphicFramePr>
        <p:xfrm>
          <a:off x="1084243" y="566059"/>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 name="Oval 4"/>
          <p:cNvSpPr>
            <a:spLocks noChangeArrowheads="1"/>
          </p:cNvSpPr>
          <p:nvPr/>
        </p:nvSpPr>
        <p:spPr bwMode="auto">
          <a:xfrm>
            <a:off x="2548145" y="449795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1" name="Oval 5"/>
          <p:cNvSpPr>
            <a:spLocks noChangeArrowheads="1"/>
          </p:cNvSpPr>
          <p:nvPr/>
        </p:nvSpPr>
        <p:spPr bwMode="auto">
          <a:xfrm>
            <a:off x="1793765" y="394867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2" name="Oval 6"/>
          <p:cNvSpPr>
            <a:spLocks noChangeArrowheads="1"/>
          </p:cNvSpPr>
          <p:nvPr/>
        </p:nvSpPr>
        <p:spPr bwMode="auto">
          <a:xfrm>
            <a:off x="1793765" y="34470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3" name="Oval 7"/>
          <p:cNvSpPr>
            <a:spLocks noChangeArrowheads="1"/>
          </p:cNvSpPr>
          <p:nvPr/>
        </p:nvSpPr>
        <p:spPr bwMode="auto">
          <a:xfrm>
            <a:off x="2149999" y="3434324"/>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4" name="Oval 8"/>
          <p:cNvSpPr>
            <a:spLocks noChangeArrowheads="1"/>
          </p:cNvSpPr>
          <p:nvPr/>
        </p:nvSpPr>
        <p:spPr bwMode="auto">
          <a:xfrm>
            <a:off x="2149999" y="3104125"/>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5" name="Oval 9"/>
          <p:cNvSpPr>
            <a:spLocks noChangeArrowheads="1"/>
          </p:cNvSpPr>
          <p:nvPr/>
        </p:nvSpPr>
        <p:spPr bwMode="auto">
          <a:xfrm>
            <a:off x="2149999" y="272630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6" name="Oval 10"/>
          <p:cNvSpPr>
            <a:spLocks noChangeArrowheads="1"/>
          </p:cNvSpPr>
          <p:nvPr/>
        </p:nvSpPr>
        <p:spPr bwMode="auto">
          <a:xfrm>
            <a:off x="2972961" y="31041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7" name="Oval 11"/>
          <p:cNvSpPr>
            <a:spLocks noChangeArrowheads="1"/>
          </p:cNvSpPr>
          <p:nvPr/>
        </p:nvSpPr>
        <p:spPr bwMode="auto">
          <a:xfrm>
            <a:off x="3083451" y="357243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8" name="Line 12"/>
          <p:cNvSpPr>
            <a:spLocks noChangeShapeType="1"/>
          </p:cNvSpPr>
          <p:nvPr/>
        </p:nvSpPr>
        <p:spPr bwMode="auto">
          <a:xfrm flipH="1">
            <a:off x="2228104" y="3226362"/>
            <a:ext cx="66676" cy="195262"/>
          </a:xfrm>
          <a:prstGeom prst="line">
            <a:avLst/>
          </a:prstGeom>
          <a:noFill/>
          <a:ln w="38100">
            <a:solidFill>
              <a:schemeClr val="tx1"/>
            </a:solidFill>
            <a:round/>
            <a:headEnd/>
            <a:tailEnd/>
          </a:ln>
        </p:spPr>
        <p:txBody>
          <a:bodyPr/>
          <a:lstStyle/>
          <a:p>
            <a:endParaRPr lang="es-ES" sz="2160"/>
          </a:p>
        </p:txBody>
      </p:sp>
      <p:sp>
        <p:nvSpPr>
          <p:cNvPr id="109" name="Line 13"/>
          <p:cNvSpPr>
            <a:spLocks noChangeShapeType="1"/>
          </p:cNvSpPr>
          <p:nvPr/>
        </p:nvSpPr>
        <p:spPr bwMode="auto">
          <a:xfrm flipH="1">
            <a:off x="2218581" y="2881875"/>
            <a:ext cx="17144" cy="206375"/>
          </a:xfrm>
          <a:prstGeom prst="line">
            <a:avLst/>
          </a:prstGeom>
          <a:noFill/>
          <a:ln w="38100">
            <a:solidFill>
              <a:schemeClr val="tx1"/>
            </a:solidFill>
            <a:round/>
            <a:headEnd/>
            <a:tailEnd/>
          </a:ln>
        </p:spPr>
        <p:txBody>
          <a:bodyPr/>
          <a:lstStyle/>
          <a:p>
            <a:endParaRPr lang="es-ES" sz="2160"/>
          </a:p>
        </p:txBody>
      </p:sp>
      <p:sp>
        <p:nvSpPr>
          <p:cNvPr id="110" name="Line 14"/>
          <p:cNvSpPr>
            <a:spLocks noChangeShapeType="1"/>
          </p:cNvSpPr>
          <p:nvPr/>
        </p:nvSpPr>
        <p:spPr bwMode="auto">
          <a:xfrm>
            <a:off x="2329071" y="2865998"/>
            <a:ext cx="619124" cy="222250"/>
          </a:xfrm>
          <a:prstGeom prst="line">
            <a:avLst/>
          </a:prstGeom>
          <a:noFill/>
          <a:ln w="38100">
            <a:solidFill>
              <a:schemeClr val="tx1"/>
            </a:solidFill>
            <a:round/>
            <a:headEnd/>
            <a:tailEnd/>
          </a:ln>
        </p:spPr>
        <p:txBody>
          <a:bodyPr/>
          <a:lstStyle/>
          <a:p>
            <a:endParaRPr lang="es-ES" sz="2160"/>
          </a:p>
        </p:txBody>
      </p:sp>
      <p:sp>
        <p:nvSpPr>
          <p:cNvPr id="111" name="Line 15"/>
          <p:cNvSpPr>
            <a:spLocks noChangeShapeType="1"/>
          </p:cNvSpPr>
          <p:nvPr/>
        </p:nvSpPr>
        <p:spPr bwMode="auto">
          <a:xfrm>
            <a:off x="2346214" y="3172386"/>
            <a:ext cx="594360" cy="6350"/>
          </a:xfrm>
          <a:prstGeom prst="line">
            <a:avLst/>
          </a:prstGeom>
          <a:noFill/>
          <a:ln w="38100">
            <a:solidFill>
              <a:schemeClr val="tx1"/>
            </a:solidFill>
            <a:round/>
            <a:headEnd/>
            <a:tailEnd/>
          </a:ln>
        </p:spPr>
        <p:txBody>
          <a:bodyPr/>
          <a:lstStyle/>
          <a:p>
            <a:endParaRPr lang="es-ES" sz="2160"/>
          </a:p>
        </p:txBody>
      </p:sp>
      <p:sp>
        <p:nvSpPr>
          <p:cNvPr id="112" name="Line 16"/>
          <p:cNvSpPr>
            <a:spLocks noChangeShapeType="1"/>
          </p:cNvSpPr>
          <p:nvPr/>
        </p:nvSpPr>
        <p:spPr bwMode="auto">
          <a:xfrm rot="10800000">
            <a:off x="3068211" y="3262873"/>
            <a:ext cx="64770" cy="266700"/>
          </a:xfrm>
          <a:prstGeom prst="line">
            <a:avLst/>
          </a:prstGeom>
          <a:noFill/>
          <a:ln w="38100">
            <a:solidFill>
              <a:schemeClr val="tx1"/>
            </a:solidFill>
            <a:round/>
            <a:headEnd/>
            <a:tailEnd/>
          </a:ln>
        </p:spPr>
        <p:txBody>
          <a:bodyPr/>
          <a:lstStyle/>
          <a:p>
            <a:endParaRPr lang="es-ES" sz="2160"/>
          </a:p>
        </p:txBody>
      </p:sp>
      <p:sp>
        <p:nvSpPr>
          <p:cNvPr id="113" name="Line 17"/>
          <p:cNvSpPr>
            <a:spLocks noChangeShapeType="1"/>
          </p:cNvSpPr>
          <p:nvPr/>
        </p:nvSpPr>
        <p:spPr bwMode="auto">
          <a:xfrm>
            <a:off x="2346215" y="3505761"/>
            <a:ext cx="704850" cy="107950"/>
          </a:xfrm>
          <a:prstGeom prst="line">
            <a:avLst/>
          </a:prstGeom>
          <a:noFill/>
          <a:ln w="38100">
            <a:solidFill>
              <a:schemeClr val="tx1"/>
            </a:solidFill>
            <a:round/>
            <a:headEnd/>
            <a:tailEnd/>
          </a:ln>
        </p:spPr>
        <p:txBody>
          <a:bodyPr/>
          <a:lstStyle/>
          <a:p>
            <a:endParaRPr lang="es-ES" sz="2160"/>
          </a:p>
        </p:txBody>
      </p:sp>
      <p:sp>
        <p:nvSpPr>
          <p:cNvPr id="114" name="Line 18"/>
          <p:cNvSpPr>
            <a:spLocks noChangeShapeType="1"/>
          </p:cNvSpPr>
          <p:nvPr/>
        </p:nvSpPr>
        <p:spPr bwMode="auto">
          <a:xfrm rot="10800000" flipH="1">
            <a:off x="1972834" y="3505762"/>
            <a:ext cx="137160" cy="15875"/>
          </a:xfrm>
          <a:prstGeom prst="line">
            <a:avLst/>
          </a:prstGeom>
          <a:noFill/>
          <a:ln w="38100">
            <a:solidFill>
              <a:schemeClr val="tx1"/>
            </a:solidFill>
            <a:round/>
            <a:headEnd/>
            <a:tailEnd/>
          </a:ln>
        </p:spPr>
        <p:txBody>
          <a:bodyPr/>
          <a:lstStyle/>
          <a:p>
            <a:endParaRPr lang="es-ES" sz="2160"/>
          </a:p>
        </p:txBody>
      </p:sp>
      <p:sp>
        <p:nvSpPr>
          <p:cNvPr id="115" name="Line 19"/>
          <p:cNvSpPr>
            <a:spLocks noChangeShapeType="1"/>
          </p:cNvSpPr>
          <p:nvPr/>
        </p:nvSpPr>
        <p:spPr bwMode="auto">
          <a:xfrm rot="10800000" flipH="1">
            <a:off x="1957595" y="3153336"/>
            <a:ext cx="163830" cy="342900"/>
          </a:xfrm>
          <a:prstGeom prst="line">
            <a:avLst/>
          </a:prstGeom>
          <a:noFill/>
          <a:ln w="38100">
            <a:solidFill>
              <a:schemeClr val="tx1"/>
            </a:solidFill>
            <a:round/>
            <a:headEnd/>
            <a:tailEnd/>
          </a:ln>
        </p:spPr>
        <p:txBody>
          <a:bodyPr/>
          <a:lstStyle/>
          <a:p>
            <a:endParaRPr lang="es-ES" sz="2160"/>
          </a:p>
        </p:txBody>
      </p:sp>
      <p:sp>
        <p:nvSpPr>
          <p:cNvPr id="116" name="Line 20"/>
          <p:cNvSpPr>
            <a:spLocks noChangeShapeType="1"/>
          </p:cNvSpPr>
          <p:nvPr/>
        </p:nvSpPr>
        <p:spPr bwMode="auto">
          <a:xfrm rot="10800000" flipH="1">
            <a:off x="1862344" y="3589900"/>
            <a:ext cx="7620" cy="320675"/>
          </a:xfrm>
          <a:prstGeom prst="line">
            <a:avLst/>
          </a:prstGeom>
          <a:noFill/>
          <a:ln w="38100">
            <a:solidFill>
              <a:schemeClr val="tx1"/>
            </a:solidFill>
            <a:round/>
            <a:headEnd/>
            <a:tailEnd/>
          </a:ln>
        </p:spPr>
        <p:txBody>
          <a:bodyPr/>
          <a:lstStyle/>
          <a:p>
            <a:endParaRPr lang="es-ES" sz="2160"/>
          </a:p>
        </p:txBody>
      </p:sp>
      <p:sp>
        <p:nvSpPr>
          <p:cNvPr id="117" name="Line 21"/>
          <p:cNvSpPr>
            <a:spLocks noChangeShapeType="1"/>
          </p:cNvSpPr>
          <p:nvPr/>
        </p:nvSpPr>
        <p:spPr bwMode="auto">
          <a:xfrm rot="10800000" flipH="1">
            <a:off x="1961405" y="3589899"/>
            <a:ext cx="219076" cy="357188"/>
          </a:xfrm>
          <a:prstGeom prst="line">
            <a:avLst/>
          </a:prstGeom>
          <a:noFill/>
          <a:ln w="38100">
            <a:solidFill>
              <a:schemeClr val="tx1"/>
            </a:solidFill>
            <a:round/>
            <a:headEnd/>
            <a:tailEnd/>
          </a:ln>
        </p:spPr>
        <p:txBody>
          <a:bodyPr/>
          <a:lstStyle/>
          <a:p>
            <a:endParaRPr lang="es-ES" sz="2160"/>
          </a:p>
        </p:txBody>
      </p:sp>
      <p:sp>
        <p:nvSpPr>
          <p:cNvPr id="118" name="Line 22"/>
          <p:cNvSpPr>
            <a:spLocks noChangeShapeType="1"/>
          </p:cNvSpPr>
          <p:nvPr/>
        </p:nvSpPr>
        <p:spPr bwMode="auto">
          <a:xfrm rot="10800000">
            <a:off x="1944260" y="4101074"/>
            <a:ext cx="621030" cy="403225"/>
          </a:xfrm>
          <a:prstGeom prst="line">
            <a:avLst/>
          </a:prstGeom>
          <a:noFill/>
          <a:ln w="38100">
            <a:solidFill>
              <a:schemeClr val="tx1"/>
            </a:solidFill>
            <a:round/>
            <a:headEnd/>
            <a:tailEnd/>
          </a:ln>
        </p:spPr>
        <p:txBody>
          <a:bodyPr/>
          <a:lstStyle/>
          <a:p>
            <a:endParaRPr lang="es-ES" sz="2160"/>
          </a:p>
        </p:txBody>
      </p:sp>
      <p:sp>
        <p:nvSpPr>
          <p:cNvPr id="119" name="Line 23"/>
          <p:cNvSpPr>
            <a:spLocks noChangeShapeType="1"/>
          </p:cNvSpPr>
          <p:nvPr/>
        </p:nvSpPr>
        <p:spPr bwMode="auto">
          <a:xfrm rot="10800000" flipH="1">
            <a:off x="2702451" y="3704199"/>
            <a:ext cx="430530" cy="769938"/>
          </a:xfrm>
          <a:prstGeom prst="line">
            <a:avLst/>
          </a:prstGeom>
          <a:noFill/>
          <a:ln w="38100">
            <a:solidFill>
              <a:schemeClr val="tx1"/>
            </a:solidFill>
            <a:round/>
            <a:headEnd/>
            <a:tailEnd/>
          </a:ln>
        </p:spPr>
        <p:txBody>
          <a:bodyPr/>
          <a:lstStyle/>
          <a:p>
            <a:endParaRPr lang="es-ES" sz="2160"/>
          </a:p>
        </p:txBody>
      </p:sp>
      <p:sp>
        <p:nvSpPr>
          <p:cNvPr id="120" name="Oval 24"/>
          <p:cNvSpPr>
            <a:spLocks noChangeArrowheads="1"/>
          </p:cNvSpPr>
          <p:nvPr/>
        </p:nvSpPr>
        <p:spPr bwMode="auto">
          <a:xfrm>
            <a:off x="2123329" y="3348599"/>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121" name="Object 26"/>
          <p:cNvGraphicFramePr>
            <a:graphicFrameLocks noChangeAspect="1"/>
          </p:cNvGraphicFramePr>
          <p:nvPr>
            <p:extLst>
              <p:ext uri="{D42A27DB-BD31-4B8C-83A1-F6EECF244321}">
                <p14:modId xmlns:p14="http://schemas.microsoft.com/office/powerpoint/2010/main" val="3709745516"/>
              </p:ext>
            </p:extLst>
          </p:nvPr>
        </p:nvGraphicFramePr>
        <p:xfrm>
          <a:off x="7350650" y="4258555"/>
          <a:ext cx="2015490" cy="611504"/>
        </p:xfrm>
        <a:graphic>
          <a:graphicData uri="http://schemas.openxmlformats.org/presentationml/2006/ole">
            <mc:AlternateContent xmlns:mc="http://schemas.openxmlformats.org/markup-compatibility/2006">
              <mc:Choice xmlns:v="urn:schemas-microsoft-com:vml" Requires="v">
                <p:oleObj spid="_x0000_s1114" name="Ecuación" r:id="rId8" imgW="558720" imgH="203040" progId="Equation.3">
                  <p:embed/>
                </p:oleObj>
              </mc:Choice>
              <mc:Fallback>
                <p:oleObj name="Ecuación" r:id="rId8" imgW="55872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0650" y="4258555"/>
                        <a:ext cx="2015490" cy="61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Oval 27"/>
          <p:cNvSpPr>
            <a:spLocks noChangeArrowheads="1"/>
          </p:cNvSpPr>
          <p:nvPr/>
        </p:nvSpPr>
        <p:spPr bwMode="auto">
          <a:xfrm>
            <a:off x="8069839" y="444422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536965" y="3801037"/>
            <a:ext cx="1453516" cy="971550"/>
            <a:chOff x="1507" y="3051"/>
            <a:chExt cx="763" cy="612"/>
          </a:xfrm>
        </p:grpSpPr>
        <p:sp>
          <p:nvSpPr>
            <p:cNvPr id="124"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5"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6"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7"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8"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9" name="Line 34"/>
            <p:cNvSpPr>
              <a:spLocks noChangeShapeType="1"/>
            </p:cNvSpPr>
            <p:nvPr/>
          </p:nvSpPr>
          <p:spPr bwMode="auto">
            <a:xfrm>
              <a:off x="1735" y="3142"/>
              <a:ext cx="0" cy="110"/>
            </a:xfrm>
            <a:prstGeom prst="line">
              <a:avLst/>
            </a:prstGeom>
            <a:noFill/>
            <a:ln w="38100">
              <a:solidFill>
                <a:schemeClr val="tx1"/>
              </a:solidFill>
              <a:round/>
              <a:headEnd/>
              <a:tailEnd/>
            </a:ln>
          </p:spPr>
          <p:txBody>
            <a:bodyPr/>
            <a:lstStyle/>
            <a:p>
              <a:endParaRPr lang="es-ES" sz="2160"/>
            </a:p>
          </p:txBody>
        </p:sp>
        <p:sp>
          <p:nvSpPr>
            <p:cNvPr id="130" name="Line 35"/>
            <p:cNvSpPr>
              <a:spLocks noChangeShapeType="1"/>
            </p:cNvSpPr>
            <p:nvPr/>
          </p:nvSpPr>
          <p:spPr bwMode="auto">
            <a:xfrm>
              <a:off x="1797" y="3305"/>
              <a:ext cx="370" cy="67"/>
            </a:xfrm>
            <a:prstGeom prst="line">
              <a:avLst/>
            </a:prstGeom>
            <a:noFill/>
            <a:ln w="38100">
              <a:solidFill>
                <a:schemeClr val="tx1"/>
              </a:solidFill>
              <a:round/>
              <a:headEnd/>
              <a:tailEnd/>
            </a:ln>
          </p:spPr>
          <p:txBody>
            <a:bodyPr/>
            <a:lstStyle/>
            <a:p>
              <a:endParaRPr lang="es-ES" sz="2160"/>
            </a:p>
          </p:txBody>
        </p:sp>
        <p:sp>
          <p:nvSpPr>
            <p:cNvPr id="131" name="Line 36"/>
            <p:cNvSpPr>
              <a:spLocks noChangeShapeType="1"/>
            </p:cNvSpPr>
            <p:nvPr/>
          </p:nvSpPr>
          <p:spPr bwMode="auto">
            <a:xfrm rot="10800000" flipH="1">
              <a:off x="1600" y="3305"/>
              <a:ext cx="72" cy="10"/>
            </a:xfrm>
            <a:prstGeom prst="line">
              <a:avLst/>
            </a:prstGeom>
            <a:noFill/>
            <a:ln w="38100">
              <a:solidFill>
                <a:schemeClr val="tx1"/>
              </a:solidFill>
              <a:round/>
              <a:headEnd/>
              <a:tailEnd/>
            </a:ln>
          </p:spPr>
          <p:txBody>
            <a:bodyPr/>
            <a:lstStyle/>
            <a:p>
              <a:endParaRPr lang="es-ES" sz="2160"/>
            </a:p>
          </p:txBody>
        </p:sp>
        <p:sp>
          <p:nvSpPr>
            <p:cNvPr id="132" name="Line 37"/>
            <p:cNvSpPr>
              <a:spLocks noChangeShapeType="1"/>
            </p:cNvSpPr>
            <p:nvPr/>
          </p:nvSpPr>
          <p:spPr bwMode="auto">
            <a:xfrm rot="10800000" flipH="1">
              <a:off x="1595" y="3358"/>
              <a:ext cx="115" cy="225"/>
            </a:xfrm>
            <a:prstGeom prst="line">
              <a:avLst/>
            </a:prstGeom>
            <a:noFill/>
            <a:ln w="38100">
              <a:solidFill>
                <a:schemeClr val="tx1"/>
              </a:solidFill>
              <a:round/>
              <a:headEnd/>
              <a:tailEnd/>
            </a:ln>
          </p:spPr>
          <p:txBody>
            <a:bodyPr/>
            <a:lstStyle/>
            <a:p>
              <a:endParaRPr lang="es-ES" sz="2160"/>
            </a:p>
          </p:txBody>
        </p:sp>
        <p:sp>
          <p:nvSpPr>
            <p:cNvPr id="133"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134" name="Oval 40"/>
          <p:cNvSpPr>
            <a:spLocks noChangeArrowheads="1"/>
          </p:cNvSpPr>
          <p:nvPr/>
        </p:nvSpPr>
        <p:spPr bwMode="auto">
          <a:xfrm>
            <a:off x="2525284" y="447889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1"/>
          <p:cNvGrpSpPr>
            <a:grpSpLocks/>
          </p:cNvGrpSpPr>
          <p:nvPr/>
        </p:nvGrpSpPr>
        <p:grpSpPr bwMode="auto">
          <a:xfrm>
            <a:off x="7392145" y="4972949"/>
            <a:ext cx="2015490" cy="611188"/>
            <a:chOff x="3470" y="3051"/>
            <a:chExt cx="1058" cy="385"/>
          </a:xfrm>
        </p:grpSpPr>
        <p:graphicFrame>
          <p:nvGraphicFramePr>
            <p:cNvPr id="136" name="Object 42"/>
            <p:cNvGraphicFramePr>
              <a:graphicFrameLocks noChangeAspect="1"/>
            </p:cNvGraphicFramePr>
            <p:nvPr/>
          </p:nvGraphicFramePr>
          <p:xfrm>
            <a:off x="3470" y="3051"/>
            <a:ext cx="1058" cy="385"/>
          </p:xfrm>
          <a:graphic>
            <a:graphicData uri="http://schemas.openxmlformats.org/presentationml/2006/ole">
              <mc:AlternateContent xmlns:mc="http://schemas.openxmlformats.org/markup-compatibility/2006">
                <mc:Choice xmlns:v="urn:schemas-microsoft-com:vml" Requires="v">
                  <p:oleObj spid="_x0000_s1115" name="Ecuación" r:id="rId10" imgW="558720" imgH="203040" progId="Equation.3">
                    <p:embed/>
                  </p:oleObj>
                </mc:Choice>
                <mc:Fallback>
                  <p:oleObj name="Ecuación" r:id="rId10" imgW="558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051"/>
                          <a:ext cx="1058"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Oval 43"/>
            <p:cNvSpPr>
              <a:spLocks noChangeArrowheads="1"/>
            </p:cNvSpPr>
            <p:nvPr/>
          </p:nvSpPr>
          <p:spPr bwMode="auto">
            <a:xfrm>
              <a:off x="3853" y="3168"/>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grpSp>
        <p:nvGrpSpPr>
          <p:cNvPr id="4" name="Group 44"/>
          <p:cNvGrpSpPr>
            <a:grpSpLocks/>
          </p:cNvGrpSpPr>
          <p:nvPr/>
        </p:nvGrpSpPr>
        <p:grpSpPr bwMode="auto">
          <a:xfrm>
            <a:off x="4262645" y="5020236"/>
            <a:ext cx="1352550" cy="1066800"/>
            <a:chOff x="1776" y="3216"/>
            <a:chExt cx="710" cy="672"/>
          </a:xfrm>
        </p:grpSpPr>
        <p:sp>
          <p:nvSpPr>
            <p:cNvPr id="139" name="Line 46"/>
            <p:cNvSpPr>
              <a:spLocks noChangeShapeType="1"/>
            </p:cNvSpPr>
            <p:nvPr/>
          </p:nvSpPr>
          <p:spPr bwMode="auto">
            <a:xfrm rot="10800000" flipH="1">
              <a:off x="2208" y="3264"/>
              <a:ext cx="226" cy="485"/>
            </a:xfrm>
            <a:prstGeom prst="line">
              <a:avLst/>
            </a:prstGeom>
            <a:noFill/>
            <a:ln w="38100">
              <a:solidFill>
                <a:schemeClr val="tx1"/>
              </a:solidFill>
              <a:round/>
              <a:headEnd/>
              <a:tailEnd/>
            </a:ln>
          </p:spPr>
          <p:txBody>
            <a:bodyPr/>
            <a:lstStyle/>
            <a:p>
              <a:endParaRPr lang="es-ES" sz="2160"/>
            </a:p>
          </p:txBody>
        </p:sp>
        <p:sp>
          <p:nvSpPr>
            <p:cNvPr id="140" name="Line 47"/>
            <p:cNvSpPr>
              <a:spLocks noChangeShapeType="1"/>
            </p:cNvSpPr>
            <p:nvPr/>
          </p:nvSpPr>
          <p:spPr bwMode="auto">
            <a:xfrm rot="10800000">
              <a:off x="1824" y="3504"/>
              <a:ext cx="326" cy="254"/>
            </a:xfrm>
            <a:prstGeom prst="line">
              <a:avLst/>
            </a:prstGeom>
            <a:noFill/>
            <a:ln w="38100">
              <a:solidFill>
                <a:schemeClr val="tx1"/>
              </a:solidFill>
              <a:round/>
              <a:headEnd/>
              <a:tailEnd/>
            </a:ln>
          </p:spPr>
          <p:txBody>
            <a:bodyPr/>
            <a:lstStyle/>
            <a:p>
              <a:endParaRPr lang="es-ES" sz="2160"/>
            </a:p>
          </p:txBody>
        </p:sp>
        <p:sp>
          <p:nvSpPr>
            <p:cNvPr id="141" name="Oval 48"/>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2" name="Oval 49"/>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3" name="Oval 45"/>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144" name="AutoShape 50"/>
          <p:cNvSpPr>
            <a:spLocks noChangeArrowheads="1"/>
          </p:cNvSpPr>
          <p:nvPr/>
        </p:nvSpPr>
        <p:spPr bwMode="auto">
          <a:xfrm rot="2319587">
            <a:off x="3256804" y="4478898"/>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145" name="Text Box 51"/>
          <p:cNvSpPr txBox="1">
            <a:spLocks noChangeArrowheads="1"/>
          </p:cNvSpPr>
          <p:nvPr/>
        </p:nvSpPr>
        <p:spPr bwMode="auto">
          <a:xfrm>
            <a:off x="6874401" y="3081900"/>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no Dirigido</a:t>
            </a:r>
          </a:p>
        </p:txBody>
      </p:sp>
    </p:spTree>
    <p:extLst>
      <p:ext uri="{BB962C8B-B14F-4D97-AF65-F5344CB8AC3E}">
        <p14:creationId xmlns:p14="http://schemas.microsoft.com/office/powerpoint/2010/main" val="269110782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628443336"/>
              </p:ext>
            </p:extLst>
          </p:nvPr>
        </p:nvGraphicFramePr>
        <p:xfrm>
          <a:off x="1084243" y="684931"/>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Oval 4"/>
          <p:cNvSpPr>
            <a:spLocks noChangeArrowheads="1"/>
          </p:cNvSpPr>
          <p:nvPr/>
        </p:nvSpPr>
        <p:spPr bwMode="auto">
          <a:xfrm>
            <a:off x="2461262" y="462606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2" name="Oval 5"/>
          <p:cNvSpPr>
            <a:spLocks noChangeArrowheads="1"/>
          </p:cNvSpPr>
          <p:nvPr/>
        </p:nvSpPr>
        <p:spPr bwMode="auto">
          <a:xfrm>
            <a:off x="1706882" y="407678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3" name="Oval 6"/>
          <p:cNvSpPr>
            <a:spLocks noChangeArrowheads="1"/>
          </p:cNvSpPr>
          <p:nvPr/>
        </p:nvSpPr>
        <p:spPr bwMode="auto">
          <a:xfrm>
            <a:off x="1706882" y="35751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4" name="Oval 7"/>
          <p:cNvSpPr>
            <a:spLocks noChangeArrowheads="1"/>
          </p:cNvSpPr>
          <p:nvPr/>
        </p:nvSpPr>
        <p:spPr bwMode="auto">
          <a:xfrm>
            <a:off x="2063116" y="3562433"/>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5" name="Oval 8"/>
          <p:cNvSpPr>
            <a:spLocks noChangeArrowheads="1"/>
          </p:cNvSpPr>
          <p:nvPr/>
        </p:nvSpPr>
        <p:spPr bwMode="auto">
          <a:xfrm>
            <a:off x="2063116" y="3232234"/>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6" name="Oval 9"/>
          <p:cNvSpPr>
            <a:spLocks noChangeArrowheads="1"/>
          </p:cNvSpPr>
          <p:nvPr/>
        </p:nvSpPr>
        <p:spPr bwMode="auto">
          <a:xfrm>
            <a:off x="2063116" y="285441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7" name="Oval 10"/>
          <p:cNvSpPr>
            <a:spLocks noChangeArrowheads="1"/>
          </p:cNvSpPr>
          <p:nvPr/>
        </p:nvSpPr>
        <p:spPr bwMode="auto">
          <a:xfrm>
            <a:off x="2886077" y="32322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8" name="Oval 11"/>
          <p:cNvSpPr>
            <a:spLocks noChangeArrowheads="1"/>
          </p:cNvSpPr>
          <p:nvPr/>
        </p:nvSpPr>
        <p:spPr bwMode="auto">
          <a:xfrm>
            <a:off x="2996567" y="370054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9" name="Line 12"/>
          <p:cNvSpPr>
            <a:spLocks noChangeShapeType="1"/>
          </p:cNvSpPr>
          <p:nvPr/>
        </p:nvSpPr>
        <p:spPr bwMode="auto">
          <a:xfrm>
            <a:off x="2141220" y="3375109"/>
            <a:ext cx="0" cy="174625"/>
          </a:xfrm>
          <a:prstGeom prst="line">
            <a:avLst/>
          </a:prstGeom>
          <a:noFill/>
          <a:ln w="38100">
            <a:solidFill>
              <a:schemeClr val="tx1"/>
            </a:solidFill>
            <a:round/>
            <a:headEnd type="triangle" w="med" len="med"/>
            <a:tailEnd/>
          </a:ln>
        </p:spPr>
        <p:txBody>
          <a:bodyPr/>
          <a:lstStyle/>
          <a:p>
            <a:endParaRPr lang="es-ES" sz="2160"/>
          </a:p>
        </p:txBody>
      </p:sp>
      <p:sp>
        <p:nvSpPr>
          <p:cNvPr id="60" name="Line 13"/>
          <p:cNvSpPr>
            <a:spLocks noChangeShapeType="1"/>
          </p:cNvSpPr>
          <p:nvPr/>
        </p:nvSpPr>
        <p:spPr bwMode="auto">
          <a:xfrm flipH="1">
            <a:off x="2131698" y="3009985"/>
            <a:ext cx="17144" cy="206375"/>
          </a:xfrm>
          <a:prstGeom prst="line">
            <a:avLst/>
          </a:prstGeom>
          <a:noFill/>
          <a:ln w="38100">
            <a:solidFill>
              <a:schemeClr val="tx1"/>
            </a:solidFill>
            <a:round/>
            <a:headEnd type="triangle" w="med" len="med"/>
            <a:tailEnd/>
          </a:ln>
        </p:spPr>
        <p:txBody>
          <a:bodyPr/>
          <a:lstStyle/>
          <a:p>
            <a:endParaRPr lang="es-ES" sz="2160"/>
          </a:p>
        </p:txBody>
      </p:sp>
      <p:sp>
        <p:nvSpPr>
          <p:cNvPr id="61" name="Line 14"/>
          <p:cNvSpPr>
            <a:spLocks noChangeShapeType="1"/>
          </p:cNvSpPr>
          <p:nvPr/>
        </p:nvSpPr>
        <p:spPr bwMode="auto">
          <a:xfrm>
            <a:off x="2242188" y="2994108"/>
            <a:ext cx="619124" cy="222250"/>
          </a:xfrm>
          <a:prstGeom prst="line">
            <a:avLst/>
          </a:prstGeom>
          <a:noFill/>
          <a:ln w="38100">
            <a:solidFill>
              <a:schemeClr val="tx1"/>
            </a:solidFill>
            <a:round/>
            <a:headEnd/>
            <a:tailEnd type="triangle" w="med" len="med"/>
          </a:ln>
        </p:spPr>
        <p:txBody>
          <a:bodyPr/>
          <a:lstStyle/>
          <a:p>
            <a:endParaRPr lang="es-ES" sz="2160"/>
          </a:p>
        </p:txBody>
      </p:sp>
      <p:sp>
        <p:nvSpPr>
          <p:cNvPr id="62" name="Line 15"/>
          <p:cNvSpPr>
            <a:spLocks noChangeShapeType="1"/>
          </p:cNvSpPr>
          <p:nvPr/>
        </p:nvSpPr>
        <p:spPr bwMode="auto">
          <a:xfrm>
            <a:off x="2259330" y="3300496"/>
            <a:ext cx="594360" cy="6350"/>
          </a:xfrm>
          <a:prstGeom prst="line">
            <a:avLst/>
          </a:prstGeom>
          <a:noFill/>
          <a:ln w="38100">
            <a:solidFill>
              <a:schemeClr val="tx1"/>
            </a:solidFill>
            <a:round/>
            <a:headEnd/>
            <a:tailEnd type="triangle" w="med" len="med"/>
          </a:ln>
        </p:spPr>
        <p:txBody>
          <a:bodyPr/>
          <a:lstStyle/>
          <a:p>
            <a:endParaRPr lang="es-ES" sz="2160"/>
          </a:p>
        </p:txBody>
      </p:sp>
      <p:sp>
        <p:nvSpPr>
          <p:cNvPr id="63" name="Line 16"/>
          <p:cNvSpPr>
            <a:spLocks noChangeShapeType="1"/>
          </p:cNvSpPr>
          <p:nvPr/>
        </p:nvSpPr>
        <p:spPr bwMode="auto">
          <a:xfrm rot="10800000">
            <a:off x="2981327" y="3390983"/>
            <a:ext cx="64770" cy="266700"/>
          </a:xfrm>
          <a:prstGeom prst="line">
            <a:avLst/>
          </a:prstGeom>
          <a:noFill/>
          <a:ln w="38100">
            <a:solidFill>
              <a:schemeClr val="tx1"/>
            </a:solidFill>
            <a:round/>
            <a:headEnd/>
            <a:tailEnd type="triangle" w="med" len="med"/>
          </a:ln>
        </p:spPr>
        <p:txBody>
          <a:bodyPr/>
          <a:lstStyle/>
          <a:p>
            <a:endParaRPr lang="es-ES" sz="2160"/>
          </a:p>
        </p:txBody>
      </p:sp>
      <p:sp>
        <p:nvSpPr>
          <p:cNvPr id="64" name="Line 17"/>
          <p:cNvSpPr>
            <a:spLocks noChangeShapeType="1"/>
          </p:cNvSpPr>
          <p:nvPr/>
        </p:nvSpPr>
        <p:spPr bwMode="auto">
          <a:xfrm>
            <a:off x="2259332" y="3633871"/>
            <a:ext cx="704850" cy="107950"/>
          </a:xfrm>
          <a:prstGeom prst="line">
            <a:avLst/>
          </a:prstGeom>
          <a:noFill/>
          <a:ln w="38100">
            <a:solidFill>
              <a:schemeClr val="tx1"/>
            </a:solidFill>
            <a:round/>
            <a:headEnd type="triangle" w="med" len="med"/>
            <a:tailEnd/>
          </a:ln>
        </p:spPr>
        <p:txBody>
          <a:bodyPr/>
          <a:lstStyle/>
          <a:p>
            <a:endParaRPr lang="es-ES" sz="2160"/>
          </a:p>
        </p:txBody>
      </p:sp>
      <p:sp>
        <p:nvSpPr>
          <p:cNvPr id="65" name="Line 18"/>
          <p:cNvSpPr>
            <a:spLocks noChangeShapeType="1"/>
          </p:cNvSpPr>
          <p:nvPr/>
        </p:nvSpPr>
        <p:spPr bwMode="auto">
          <a:xfrm rot="10800000" flipH="1">
            <a:off x="1885950" y="3633872"/>
            <a:ext cx="137160" cy="15875"/>
          </a:xfrm>
          <a:prstGeom prst="line">
            <a:avLst/>
          </a:prstGeom>
          <a:noFill/>
          <a:ln w="38100">
            <a:solidFill>
              <a:schemeClr val="tx1"/>
            </a:solidFill>
            <a:round/>
            <a:headEnd type="triangle" w="med" len="med"/>
            <a:tailEnd/>
          </a:ln>
        </p:spPr>
        <p:txBody>
          <a:bodyPr/>
          <a:lstStyle/>
          <a:p>
            <a:endParaRPr lang="es-ES" sz="2160"/>
          </a:p>
        </p:txBody>
      </p:sp>
      <p:sp>
        <p:nvSpPr>
          <p:cNvPr id="66" name="Line 19"/>
          <p:cNvSpPr>
            <a:spLocks noChangeShapeType="1"/>
          </p:cNvSpPr>
          <p:nvPr/>
        </p:nvSpPr>
        <p:spPr bwMode="auto">
          <a:xfrm rot="10800000" flipH="1">
            <a:off x="1838326" y="3346534"/>
            <a:ext cx="228600" cy="212725"/>
          </a:xfrm>
          <a:prstGeom prst="line">
            <a:avLst/>
          </a:prstGeom>
          <a:noFill/>
          <a:ln w="38100">
            <a:solidFill>
              <a:schemeClr val="tx1"/>
            </a:solidFill>
            <a:round/>
            <a:headEnd type="triangle" w="med" len="med"/>
            <a:tailEnd/>
          </a:ln>
        </p:spPr>
        <p:txBody>
          <a:bodyPr/>
          <a:lstStyle/>
          <a:p>
            <a:endParaRPr lang="es-ES" sz="2160"/>
          </a:p>
        </p:txBody>
      </p:sp>
      <p:sp>
        <p:nvSpPr>
          <p:cNvPr id="67" name="Line 20"/>
          <p:cNvSpPr>
            <a:spLocks noChangeShapeType="1"/>
          </p:cNvSpPr>
          <p:nvPr/>
        </p:nvSpPr>
        <p:spPr bwMode="auto">
          <a:xfrm rot="10800000" flipH="1">
            <a:off x="1775460" y="3718010"/>
            <a:ext cx="7620" cy="320675"/>
          </a:xfrm>
          <a:prstGeom prst="line">
            <a:avLst/>
          </a:prstGeom>
          <a:noFill/>
          <a:ln w="38100">
            <a:solidFill>
              <a:schemeClr val="tx1"/>
            </a:solidFill>
            <a:round/>
            <a:headEnd/>
            <a:tailEnd/>
          </a:ln>
        </p:spPr>
        <p:txBody>
          <a:bodyPr/>
          <a:lstStyle/>
          <a:p>
            <a:endParaRPr lang="es-ES" sz="2160"/>
          </a:p>
        </p:txBody>
      </p:sp>
      <p:sp>
        <p:nvSpPr>
          <p:cNvPr id="68" name="Line 21"/>
          <p:cNvSpPr>
            <a:spLocks noChangeShapeType="1"/>
          </p:cNvSpPr>
          <p:nvPr/>
        </p:nvSpPr>
        <p:spPr bwMode="auto">
          <a:xfrm rot="10800000" flipH="1">
            <a:off x="1874522" y="3718009"/>
            <a:ext cx="219076" cy="357188"/>
          </a:xfrm>
          <a:prstGeom prst="line">
            <a:avLst/>
          </a:prstGeom>
          <a:noFill/>
          <a:ln w="38100">
            <a:solidFill>
              <a:schemeClr val="tx1"/>
            </a:solidFill>
            <a:round/>
            <a:headEnd type="triangle" w="med" len="med"/>
            <a:tailEnd/>
          </a:ln>
        </p:spPr>
        <p:txBody>
          <a:bodyPr/>
          <a:lstStyle/>
          <a:p>
            <a:endParaRPr lang="es-ES" sz="2160"/>
          </a:p>
        </p:txBody>
      </p:sp>
      <p:sp>
        <p:nvSpPr>
          <p:cNvPr id="69" name="Line 22"/>
          <p:cNvSpPr>
            <a:spLocks noChangeShapeType="1"/>
          </p:cNvSpPr>
          <p:nvPr/>
        </p:nvSpPr>
        <p:spPr bwMode="auto">
          <a:xfrm rot="10800000">
            <a:off x="1857376" y="4229184"/>
            <a:ext cx="621030" cy="403225"/>
          </a:xfrm>
          <a:prstGeom prst="line">
            <a:avLst/>
          </a:prstGeom>
          <a:noFill/>
          <a:ln w="38100">
            <a:solidFill>
              <a:schemeClr val="tx1"/>
            </a:solidFill>
            <a:round/>
            <a:headEnd/>
            <a:tailEnd type="triangle" w="med" len="med"/>
          </a:ln>
        </p:spPr>
        <p:txBody>
          <a:bodyPr/>
          <a:lstStyle/>
          <a:p>
            <a:endParaRPr lang="es-ES" sz="2160"/>
          </a:p>
        </p:txBody>
      </p:sp>
      <p:sp>
        <p:nvSpPr>
          <p:cNvPr id="70" name="Line 23"/>
          <p:cNvSpPr>
            <a:spLocks noChangeShapeType="1"/>
          </p:cNvSpPr>
          <p:nvPr/>
        </p:nvSpPr>
        <p:spPr bwMode="auto">
          <a:xfrm rot="10800000" flipH="1">
            <a:off x="2615567" y="3832309"/>
            <a:ext cx="430530" cy="769938"/>
          </a:xfrm>
          <a:prstGeom prst="line">
            <a:avLst/>
          </a:prstGeom>
          <a:noFill/>
          <a:ln w="38100">
            <a:solidFill>
              <a:schemeClr val="tx1"/>
            </a:solidFill>
            <a:round/>
            <a:headEnd type="triangle" w="med" len="med"/>
            <a:tailEnd/>
          </a:ln>
        </p:spPr>
        <p:txBody>
          <a:bodyPr/>
          <a:lstStyle/>
          <a:p>
            <a:endParaRPr lang="es-ES" sz="2160"/>
          </a:p>
        </p:txBody>
      </p:sp>
      <p:sp>
        <p:nvSpPr>
          <p:cNvPr id="71" name="Oval 24"/>
          <p:cNvSpPr>
            <a:spLocks noChangeArrowheads="1"/>
          </p:cNvSpPr>
          <p:nvPr/>
        </p:nvSpPr>
        <p:spPr bwMode="auto">
          <a:xfrm>
            <a:off x="2036446" y="347670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72" name="Object 26"/>
          <p:cNvGraphicFramePr>
            <a:graphicFrameLocks noChangeAspect="1"/>
          </p:cNvGraphicFramePr>
          <p:nvPr>
            <p:extLst>
              <p:ext uri="{D42A27DB-BD31-4B8C-83A1-F6EECF244321}">
                <p14:modId xmlns:p14="http://schemas.microsoft.com/office/powerpoint/2010/main" val="1634479369"/>
              </p:ext>
            </p:extLst>
          </p:nvPr>
        </p:nvGraphicFramePr>
        <p:xfrm>
          <a:off x="7195186" y="4074244"/>
          <a:ext cx="2154554" cy="687704"/>
        </p:xfrm>
        <a:graphic>
          <a:graphicData uri="http://schemas.openxmlformats.org/presentationml/2006/ole">
            <mc:AlternateContent xmlns:mc="http://schemas.openxmlformats.org/markup-compatibility/2006">
              <mc:Choice xmlns:v="urn:schemas-microsoft-com:vml" Requires="v">
                <p:oleObj spid="_x0000_s2226" name="Ecuación" r:id="rId8" imgW="596880" imgH="228600" progId="Equation.3">
                  <p:embed/>
                </p:oleObj>
              </mc:Choice>
              <mc:Fallback>
                <p:oleObj name="Ecuación" r:id="rId8" imgW="596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186" y="4074244"/>
                        <a:ext cx="2154554" cy="6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Oval 27"/>
          <p:cNvSpPr>
            <a:spLocks noChangeArrowheads="1"/>
          </p:cNvSpPr>
          <p:nvPr/>
        </p:nvSpPr>
        <p:spPr bwMode="auto">
          <a:xfrm>
            <a:off x="8132940" y="4308727"/>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450082" y="3929146"/>
            <a:ext cx="1453516" cy="971550"/>
            <a:chOff x="1507" y="3051"/>
            <a:chExt cx="763" cy="612"/>
          </a:xfrm>
        </p:grpSpPr>
        <p:sp>
          <p:nvSpPr>
            <p:cNvPr id="75"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6"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7"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8"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9"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0" name="Line 34"/>
            <p:cNvSpPr>
              <a:spLocks noChangeShapeType="1"/>
            </p:cNvSpPr>
            <p:nvPr/>
          </p:nvSpPr>
          <p:spPr bwMode="auto">
            <a:xfrm>
              <a:off x="1735" y="3142"/>
              <a:ext cx="0" cy="110"/>
            </a:xfrm>
            <a:prstGeom prst="line">
              <a:avLst/>
            </a:prstGeom>
            <a:noFill/>
            <a:ln w="38100">
              <a:solidFill>
                <a:schemeClr val="tx1"/>
              </a:solidFill>
              <a:round/>
              <a:headEnd type="triangle" w="med" len="med"/>
              <a:tailEnd/>
            </a:ln>
          </p:spPr>
          <p:txBody>
            <a:bodyPr/>
            <a:lstStyle/>
            <a:p>
              <a:endParaRPr lang="es-ES" sz="2160"/>
            </a:p>
          </p:txBody>
        </p:sp>
        <p:sp>
          <p:nvSpPr>
            <p:cNvPr id="81" name="Line 35"/>
            <p:cNvSpPr>
              <a:spLocks noChangeShapeType="1"/>
            </p:cNvSpPr>
            <p:nvPr/>
          </p:nvSpPr>
          <p:spPr bwMode="auto">
            <a:xfrm>
              <a:off x="1797" y="3305"/>
              <a:ext cx="370" cy="67"/>
            </a:xfrm>
            <a:prstGeom prst="line">
              <a:avLst/>
            </a:prstGeom>
            <a:noFill/>
            <a:ln w="38100">
              <a:solidFill>
                <a:schemeClr val="tx1"/>
              </a:solidFill>
              <a:round/>
              <a:headEnd type="triangle" w="med" len="med"/>
              <a:tailEnd/>
            </a:ln>
          </p:spPr>
          <p:txBody>
            <a:bodyPr/>
            <a:lstStyle/>
            <a:p>
              <a:endParaRPr lang="es-ES" sz="2160"/>
            </a:p>
          </p:txBody>
        </p:sp>
        <p:sp>
          <p:nvSpPr>
            <p:cNvPr id="82" name="Line 36"/>
            <p:cNvSpPr>
              <a:spLocks noChangeShapeType="1"/>
            </p:cNvSpPr>
            <p:nvPr/>
          </p:nvSpPr>
          <p:spPr bwMode="auto">
            <a:xfrm rot="10800000" flipH="1">
              <a:off x="1600" y="3305"/>
              <a:ext cx="72" cy="10"/>
            </a:xfrm>
            <a:prstGeom prst="line">
              <a:avLst/>
            </a:prstGeom>
            <a:noFill/>
            <a:ln w="38100">
              <a:solidFill>
                <a:schemeClr val="tx1"/>
              </a:solidFill>
              <a:round/>
              <a:headEnd type="triangle" w="med" len="med"/>
              <a:tailEnd/>
            </a:ln>
          </p:spPr>
          <p:txBody>
            <a:bodyPr/>
            <a:lstStyle/>
            <a:p>
              <a:endParaRPr lang="es-ES" sz="2160"/>
            </a:p>
          </p:txBody>
        </p:sp>
        <p:sp>
          <p:nvSpPr>
            <p:cNvPr id="83" name="Line 37"/>
            <p:cNvSpPr>
              <a:spLocks noChangeShapeType="1"/>
            </p:cNvSpPr>
            <p:nvPr/>
          </p:nvSpPr>
          <p:spPr bwMode="auto">
            <a:xfrm rot="10800000" flipH="1">
              <a:off x="1595" y="3358"/>
              <a:ext cx="115" cy="225"/>
            </a:xfrm>
            <a:prstGeom prst="line">
              <a:avLst/>
            </a:prstGeom>
            <a:noFill/>
            <a:ln w="38100">
              <a:solidFill>
                <a:schemeClr val="tx1"/>
              </a:solidFill>
              <a:round/>
              <a:headEnd type="triangle" w="med" len="med"/>
              <a:tailEnd/>
            </a:ln>
          </p:spPr>
          <p:txBody>
            <a:bodyPr/>
            <a:lstStyle/>
            <a:p>
              <a:endParaRPr lang="es-ES" sz="2160"/>
            </a:p>
          </p:txBody>
        </p:sp>
        <p:sp>
          <p:nvSpPr>
            <p:cNvPr id="84"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85" name="Oval 39"/>
          <p:cNvSpPr>
            <a:spLocks noChangeArrowheads="1"/>
          </p:cNvSpPr>
          <p:nvPr/>
        </p:nvSpPr>
        <p:spPr bwMode="auto">
          <a:xfrm>
            <a:off x="2438400" y="460700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aphicFrame>
        <p:nvGraphicFramePr>
          <p:cNvPr id="86" name="Object 41"/>
          <p:cNvGraphicFramePr>
            <a:graphicFrameLocks noGrp="1" noChangeAspect="1"/>
          </p:cNvGraphicFramePr>
          <p:nvPr>
            <p:ph idx="1"/>
            <p:extLst>
              <p:ext uri="{D42A27DB-BD31-4B8C-83A1-F6EECF244321}">
                <p14:modId xmlns:p14="http://schemas.microsoft.com/office/powerpoint/2010/main" val="145885451"/>
              </p:ext>
            </p:extLst>
          </p:nvPr>
        </p:nvGraphicFramePr>
        <p:xfrm>
          <a:off x="7132638" y="5024438"/>
          <a:ext cx="1757362" cy="673100"/>
        </p:xfrm>
        <a:graphic>
          <a:graphicData uri="http://schemas.openxmlformats.org/presentationml/2006/ole">
            <mc:AlternateContent xmlns:mc="http://schemas.openxmlformats.org/markup-compatibility/2006">
              <mc:Choice xmlns:v="urn:schemas-microsoft-com:vml" Requires="v">
                <p:oleObj spid="_x0000_s2227" name="Ecuación" r:id="rId10" imgW="596880" imgH="228600" progId="Equation.3">
                  <p:embed/>
                </p:oleObj>
              </mc:Choice>
              <mc:Fallback>
                <p:oleObj name="Ecuación" r:id="rId10" imgW="59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5024438"/>
                        <a:ext cx="175736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Oval 42"/>
          <p:cNvSpPr>
            <a:spLocks noChangeArrowheads="1"/>
          </p:cNvSpPr>
          <p:nvPr/>
        </p:nvSpPr>
        <p:spPr bwMode="auto">
          <a:xfrm>
            <a:off x="7906826" y="525652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3"/>
          <p:cNvGrpSpPr>
            <a:grpSpLocks/>
          </p:cNvGrpSpPr>
          <p:nvPr/>
        </p:nvGrpSpPr>
        <p:grpSpPr bwMode="auto">
          <a:xfrm>
            <a:off x="4175762" y="5148346"/>
            <a:ext cx="1352550" cy="1066800"/>
            <a:chOff x="1776" y="3216"/>
            <a:chExt cx="710" cy="672"/>
          </a:xfrm>
        </p:grpSpPr>
        <p:sp>
          <p:nvSpPr>
            <p:cNvPr id="89" name="Line 45"/>
            <p:cNvSpPr>
              <a:spLocks noChangeShapeType="1"/>
            </p:cNvSpPr>
            <p:nvPr/>
          </p:nvSpPr>
          <p:spPr bwMode="auto">
            <a:xfrm rot="10800000" flipH="1">
              <a:off x="2208" y="3264"/>
              <a:ext cx="226" cy="485"/>
            </a:xfrm>
            <a:prstGeom prst="line">
              <a:avLst/>
            </a:prstGeom>
            <a:noFill/>
            <a:ln w="38100">
              <a:solidFill>
                <a:schemeClr val="tx1"/>
              </a:solidFill>
              <a:round/>
              <a:headEnd type="triangle" w="med" len="med"/>
              <a:tailEnd/>
            </a:ln>
          </p:spPr>
          <p:txBody>
            <a:bodyPr/>
            <a:lstStyle/>
            <a:p>
              <a:endParaRPr lang="es-ES" sz="2160"/>
            </a:p>
          </p:txBody>
        </p:sp>
        <p:sp>
          <p:nvSpPr>
            <p:cNvPr id="90" name="Line 46"/>
            <p:cNvSpPr>
              <a:spLocks noChangeShapeType="1"/>
            </p:cNvSpPr>
            <p:nvPr/>
          </p:nvSpPr>
          <p:spPr bwMode="auto">
            <a:xfrm rot="10800000">
              <a:off x="1824" y="3504"/>
              <a:ext cx="326" cy="254"/>
            </a:xfrm>
            <a:prstGeom prst="line">
              <a:avLst/>
            </a:prstGeom>
            <a:noFill/>
            <a:ln w="38100">
              <a:solidFill>
                <a:schemeClr val="tx1"/>
              </a:solidFill>
              <a:round/>
              <a:headEnd/>
              <a:tailEnd type="triangle" w="med" len="med"/>
            </a:ln>
          </p:spPr>
          <p:txBody>
            <a:bodyPr/>
            <a:lstStyle/>
            <a:p>
              <a:endParaRPr lang="es-ES" sz="2160"/>
            </a:p>
          </p:txBody>
        </p:sp>
        <p:sp>
          <p:nvSpPr>
            <p:cNvPr id="91" name="Oval 47"/>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2" name="Oval 48"/>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3" name="Oval 44"/>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94" name="AutoShape 49"/>
          <p:cNvSpPr>
            <a:spLocks noChangeArrowheads="1"/>
          </p:cNvSpPr>
          <p:nvPr/>
        </p:nvSpPr>
        <p:spPr bwMode="auto">
          <a:xfrm rot="1609588">
            <a:off x="3169920" y="4336409"/>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95" name="Text Box 50"/>
          <p:cNvSpPr txBox="1">
            <a:spLocks noChangeArrowheads="1"/>
          </p:cNvSpPr>
          <p:nvPr/>
        </p:nvSpPr>
        <p:spPr bwMode="auto">
          <a:xfrm>
            <a:off x="6787517" y="3210009"/>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Dirigido</a:t>
            </a:r>
          </a:p>
        </p:txBody>
      </p:sp>
      <p:graphicFrame>
        <p:nvGraphicFramePr>
          <p:cNvPr id="96" name="Object 51"/>
          <p:cNvGraphicFramePr>
            <a:graphicFrameLocks noChangeAspect="1"/>
          </p:cNvGraphicFramePr>
          <p:nvPr>
            <p:extLst>
              <p:ext uri="{D42A27DB-BD31-4B8C-83A1-F6EECF244321}">
                <p14:modId xmlns:p14="http://schemas.microsoft.com/office/powerpoint/2010/main" val="871213442"/>
              </p:ext>
            </p:extLst>
          </p:nvPr>
        </p:nvGraphicFramePr>
        <p:xfrm>
          <a:off x="7151370" y="4502868"/>
          <a:ext cx="2428876" cy="687706"/>
        </p:xfrm>
        <a:graphic>
          <a:graphicData uri="http://schemas.openxmlformats.org/presentationml/2006/ole">
            <mc:AlternateContent xmlns:mc="http://schemas.openxmlformats.org/markup-compatibility/2006">
              <mc:Choice xmlns:v="urn:schemas-microsoft-com:vml" Requires="v">
                <p:oleObj spid="_x0000_s2228" name="Ecuación" r:id="rId12" imgW="672840" imgH="228600" progId="Equation.3">
                  <p:embed/>
                </p:oleObj>
              </mc:Choice>
              <mc:Fallback>
                <p:oleObj name="Ecuación" r:id="rId12" imgW="6728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1370" y="4502868"/>
                        <a:ext cx="2428876" cy="68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Oval 52"/>
          <p:cNvSpPr>
            <a:spLocks noChangeArrowheads="1"/>
          </p:cNvSpPr>
          <p:nvPr/>
        </p:nvSpPr>
        <p:spPr bwMode="auto">
          <a:xfrm>
            <a:off x="8295097" y="4729331"/>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98" name="Object 53"/>
          <p:cNvGraphicFramePr>
            <a:graphicFrameLocks noChangeAspect="1"/>
          </p:cNvGraphicFramePr>
          <p:nvPr>
            <p:extLst>
              <p:ext uri="{D42A27DB-BD31-4B8C-83A1-F6EECF244321}">
                <p14:modId xmlns:p14="http://schemas.microsoft.com/office/powerpoint/2010/main" val="2832020400"/>
              </p:ext>
            </p:extLst>
          </p:nvPr>
        </p:nvGraphicFramePr>
        <p:xfrm>
          <a:off x="7132916" y="5542820"/>
          <a:ext cx="2229923" cy="655499"/>
        </p:xfrm>
        <a:graphic>
          <a:graphicData uri="http://schemas.openxmlformats.org/presentationml/2006/ole">
            <mc:AlternateContent xmlns:mc="http://schemas.openxmlformats.org/markup-compatibility/2006">
              <mc:Choice xmlns:v="urn:schemas-microsoft-com:vml" Requires="v">
                <p:oleObj spid="_x0000_s2229" name="Ecuación" r:id="rId14" imgW="647640" imgH="228600" progId="Equation.3">
                  <p:embed/>
                </p:oleObj>
              </mc:Choice>
              <mc:Fallback>
                <p:oleObj name="Ecuación" r:id="rId14" imgW="647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916" y="5542820"/>
                        <a:ext cx="2229923" cy="6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Oval 54"/>
          <p:cNvSpPr>
            <a:spLocks noChangeArrowheads="1"/>
          </p:cNvSpPr>
          <p:nvPr/>
        </p:nvSpPr>
        <p:spPr bwMode="auto">
          <a:xfrm>
            <a:off x="8215877" y="575146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spTree>
    <p:extLst>
      <p:ext uri="{BB962C8B-B14F-4D97-AF65-F5344CB8AC3E}">
        <p14:creationId xmlns:p14="http://schemas.microsoft.com/office/powerpoint/2010/main" val="3785341249"/>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722156392"/>
              </p:ext>
            </p:extLst>
          </p:nvPr>
        </p:nvGraphicFramePr>
        <p:xfrm>
          <a:off x="1084243" y="556915"/>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Oval 4"/>
          <p:cNvSpPr>
            <a:spLocks noChangeArrowheads="1"/>
          </p:cNvSpPr>
          <p:nvPr/>
        </p:nvSpPr>
        <p:spPr bwMode="auto">
          <a:xfrm>
            <a:off x="2844969" y="5385032"/>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1" name="Oval 5"/>
          <p:cNvSpPr>
            <a:spLocks noChangeArrowheads="1"/>
          </p:cNvSpPr>
          <p:nvPr/>
        </p:nvSpPr>
        <p:spPr bwMode="auto">
          <a:xfrm>
            <a:off x="2090589" y="4835756"/>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2" name="Oval 6"/>
          <p:cNvSpPr>
            <a:spLocks noChangeArrowheads="1"/>
          </p:cNvSpPr>
          <p:nvPr/>
        </p:nvSpPr>
        <p:spPr bwMode="auto">
          <a:xfrm>
            <a:off x="2090589" y="43341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3" name="Oval 7"/>
          <p:cNvSpPr>
            <a:spLocks noChangeArrowheads="1"/>
          </p:cNvSpPr>
          <p:nvPr/>
        </p:nvSpPr>
        <p:spPr bwMode="auto">
          <a:xfrm>
            <a:off x="2446823" y="4321406"/>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4" name="Oval 8"/>
          <p:cNvSpPr>
            <a:spLocks noChangeArrowheads="1"/>
          </p:cNvSpPr>
          <p:nvPr/>
        </p:nvSpPr>
        <p:spPr bwMode="auto">
          <a:xfrm>
            <a:off x="2446823" y="3991207"/>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5" name="Oval 9"/>
          <p:cNvSpPr>
            <a:spLocks noChangeArrowheads="1"/>
          </p:cNvSpPr>
          <p:nvPr/>
        </p:nvSpPr>
        <p:spPr bwMode="auto">
          <a:xfrm>
            <a:off x="2446823" y="3613382"/>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6" name="Oval 10"/>
          <p:cNvSpPr>
            <a:spLocks noChangeArrowheads="1"/>
          </p:cNvSpPr>
          <p:nvPr/>
        </p:nvSpPr>
        <p:spPr bwMode="auto">
          <a:xfrm>
            <a:off x="3269785" y="39912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7" name="Oval 11"/>
          <p:cNvSpPr>
            <a:spLocks noChangeArrowheads="1"/>
          </p:cNvSpPr>
          <p:nvPr/>
        </p:nvSpPr>
        <p:spPr bwMode="auto">
          <a:xfrm>
            <a:off x="3380275" y="4459518"/>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8" name="Line 12"/>
          <p:cNvSpPr>
            <a:spLocks noChangeShapeType="1"/>
          </p:cNvSpPr>
          <p:nvPr/>
        </p:nvSpPr>
        <p:spPr bwMode="auto">
          <a:xfrm flipH="1">
            <a:off x="2524928" y="4113444"/>
            <a:ext cx="66676" cy="195262"/>
          </a:xfrm>
          <a:prstGeom prst="line">
            <a:avLst/>
          </a:prstGeom>
          <a:noFill/>
          <a:ln w="38100">
            <a:solidFill>
              <a:schemeClr val="tx1"/>
            </a:solidFill>
            <a:round/>
            <a:headEnd/>
            <a:tailEnd/>
          </a:ln>
        </p:spPr>
        <p:txBody>
          <a:bodyPr/>
          <a:lstStyle/>
          <a:p>
            <a:endParaRPr lang="es-ES" sz="2160"/>
          </a:p>
        </p:txBody>
      </p:sp>
      <p:sp>
        <p:nvSpPr>
          <p:cNvPr id="29" name="Line 13"/>
          <p:cNvSpPr>
            <a:spLocks noChangeShapeType="1"/>
          </p:cNvSpPr>
          <p:nvPr/>
        </p:nvSpPr>
        <p:spPr bwMode="auto">
          <a:xfrm flipH="1">
            <a:off x="2515405" y="3768957"/>
            <a:ext cx="17144" cy="206375"/>
          </a:xfrm>
          <a:prstGeom prst="line">
            <a:avLst/>
          </a:prstGeom>
          <a:noFill/>
          <a:ln w="38100">
            <a:solidFill>
              <a:schemeClr val="tx1"/>
            </a:solidFill>
            <a:round/>
            <a:headEnd/>
            <a:tailEnd/>
          </a:ln>
        </p:spPr>
        <p:txBody>
          <a:bodyPr/>
          <a:lstStyle/>
          <a:p>
            <a:endParaRPr lang="es-ES" sz="2160"/>
          </a:p>
        </p:txBody>
      </p:sp>
      <p:sp>
        <p:nvSpPr>
          <p:cNvPr id="30" name="Line 14"/>
          <p:cNvSpPr>
            <a:spLocks noChangeShapeType="1"/>
          </p:cNvSpPr>
          <p:nvPr/>
        </p:nvSpPr>
        <p:spPr bwMode="auto">
          <a:xfrm>
            <a:off x="2625895" y="3753080"/>
            <a:ext cx="619124" cy="222250"/>
          </a:xfrm>
          <a:prstGeom prst="line">
            <a:avLst/>
          </a:prstGeom>
          <a:noFill/>
          <a:ln w="38100">
            <a:solidFill>
              <a:schemeClr val="tx1"/>
            </a:solidFill>
            <a:round/>
            <a:headEnd/>
            <a:tailEnd/>
          </a:ln>
        </p:spPr>
        <p:txBody>
          <a:bodyPr/>
          <a:lstStyle/>
          <a:p>
            <a:endParaRPr lang="es-ES" sz="2160"/>
          </a:p>
        </p:txBody>
      </p:sp>
      <p:sp>
        <p:nvSpPr>
          <p:cNvPr id="31" name="Line 15"/>
          <p:cNvSpPr>
            <a:spLocks noChangeShapeType="1"/>
          </p:cNvSpPr>
          <p:nvPr/>
        </p:nvSpPr>
        <p:spPr bwMode="auto">
          <a:xfrm>
            <a:off x="2643037" y="4059468"/>
            <a:ext cx="594360" cy="6350"/>
          </a:xfrm>
          <a:prstGeom prst="line">
            <a:avLst/>
          </a:prstGeom>
          <a:noFill/>
          <a:ln w="38100">
            <a:solidFill>
              <a:schemeClr val="tx1"/>
            </a:solidFill>
            <a:round/>
            <a:headEnd/>
            <a:tailEnd/>
          </a:ln>
        </p:spPr>
        <p:txBody>
          <a:bodyPr/>
          <a:lstStyle/>
          <a:p>
            <a:endParaRPr lang="es-ES" sz="2160"/>
          </a:p>
        </p:txBody>
      </p:sp>
      <p:sp>
        <p:nvSpPr>
          <p:cNvPr id="32" name="Line 16"/>
          <p:cNvSpPr>
            <a:spLocks noChangeShapeType="1"/>
          </p:cNvSpPr>
          <p:nvPr/>
        </p:nvSpPr>
        <p:spPr bwMode="auto">
          <a:xfrm rot="10800000">
            <a:off x="3365035" y="4149955"/>
            <a:ext cx="64770" cy="266700"/>
          </a:xfrm>
          <a:prstGeom prst="line">
            <a:avLst/>
          </a:prstGeom>
          <a:noFill/>
          <a:ln w="38100">
            <a:solidFill>
              <a:schemeClr val="tx1"/>
            </a:solidFill>
            <a:round/>
            <a:headEnd/>
            <a:tailEnd/>
          </a:ln>
        </p:spPr>
        <p:txBody>
          <a:bodyPr/>
          <a:lstStyle/>
          <a:p>
            <a:endParaRPr lang="es-ES" sz="2160"/>
          </a:p>
        </p:txBody>
      </p:sp>
      <p:sp>
        <p:nvSpPr>
          <p:cNvPr id="33" name="Line 17"/>
          <p:cNvSpPr>
            <a:spLocks noChangeShapeType="1"/>
          </p:cNvSpPr>
          <p:nvPr/>
        </p:nvSpPr>
        <p:spPr bwMode="auto">
          <a:xfrm>
            <a:off x="2643039" y="4392843"/>
            <a:ext cx="704850" cy="107950"/>
          </a:xfrm>
          <a:prstGeom prst="line">
            <a:avLst/>
          </a:prstGeom>
          <a:noFill/>
          <a:ln w="38100">
            <a:solidFill>
              <a:schemeClr val="tx1"/>
            </a:solidFill>
            <a:round/>
            <a:headEnd/>
            <a:tailEnd/>
          </a:ln>
        </p:spPr>
        <p:txBody>
          <a:bodyPr/>
          <a:lstStyle/>
          <a:p>
            <a:endParaRPr lang="es-ES" sz="2160"/>
          </a:p>
        </p:txBody>
      </p:sp>
      <p:sp>
        <p:nvSpPr>
          <p:cNvPr id="34" name="Line 18"/>
          <p:cNvSpPr>
            <a:spLocks noChangeShapeType="1"/>
          </p:cNvSpPr>
          <p:nvPr/>
        </p:nvSpPr>
        <p:spPr bwMode="auto">
          <a:xfrm rot="10800000" flipH="1">
            <a:off x="2269657" y="4392844"/>
            <a:ext cx="137160" cy="15875"/>
          </a:xfrm>
          <a:prstGeom prst="line">
            <a:avLst/>
          </a:prstGeom>
          <a:noFill/>
          <a:ln w="38100">
            <a:solidFill>
              <a:schemeClr val="tx1"/>
            </a:solidFill>
            <a:round/>
            <a:headEnd/>
            <a:tailEnd/>
          </a:ln>
        </p:spPr>
        <p:txBody>
          <a:bodyPr/>
          <a:lstStyle/>
          <a:p>
            <a:endParaRPr lang="es-ES" sz="2160"/>
          </a:p>
        </p:txBody>
      </p:sp>
      <p:sp>
        <p:nvSpPr>
          <p:cNvPr id="35" name="Line 19"/>
          <p:cNvSpPr>
            <a:spLocks noChangeShapeType="1"/>
          </p:cNvSpPr>
          <p:nvPr/>
        </p:nvSpPr>
        <p:spPr bwMode="auto">
          <a:xfrm rot="10800000" flipH="1">
            <a:off x="2254419" y="4040418"/>
            <a:ext cx="163830" cy="342900"/>
          </a:xfrm>
          <a:prstGeom prst="line">
            <a:avLst/>
          </a:prstGeom>
          <a:noFill/>
          <a:ln w="38100">
            <a:solidFill>
              <a:schemeClr val="tx1"/>
            </a:solidFill>
            <a:round/>
            <a:headEnd/>
            <a:tailEnd/>
          </a:ln>
        </p:spPr>
        <p:txBody>
          <a:bodyPr/>
          <a:lstStyle/>
          <a:p>
            <a:endParaRPr lang="es-ES" sz="2160"/>
          </a:p>
        </p:txBody>
      </p:sp>
      <p:sp>
        <p:nvSpPr>
          <p:cNvPr id="36" name="Line 20"/>
          <p:cNvSpPr>
            <a:spLocks noChangeShapeType="1"/>
          </p:cNvSpPr>
          <p:nvPr/>
        </p:nvSpPr>
        <p:spPr bwMode="auto">
          <a:xfrm rot="10800000" flipH="1">
            <a:off x="2159167" y="4476982"/>
            <a:ext cx="7620" cy="320675"/>
          </a:xfrm>
          <a:prstGeom prst="line">
            <a:avLst/>
          </a:prstGeom>
          <a:noFill/>
          <a:ln w="38100">
            <a:solidFill>
              <a:schemeClr val="tx1"/>
            </a:solidFill>
            <a:round/>
            <a:headEnd/>
            <a:tailEnd/>
          </a:ln>
        </p:spPr>
        <p:txBody>
          <a:bodyPr/>
          <a:lstStyle/>
          <a:p>
            <a:endParaRPr lang="es-ES" sz="2160"/>
          </a:p>
        </p:txBody>
      </p:sp>
      <p:sp>
        <p:nvSpPr>
          <p:cNvPr id="37" name="Line 21"/>
          <p:cNvSpPr>
            <a:spLocks noChangeShapeType="1"/>
          </p:cNvSpPr>
          <p:nvPr/>
        </p:nvSpPr>
        <p:spPr bwMode="auto">
          <a:xfrm rot="10800000" flipH="1">
            <a:off x="2258229" y="4476981"/>
            <a:ext cx="219076" cy="357188"/>
          </a:xfrm>
          <a:prstGeom prst="line">
            <a:avLst/>
          </a:prstGeom>
          <a:noFill/>
          <a:ln w="38100">
            <a:solidFill>
              <a:schemeClr val="tx1"/>
            </a:solidFill>
            <a:round/>
            <a:headEnd/>
            <a:tailEnd/>
          </a:ln>
        </p:spPr>
        <p:txBody>
          <a:bodyPr/>
          <a:lstStyle/>
          <a:p>
            <a:endParaRPr lang="es-ES" sz="2160"/>
          </a:p>
        </p:txBody>
      </p:sp>
      <p:sp>
        <p:nvSpPr>
          <p:cNvPr id="38" name="Line 22"/>
          <p:cNvSpPr>
            <a:spLocks noChangeShapeType="1"/>
          </p:cNvSpPr>
          <p:nvPr/>
        </p:nvSpPr>
        <p:spPr bwMode="auto">
          <a:xfrm rot="10800000">
            <a:off x="2241083" y="4988156"/>
            <a:ext cx="621030" cy="403225"/>
          </a:xfrm>
          <a:prstGeom prst="line">
            <a:avLst/>
          </a:prstGeom>
          <a:noFill/>
          <a:ln w="38100">
            <a:solidFill>
              <a:schemeClr val="tx1"/>
            </a:solidFill>
            <a:round/>
            <a:headEnd/>
            <a:tailEnd/>
          </a:ln>
        </p:spPr>
        <p:txBody>
          <a:bodyPr/>
          <a:lstStyle/>
          <a:p>
            <a:endParaRPr lang="es-ES" sz="2160"/>
          </a:p>
        </p:txBody>
      </p:sp>
      <p:sp>
        <p:nvSpPr>
          <p:cNvPr id="39" name="Line 23"/>
          <p:cNvSpPr>
            <a:spLocks noChangeShapeType="1"/>
          </p:cNvSpPr>
          <p:nvPr/>
        </p:nvSpPr>
        <p:spPr bwMode="auto">
          <a:xfrm rot="10800000" flipH="1">
            <a:off x="2999275" y="4591281"/>
            <a:ext cx="430530" cy="769938"/>
          </a:xfrm>
          <a:prstGeom prst="line">
            <a:avLst/>
          </a:prstGeom>
          <a:noFill/>
          <a:ln w="38100">
            <a:solidFill>
              <a:schemeClr val="tx1"/>
            </a:solidFill>
            <a:round/>
            <a:headEnd/>
            <a:tailEnd/>
          </a:ln>
        </p:spPr>
        <p:txBody>
          <a:bodyPr/>
          <a:lstStyle/>
          <a:p>
            <a:endParaRPr lang="es-ES" sz="2160"/>
          </a:p>
        </p:txBody>
      </p:sp>
      <p:sp>
        <p:nvSpPr>
          <p:cNvPr id="40" name="Text Box 50"/>
          <p:cNvSpPr txBox="1">
            <a:spLocks noChangeArrowheads="1"/>
          </p:cNvSpPr>
          <p:nvPr/>
        </p:nvSpPr>
        <p:spPr bwMode="auto">
          <a:xfrm>
            <a:off x="6244114" y="2803566"/>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latin typeface="Garamond" pitchFamily="18" charset="0"/>
              </a:rPr>
              <a:t>Caso Grafo no Dirigido</a:t>
            </a:r>
          </a:p>
        </p:txBody>
      </p:sp>
      <p:graphicFrame>
        <p:nvGraphicFramePr>
          <p:cNvPr id="41" name="Object 2"/>
          <p:cNvGraphicFramePr>
            <a:graphicFrameLocks noGrp="1" noChangeAspect="1"/>
          </p:cNvGraphicFramePr>
          <p:nvPr>
            <p:ph idx="1"/>
            <p:extLst>
              <p:ext uri="{D42A27DB-BD31-4B8C-83A1-F6EECF244321}">
                <p14:modId xmlns:p14="http://schemas.microsoft.com/office/powerpoint/2010/main" val="262553040"/>
              </p:ext>
            </p:extLst>
          </p:nvPr>
        </p:nvGraphicFramePr>
        <p:xfrm>
          <a:off x="4947970" y="3408184"/>
          <a:ext cx="5727739" cy="2570480"/>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 Box 53"/>
          <p:cNvSpPr txBox="1">
            <a:spLocks noChangeArrowheads="1"/>
          </p:cNvSpPr>
          <p:nvPr/>
        </p:nvSpPr>
        <p:spPr bwMode="auto">
          <a:xfrm>
            <a:off x="2226350" y="3469997"/>
            <a:ext cx="277640" cy="313932"/>
          </a:xfrm>
          <a:prstGeom prst="rect">
            <a:avLst/>
          </a:prstGeom>
          <a:noFill/>
          <a:ln w="9525">
            <a:noFill/>
            <a:miter lim="800000"/>
            <a:headEnd/>
            <a:tailEnd/>
          </a:ln>
          <a:effectLst/>
        </p:spPr>
        <p:txBody>
          <a:bodyPr wrap="none">
            <a:spAutoFit/>
          </a:bodyPr>
          <a:lstStyle/>
          <a:p>
            <a:r>
              <a:rPr lang="es-ES" sz="1440" dirty="0"/>
              <a:t>2</a:t>
            </a:r>
          </a:p>
        </p:txBody>
      </p:sp>
      <p:sp>
        <p:nvSpPr>
          <p:cNvPr id="43" name="Text Box 54"/>
          <p:cNvSpPr txBox="1">
            <a:spLocks noChangeArrowheads="1"/>
          </p:cNvSpPr>
          <p:nvPr/>
        </p:nvSpPr>
        <p:spPr bwMode="auto">
          <a:xfrm>
            <a:off x="2936407" y="5408844"/>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2</a:t>
            </a:r>
          </a:p>
        </p:txBody>
      </p:sp>
      <p:sp>
        <p:nvSpPr>
          <p:cNvPr id="44" name="Text Box 55"/>
          <p:cNvSpPr txBox="1">
            <a:spLocks noChangeArrowheads="1"/>
          </p:cNvSpPr>
          <p:nvPr/>
        </p:nvSpPr>
        <p:spPr bwMode="auto">
          <a:xfrm>
            <a:off x="3368844" y="3824519"/>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5" name="Text Box 56"/>
          <p:cNvSpPr txBox="1">
            <a:spLocks noChangeArrowheads="1"/>
          </p:cNvSpPr>
          <p:nvPr/>
        </p:nvSpPr>
        <p:spPr bwMode="auto">
          <a:xfrm>
            <a:off x="3454567" y="4400781"/>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6" name="Text Box 57"/>
          <p:cNvSpPr txBox="1">
            <a:spLocks noChangeArrowheads="1"/>
          </p:cNvSpPr>
          <p:nvPr/>
        </p:nvSpPr>
        <p:spPr bwMode="auto">
          <a:xfrm>
            <a:off x="1837224" y="425632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7" name="Text Box 58"/>
          <p:cNvSpPr txBox="1">
            <a:spLocks noChangeArrowheads="1"/>
          </p:cNvSpPr>
          <p:nvPr/>
        </p:nvSpPr>
        <p:spPr bwMode="auto">
          <a:xfrm>
            <a:off x="1900087" y="491830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8" name="Text Box 59"/>
          <p:cNvSpPr txBox="1">
            <a:spLocks noChangeArrowheads="1"/>
          </p:cNvSpPr>
          <p:nvPr/>
        </p:nvSpPr>
        <p:spPr bwMode="auto">
          <a:xfrm>
            <a:off x="2418247" y="441348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4</a:t>
            </a:r>
          </a:p>
        </p:txBody>
      </p:sp>
      <p:sp>
        <p:nvSpPr>
          <p:cNvPr id="49" name="Text Box 60"/>
          <p:cNvSpPr txBox="1">
            <a:spLocks noChangeArrowheads="1"/>
          </p:cNvSpPr>
          <p:nvPr/>
        </p:nvSpPr>
        <p:spPr bwMode="auto">
          <a:xfrm>
            <a:off x="2237608" y="378471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4</a:t>
            </a:r>
          </a:p>
        </p:txBody>
      </p:sp>
      <p:sp>
        <p:nvSpPr>
          <p:cNvPr id="50" name="49 Flecha derecha"/>
          <p:cNvSpPr/>
          <p:nvPr/>
        </p:nvSpPr>
        <p:spPr>
          <a:xfrm>
            <a:off x="4170283" y="4358689"/>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17777164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878401755"/>
              </p:ext>
            </p:extLst>
          </p:nvPr>
        </p:nvGraphicFramePr>
        <p:xfrm>
          <a:off x="1084243" y="922675"/>
          <a:ext cx="665353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4"/>
          <p:cNvGraphicFramePr>
            <a:graphicFrameLocks noGrp="1" noChangeAspect="1"/>
          </p:cNvGraphicFramePr>
          <p:nvPr>
            <p:ph idx="1"/>
            <p:extLst>
              <p:ext uri="{D42A27DB-BD31-4B8C-83A1-F6EECF244321}">
                <p14:modId xmlns:p14="http://schemas.microsoft.com/office/powerpoint/2010/main" val="961423302"/>
              </p:ext>
            </p:extLst>
          </p:nvPr>
        </p:nvGraphicFramePr>
        <p:xfrm>
          <a:off x="3421063" y="3168650"/>
          <a:ext cx="1793875" cy="1044575"/>
        </p:xfrm>
        <a:graphic>
          <a:graphicData uri="http://schemas.openxmlformats.org/presentationml/2006/ole">
            <mc:AlternateContent xmlns:mc="http://schemas.openxmlformats.org/markup-compatibility/2006">
              <mc:Choice xmlns:v="urn:schemas-microsoft-com:vml" Requires="v">
                <p:oleObj spid="_x0000_s3162" name="Ecuación" r:id="rId8" imgW="1002960" imgH="583920" progId="Equation.3">
                  <p:embed/>
                </p:oleObj>
              </mc:Choice>
              <mc:Fallback>
                <p:oleObj name="Ecuación" r:id="rId8" imgW="1002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063" y="3168650"/>
                        <a:ext cx="17938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Grp="1" noChangeAspect="1"/>
          </p:cNvGraphicFramePr>
          <p:nvPr>
            <p:ph sz="quarter" idx="4294967295"/>
            <p:extLst>
              <p:ext uri="{D42A27DB-BD31-4B8C-83A1-F6EECF244321}">
                <p14:modId xmlns:p14="http://schemas.microsoft.com/office/powerpoint/2010/main" val="2722397366"/>
              </p:ext>
            </p:extLst>
          </p:nvPr>
        </p:nvGraphicFramePr>
        <p:xfrm>
          <a:off x="8914878" y="3948113"/>
          <a:ext cx="1565275" cy="1730375"/>
        </p:xfrm>
        <a:graphic>
          <a:graphicData uri="http://schemas.openxmlformats.org/presentationml/2006/ole">
            <mc:AlternateContent xmlns:mc="http://schemas.openxmlformats.org/markup-compatibility/2006">
              <mc:Choice xmlns:v="urn:schemas-microsoft-com:vml" Requires="v">
                <p:oleObj spid="_x0000_s3163" name="Ecuación" r:id="rId10" imgW="952200" imgH="1054080" progId="Equation.3">
                  <p:embed/>
                </p:oleObj>
              </mc:Choice>
              <mc:Fallback>
                <p:oleObj name="Ecuación" r:id="rId10" imgW="952200" imgH="1054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4878" y="3948113"/>
                        <a:ext cx="1565275" cy="17303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19 Grupo"/>
          <p:cNvGrpSpPr/>
          <p:nvPr/>
        </p:nvGrpSpPr>
        <p:grpSpPr>
          <a:xfrm>
            <a:off x="8988892" y="1327278"/>
            <a:ext cx="1453516" cy="971551"/>
            <a:chOff x="6982743" y="1106065"/>
            <a:chExt cx="1211263" cy="809626"/>
          </a:xfrm>
        </p:grpSpPr>
        <p:sp>
          <p:nvSpPr>
            <p:cNvPr id="7" name="Oval 6"/>
            <p:cNvSpPr>
              <a:spLocks noChangeArrowheads="1"/>
            </p:cNvSpPr>
            <p:nvPr/>
          </p:nvSpPr>
          <p:spPr bwMode="auto">
            <a:xfrm>
              <a:off x="6982743" y="1811180"/>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 name="Oval 7"/>
            <p:cNvSpPr>
              <a:spLocks noChangeArrowheads="1"/>
            </p:cNvSpPr>
            <p:nvPr/>
          </p:nvSpPr>
          <p:spPr bwMode="auto">
            <a:xfrm>
              <a:off x="6982743" y="1391815"/>
              <a:ext cx="136525"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 name="Oval 8"/>
            <p:cNvSpPr>
              <a:spLocks noChangeArrowheads="1"/>
            </p:cNvSpPr>
            <p:nvPr/>
          </p:nvSpPr>
          <p:spPr bwMode="auto">
            <a:xfrm>
              <a:off x="7279605" y="1106065"/>
              <a:ext cx="138112"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 name="Oval 9"/>
            <p:cNvSpPr>
              <a:spLocks noChangeArrowheads="1"/>
            </p:cNvSpPr>
            <p:nvPr/>
          </p:nvSpPr>
          <p:spPr bwMode="auto">
            <a:xfrm>
              <a:off x="8057481" y="1496326"/>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1" name="Line 10"/>
            <p:cNvSpPr>
              <a:spLocks noChangeShapeType="1"/>
            </p:cNvSpPr>
            <p:nvPr/>
          </p:nvSpPr>
          <p:spPr bwMode="auto">
            <a:xfrm rot="10800000" flipH="1">
              <a:off x="7092280" y="1201316"/>
              <a:ext cx="190500" cy="177271"/>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2" name="Line 11"/>
            <p:cNvSpPr>
              <a:spLocks noChangeShapeType="1"/>
            </p:cNvSpPr>
            <p:nvPr/>
          </p:nvSpPr>
          <p:spPr bwMode="auto">
            <a:xfrm rot="10800000" flipH="1">
              <a:off x="7039892" y="1512200"/>
              <a:ext cx="6350" cy="26590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3" name="Line 13"/>
            <p:cNvSpPr>
              <a:spLocks noChangeShapeType="1"/>
            </p:cNvSpPr>
            <p:nvPr/>
          </p:nvSpPr>
          <p:spPr bwMode="auto">
            <a:xfrm>
              <a:off x="7344092" y="1226451"/>
              <a:ext cx="0" cy="14648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4" name="Line 14"/>
            <p:cNvSpPr>
              <a:spLocks noChangeShapeType="1"/>
            </p:cNvSpPr>
            <p:nvPr/>
          </p:nvSpPr>
          <p:spPr bwMode="auto">
            <a:xfrm>
              <a:off x="7442762" y="1442003"/>
              <a:ext cx="587730" cy="8931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5" name="Line 15"/>
            <p:cNvSpPr>
              <a:spLocks noChangeShapeType="1"/>
            </p:cNvSpPr>
            <p:nvPr/>
          </p:nvSpPr>
          <p:spPr bwMode="auto">
            <a:xfrm rot="10800000" flipH="1">
              <a:off x="7131022" y="1442003"/>
              <a:ext cx="114400" cy="131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6" name="Line 16"/>
            <p:cNvSpPr>
              <a:spLocks noChangeShapeType="1"/>
            </p:cNvSpPr>
            <p:nvPr/>
          </p:nvSpPr>
          <p:spPr bwMode="auto">
            <a:xfrm rot="10800000" flipH="1">
              <a:off x="7122442" y="1512266"/>
              <a:ext cx="183040" cy="298914"/>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7" name="Oval 17"/>
            <p:cNvSpPr>
              <a:spLocks noChangeArrowheads="1"/>
            </p:cNvSpPr>
            <p:nvPr/>
          </p:nvSpPr>
          <p:spPr bwMode="auto">
            <a:xfrm>
              <a:off x="7279742" y="1382458"/>
              <a:ext cx="160160" cy="12385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grpSp>
      <p:sp>
        <p:nvSpPr>
          <p:cNvPr id="19" name="18 Flecha derecha"/>
          <p:cNvSpPr/>
          <p:nvPr/>
        </p:nvSpPr>
        <p:spPr>
          <a:xfrm rot="5400000">
            <a:off x="9120336" y="2910543"/>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8613581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Flocking</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9272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4293399216"/>
              </p:ext>
            </p:extLst>
          </p:nvPr>
        </p:nvGraphicFramePr>
        <p:xfrm>
          <a:off x="1084243" y="730651"/>
          <a:ext cx="665353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84" name="Picture 4"/>
          <p:cNvPicPr>
            <a:picLocks noChangeAspect="1" noChangeArrowheads="1"/>
          </p:cNvPicPr>
          <p:nvPr/>
        </p:nvPicPr>
        <p:blipFill>
          <a:blip r:embed="rId7" cstate="print"/>
          <a:srcRect/>
          <a:stretch>
            <a:fillRect/>
          </a:stretch>
        </p:blipFill>
        <p:spPr bwMode="auto">
          <a:xfrm>
            <a:off x="7046506" y="2467987"/>
            <a:ext cx="3975736" cy="3308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2062376"/>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49 Diagrama"/>
          <p:cNvGraphicFramePr/>
          <p:nvPr>
            <p:extLst>
              <p:ext uri="{D42A27DB-BD31-4B8C-83A1-F6EECF244321}">
                <p14:modId xmlns:p14="http://schemas.microsoft.com/office/powerpoint/2010/main" val="43409849"/>
              </p:ext>
            </p:extLst>
          </p:nvPr>
        </p:nvGraphicFramePr>
        <p:xfrm>
          <a:off x="1084243" y="519422"/>
          <a:ext cx="9505056" cy="5875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9" name="Line 5"/>
          <p:cNvSpPr>
            <a:spLocks noChangeShapeType="1"/>
          </p:cNvSpPr>
          <p:nvPr/>
        </p:nvSpPr>
        <p:spPr bwMode="auto">
          <a:xfrm rot="10800000" flipH="1">
            <a:off x="8481001" y="3850219"/>
            <a:ext cx="265764" cy="50287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0" name="Oval 6"/>
          <p:cNvSpPr>
            <a:spLocks noChangeArrowheads="1"/>
          </p:cNvSpPr>
          <p:nvPr/>
        </p:nvSpPr>
        <p:spPr bwMode="auto">
          <a:xfrm>
            <a:off x="8710759" y="371307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1" name="Oval 7"/>
          <p:cNvSpPr>
            <a:spLocks noChangeArrowheads="1"/>
          </p:cNvSpPr>
          <p:nvPr/>
        </p:nvSpPr>
        <p:spPr bwMode="auto">
          <a:xfrm>
            <a:off x="10164744" y="3815932"/>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2" name="Oval 8"/>
          <p:cNvSpPr>
            <a:spLocks noChangeArrowheads="1"/>
          </p:cNvSpPr>
          <p:nvPr/>
        </p:nvSpPr>
        <p:spPr bwMode="auto">
          <a:xfrm>
            <a:off x="8340404" y="435308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3" name="Oval 9"/>
          <p:cNvSpPr>
            <a:spLocks noChangeArrowheads="1"/>
          </p:cNvSpPr>
          <p:nvPr/>
        </p:nvSpPr>
        <p:spPr bwMode="auto">
          <a:xfrm>
            <a:off x="9286866" y="455880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4" name="Oval 10"/>
          <p:cNvSpPr>
            <a:spLocks noChangeArrowheads="1"/>
          </p:cNvSpPr>
          <p:nvPr/>
        </p:nvSpPr>
        <p:spPr bwMode="auto">
          <a:xfrm>
            <a:off x="9424034" y="522168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5" name="Oval 11"/>
          <p:cNvSpPr>
            <a:spLocks noChangeArrowheads="1"/>
          </p:cNvSpPr>
          <p:nvPr/>
        </p:nvSpPr>
        <p:spPr bwMode="auto">
          <a:xfrm>
            <a:off x="7778013" y="36673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6" name="Line 12"/>
          <p:cNvSpPr>
            <a:spLocks noChangeShapeType="1"/>
          </p:cNvSpPr>
          <p:nvPr/>
        </p:nvSpPr>
        <p:spPr bwMode="auto">
          <a:xfrm>
            <a:off x="8906224" y="3788789"/>
            <a:ext cx="1231087" cy="942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7" name="Line 13"/>
          <p:cNvSpPr>
            <a:spLocks noChangeShapeType="1"/>
          </p:cNvSpPr>
          <p:nvPr/>
        </p:nvSpPr>
        <p:spPr bwMode="auto">
          <a:xfrm rot="10800000" flipH="1">
            <a:off x="9451470" y="3944507"/>
            <a:ext cx="721849" cy="61715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8" name="Oval 14"/>
          <p:cNvSpPr>
            <a:spLocks noChangeArrowheads="1"/>
          </p:cNvSpPr>
          <p:nvPr/>
        </p:nvSpPr>
        <p:spPr bwMode="auto">
          <a:xfrm>
            <a:off x="8889078" y="2661617"/>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9" name="Oval 15"/>
          <p:cNvSpPr>
            <a:spLocks noChangeArrowheads="1"/>
          </p:cNvSpPr>
          <p:nvPr/>
        </p:nvSpPr>
        <p:spPr bwMode="auto">
          <a:xfrm>
            <a:off x="8724475" y="314162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0" name="Oval 16"/>
          <p:cNvSpPr>
            <a:spLocks noChangeArrowheads="1"/>
          </p:cNvSpPr>
          <p:nvPr/>
        </p:nvSpPr>
        <p:spPr bwMode="auto">
          <a:xfrm>
            <a:off x="10013858" y="31530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1" name="Line 17"/>
          <p:cNvSpPr>
            <a:spLocks noChangeShapeType="1"/>
          </p:cNvSpPr>
          <p:nvPr/>
        </p:nvSpPr>
        <p:spPr bwMode="auto">
          <a:xfrm rot="10800000">
            <a:off x="10113306" y="3297348"/>
            <a:ext cx="114878" cy="49858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2" name="Line 18"/>
          <p:cNvSpPr>
            <a:spLocks noChangeShapeType="1"/>
          </p:cNvSpPr>
          <p:nvPr/>
        </p:nvSpPr>
        <p:spPr bwMode="auto">
          <a:xfrm>
            <a:off x="8513579" y="4455948"/>
            <a:ext cx="759570" cy="151433"/>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3" name="Line 19"/>
          <p:cNvSpPr>
            <a:spLocks noChangeShapeType="1"/>
          </p:cNvSpPr>
          <p:nvPr/>
        </p:nvSpPr>
        <p:spPr bwMode="auto">
          <a:xfrm rot="10800000">
            <a:off x="9391458" y="4698813"/>
            <a:ext cx="101161" cy="511441"/>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4" name="Line 20"/>
          <p:cNvSpPr>
            <a:spLocks noChangeShapeType="1"/>
          </p:cNvSpPr>
          <p:nvPr/>
        </p:nvSpPr>
        <p:spPr bwMode="auto">
          <a:xfrm rot="10800000">
            <a:off x="7970050" y="3747359"/>
            <a:ext cx="708132" cy="2285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5" name="Line 21"/>
          <p:cNvSpPr>
            <a:spLocks noChangeShapeType="1"/>
          </p:cNvSpPr>
          <p:nvPr/>
        </p:nvSpPr>
        <p:spPr bwMode="auto">
          <a:xfrm rot="10800000">
            <a:off x="7918610" y="3804503"/>
            <a:ext cx="430366" cy="5443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6" name="Line 22"/>
          <p:cNvSpPr>
            <a:spLocks noChangeShapeType="1"/>
          </p:cNvSpPr>
          <p:nvPr/>
        </p:nvSpPr>
        <p:spPr bwMode="auto">
          <a:xfrm flipH="1">
            <a:off x="7959763" y="3251632"/>
            <a:ext cx="768143" cy="415724"/>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7" name="Line 23"/>
          <p:cNvSpPr>
            <a:spLocks noChangeShapeType="1"/>
          </p:cNvSpPr>
          <p:nvPr/>
        </p:nvSpPr>
        <p:spPr bwMode="auto">
          <a:xfrm rot="10800000">
            <a:off x="8892507" y="3240204"/>
            <a:ext cx="1088774" cy="18572"/>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8" name="Line 24"/>
          <p:cNvSpPr>
            <a:spLocks noChangeShapeType="1"/>
          </p:cNvSpPr>
          <p:nvPr/>
        </p:nvSpPr>
        <p:spPr bwMode="auto">
          <a:xfrm rot="10800000">
            <a:off x="9062252" y="2764476"/>
            <a:ext cx="937889" cy="36143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9" name="Line 25"/>
          <p:cNvSpPr>
            <a:spLocks noChangeShapeType="1"/>
          </p:cNvSpPr>
          <p:nvPr/>
        </p:nvSpPr>
        <p:spPr bwMode="auto">
          <a:xfrm rot="10800000" flipH="1">
            <a:off x="8851357" y="2805907"/>
            <a:ext cx="96018" cy="32429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0" name="Line 26"/>
          <p:cNvSpPr>
            <a:spLocks noChangeShapeType="1"/>
          </p:cNvSpPr>
          <p:nvPr/>
        </p:nvSpPr>
        <p:spPr bwMode="auto">
          <a:xfrm rot="10800000" flipH="1">
            <a:off x="8799918" y="3284490"/>
            <a:ext cx="17146" cy="41143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1" name="Rectangle 27"/>
          <p:cNvSpPr>
            <a:spLocks noChangeArrowheads="1"/>
          </p:cNvSpPr>
          <p:nvPr/>
        </p:nvSpPr>
        <p:spPr bwMode="auto">
          <a:xfrm>
            <a:off x="8222593" y="4412087"/>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0</a:t>
            </a:r>
          </a:p>
        </p:txBody>
      </p:sp>
      <p:sp>
        <p:nvSpPr>
          <p:cNvPr id="21532" name="Rectangle 28"/>
          <p:cNvSpPr>
            <a:spLocks noChangeArrowheads="1"/>
          </p:cNvSpPr>
          <p:nvPr/>
        </p:nvSpPr>
        <p:spPr bwMode="auto">
          <a:xfrm>
            <a:off x="8710760" y="3815932"/>
            <a:ext cx="189551" cy="258532"/>
          </a:xfrm>
          <a:prstGeom prst="rect">
            <a:avLst/>
          </a:prstGeom>
          <a:noFill/>
          <a:ln w="9525">
            <a:noFill/>
            <a:miter lim="800000"/>
            <a:headEnd/>
            <a:tailEnd/>
          </a:ln>
        </p:spPr>
        <p:txBody>
          <a:bodyPr wrap="none" lIns="0" tIns="0" rIns="43890" bIns="0">
            <a:spAutoFit/>
          </a:bodyPr>
          <a:lstStyle/>
          <a:p>
            <a:pPr marL="43816" defTabSz="986790"/>
            <a:r>
              <a:rPr lang="en-US" sz="1680">
                <a:solidFill>
                  <a:srgbClr val="3366CC"/>
                </a:solidFill>
                <a:latin typeface="Garamond" pitchFamily="18" charset="0"/>
                <a:cs typeface="Times New Roman" pitchFamily="18" charset="0"/>
                <a:sym typeface="Times New Roman" pitchFamily="18" charset="0"/>
              </a:rPr>
              <a:t>1</a:t>
            </a:r>
          </a:p>
        </p:txBody>
      </p:sp>
      <p:sp>
        <p:nvSpPr>
          <p:cNvPr id="21533" name="Rectangle 29"/>
          <p:cNvSpPr>
            <a:spLocks noChangeArrowheads="1"/>
          </p:cNvSpPr>
          <p:nvPr/>
        </p:nvSpPr>
        <p:spPr bwMode="auto">
          <a:xfrm>
            <a:off x="9186061" y="436799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4" name="Rectangle 30"/>
          <p:cNvSpPr>
            <a:spLocks noChangeArrowheads="1"/>
          </p:cNvSpPr>
          <p:nvPr/>
        </p:nvSpPr>
        <p:spPr bwMode="auto">
          <a:xfrm>
            <a:off x="7755055" y="3756240"/>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5" name="Rectangle 31"/>
          <p:cNvSpPr>
            <a:spLocks noChangeArrowheads="1"/>
          </p:cNvSpPr>
          <p:nvPr/>
        </p:nvSpPr>
        <p:spPr bwMode="auto">
          <a:xfrm>
            <a:off x="8553434" y="303506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6" name="Rectangle 32"/>
          <p:cNvSpPr>
            <a:spLocks noChangeArrowheads="1"/>
          </p:cNvSpPr>
          <p:nvPr/>
        </p:nvSpPr>
        <p:spPr bwMode="auto">
          <a:xfrm>
            <a:off x="9506619" y="5017816"/>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7" name="Rectangle 33"/>
          <p:cNvSpPr>
            <a:spLocks noChangeArrowheads="1"/>
          </p:cNvSpPr>
          <p:nvPr/>
        </p:nvSpPr>
        <p:spPr bwMode="auto">
          <a:xfrm>
            <a:off x="10311992" y="3735004"/>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8" name="Rectangle 34"/>
          <p:cNvSpPr>
            <a:spLocks noChangeArrowheads="1"/>
          </p:cNvSpPr>
          <p:nvPr/>
        </p:nvSpPr>
        <p:spPr bwMode="auto">
          <a:xfrm>
            <a:off x="8739595" y="259752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sp>
        <p:nvSpPr>
          <p:cNvPr id="21539" name="Rectangle 35"/>
          <p:cNvSpPr>
            <a:spLocks noChangeArrowheads="1"/>
          </p:cNvSpPr>
          <p:nvPr/>
        </p:nvSpPr>
        <p:spPr bwMode="auto">
          <a:xfrm>
            <a:off x="10157782" y="315985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graphicFrame>
        <p:nvGraphicFramePr>
          <p:cNvPr id="21911" name="Group 407"/>
          <p:cNvGraphicFramePr>
            <a:graphicFrameLocks noGrp="1"/>
          </p:cNvGraphicFramePr>
          <p:nvPr>
            <p:extLst>
              <p:ext uri="{D42A27DB-BD31-4B8C-83A1-F6EECF244321}">
                <p14:modId xmlns:p14="http://schemas.microsoft.com/office/powerpoint/2010/main" val="2209777076"/>
              </p:ext>
            </p:extLst>
          </p:nvPr>
        </p:nvGraphicFramePr>
        <p:xfrm>
          <a:off x="2210796" y="3072490"/>
          <a:ext cx="3497580" cy="2839787"/>
        </p:xfrm>
        <a:graphic>
          <a:graphicData uri="http://schemas.openxmlformats.org/drawingml/2006/table">
            <a:tbl>
              <a:tblPr firstRow="1" firstCol="1">
                <a:tableStyleId>{6E25E649-3F16-4E02-A733-19D2CDBF48F0}</a:tableStyleId>
              </a:tblPr>
              <a:tblGrid>
                <a:gridCol w="363856">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73354">
                  <a:extLst>
                    <a:ext uri="{9D8B030D-6E8A-4147-A177-3AD203B41FA5}">
                      <a16:colId xmlns:a16="http://schemas.microsoft.com/office/drawing/2014/main" val="20004"/>
                    </a:ext>
                  </a:extLst>
                </a:gridCol>
                <a:gridCol w="350520">
                  <a:extLst>
                    <a:ext uri="{9D8B030D-6E8A-4147-A177-3AD203B41FA5}">
                      <a16:colId xmlns:a16="http://schemas.microsoft.com/office/drawing/2014/main" val="20005"/>
                    </a:ext>
                  </a:extLst>
                </a:gridCol>
                <a:gridCol w="350520">
                  <a:extLst>
                    <a:ext uri="{9D8B030D-6E8A-4147-A177-3AD203B41FA5}">
                      <a16:colId xmlns:a16="http://schemas.microsoft.com/office/drawing/2014/main" val="20006"/>
                    </a:ext>
                  </a:extLst>
                </a:gridCol>
                <a:gridCol w="348616">
                  <a:extLst>
                    <a:ext uri="{9D8B030D-6E8A-4147-A177-3AD203B41FA5}">
                      <a16:colId xmlns:a16="http://schemas.microsoft.com/office/drawing/2014/main" val="20007"/>
                    </a:ext>
                  </a:extLst>
                </a:gridCol>
                <a:gridCol w="348614">
                  <a:extLst>
                    <a:ext uri="{9D8B030D-6E8A-4147-A177-3AD203B41FA5}">
                      <a16:colId xmlns:a16="http://schemas.microsoft.com/office/drawing/2014/main" val="20008"/>
                    </a:ext>
                  </a:extLst>
                </a:gridCol>
                <a:gridCol w="350520">
                  <a:extLst>
                    <a:ext uri="{9D8B030D-6E8A-4147-A177-3AD203B41FA5}">
                      <a16:colId xmlns:a16="http://schemas.microsoft.com/office/drawing/2014/main" val="20009"/>
                    </a:ext>
                  </a:extLst>
                </a:gridCol>
                <a:gridCol w="350520">
                  <a:extLst>
                    <a:ext uri="{9D8B030D-6E8A-4147-A177-3AD203B41FA5}">
                      <a16:colId xmlns:a16="http://schemas.microsoft.com/office/drawing/2014/main" val="20010"/>
                    </a:ext>
                  </a:extLst>
                </a:gridCol>
              </a:tblGrid>
              <a:tr h="310896">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400" b="0"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G</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H</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extLst>
                  <a:ext uri="{0D108BD9-81ED-4DB2-BD59-A6C34878D82A}">
                    <a16:rowId xmlns:a16="http://schemas.microsoft.com/office/drawing/2014/main" val="10000"/>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1"/>
                  </a:ext>
                </a:extLst>
              </a:tr>
              <a:tr h="279400">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2"/>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3"/>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4"/>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5"/>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6"/>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G</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7"/>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H</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4</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8"/>
                  </a:ext>
                </a:extLst>
              </a:tr>
              <a:tr h="282575">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9"/>
                  </a:ext>
                </a:extLst>
              </a:tr>
            </a:tbl>
          </a:graphicData>
        </a:graphic>
      </p:graphicFrame>
      <p:sp>
        <p:nvSpPr>
          <p:cNvPr id="21863" name="Text Box 359"/>
          <p:cNvSpPr txBox="1">
            <a:spLocks noChangeArrowheads="1"/>
          </p:cNvSpPr>
          <p:nvPr/>
        </p:nvSpPr>
        <p:spPr bwMode="auto">
          <a:xfrm>
            <a:off x="3487146" y="2679663"/>
            <a:ext cx="1280160" cy="461665"/>
          </a:xfrm>
          <a:prstGeom prst="rect">
            <a:avLst/>
          </a:prstGeom>
          <a:noFill/>
          <a:ln w="9525">
            <a:noFill/>
            <a:miter lim="800000"/>
            <a:headEnd/>
            <a:tailEnd/>
          </a:ln>
          <a:effectLst/>
        </p:spPr>
        <p:txBody>
          <a:bodyPr>
            <a:spAutoFit/>
          </a:bodyPr>
          <a:lstStyle/>
          <a:p>
            <a:pPr>
              <a:spcBef>
                <a:spcPct val="50000"/>
              </a:spcBef>
            </a:pPr>
            <a:r>
              <a:rPr lang="es-AR" sz="2400" dirty="0">
                <a:latin typeface="Garamond" pitchFamily="18" charset="0"/>
              </a:rPr>
              <a:t>nodo  </a:t>
            </a:r>
            <a:r>
              <a:rPr lang="es-AR" sz="2400" i="1" dirty="0">
                <a:latin typeface="Garamond" pitchFamily="18" charset="0"/>
              </a:rPr>
              <a:t>i</a:t>
            </a:r>
            <a:endParaRPr lang="en-US" sz="2400" i="1" dirty="0">
              <a:latin typeface="Garamond" pitchFamily="18" charset="0"/>
            </a:endParaRPr>
          </a:p>
        </p:txBody>
      </p:sp>
      <p:sp>
        <p:nvSpPr>
          <p:cNvPr id="21864" name="Text Box 360"/>
          <p:cNvSpPr txBox="1">
            <a:spLocks noChangeArrowheads="1"/>
          </p:cNvSpPr>
          <p:nvPr/>
        </p:nvSpPr>
        <p:spPr bwMode="auto">
          <a:xfrm rot="16200000">
            <a:off x="1308247" y="4020268"/>
            <a:ext cx="1414681" cy="461665"/>
          </a:xfrm>
          <a:prstGeom prst="rect">
            <a:avLst/>
          </a:prstGeom>
          <a:noFill/>
          <a:ln w="9525">
            <a:noFill/>
            <a:miter lim="800000"/>
            <a:headEnd/>
            <a:tailEnd/>
          </a:ln>
          <a:effectLst/>
        </p:spPr>
        <p:txBody>
          <a:bodyPr wrap="square">
            <a:spAutoFit/>
          </a:bodyPr>
          <a:lstStyle/>
          <a:p>
            <a:pPr>
              <a:spcBef>
                <a:spcPct val="50000"/>
              </a:spcBef>
            </a:pPr>
            <a:r>
              <a:rPr lang="es-AR" sz="2400" dirty="0">
                <a:latin typeface="Garamond" pitchFamily="18" charset="0"/>
              </a:rPr>
              <a:t>nodo  </a:t>
            </a:r>
            <a:r>
              <a:rPr lang="es-AR" sz="2400" i="1" dirty="0">
                <a:latin typeface="Garamond" pitchFamily="18" charset="0"/>
              </a:rPr>
              <a:t>j</a:t>
            </a:r>
            <a:endParaRPr lang="en-US" sz="2400" i="1" dirty="0">
              <a:latin typeface="Garamond" pitchFamily="18" charset="0"/>
            </a:endParaRPr>
          </a:p>
        </p:txBody>
      </p:sp>
      <p:sp>
        <p:nvSpPr>
          <p:cNvPr id="21876" name="Text Box 372"/>
          <p:cNvSpPr txBox="1">
            <a:spLocks noChangeArrowheads="1"/>
          </p:cNvSpPr>
          <p:nvPr/>
        </p:nvSpPr>
        <p:spPr bwMode="auto">
          <a:xfrm>
            <a:off x="9345028" y="526024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B</a:t>
            </a:r>
          </a:p>
        </p:txBody>
      </p:sp>
      <p:sp>
        <p:nvSpPr>
          <p:cNvPr id="21877" name="Text Box 373"/>
          <p:cNvSpPr txBox="1">
            <a:spLocks noChangeArrowheads="1"/>
          </p:cNvSpPr>
          <p:nvPr/>
        </p:nvSpPr>
        <p:spPr bwMode="auto">
          <a:xfrm>
            <a:off x="8308348" y="439285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A</a:t>
            </a:r>
          </a:p>
        </p:txBody>
      </p:sp>
      <p:sp>
        <p:nvSpPr>
          <p:cNvPr id="21878" name="Text Box 374"/>
          <p:cNvSpPr txBox="1">
            <a:spLocks noChangeArrowheads="1"/>
          </p:cNvSpPr>
          <p:nvPr/>
        </p:nvSpPr>
        <p:spPr bwMode="auto">
          <a:xfrm>
            <a:off x="10086368" y="3872580"/>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C</a:t>
            </a:r>
          </a:p>
        </p:txBody>
      </p:sp>
      <p:sp>
        <p:nvSpPr>
          <p:cNvPr id="21879" name="Text Box 375"/>
          <p:cNvSpPr txBox="1">
            <a:spLocks noChangeArrowheads="1"/>
          </p:cNvSpPr>
          <p:nvPr/>
        </p:nvSpPr>
        <p:spPr bwMode="auto">
          <a:xfrm>
            <a:off x="7635734" y="3436525"/>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D</a:t>
            </a:r>
          </a:p>
        </p:txBody>
      </p:sp>
      <p:sp>
        <p:nvSpPr>
          <p:cNvPr id="21880" name="Text Box 376"/>
          <p:cNvSpPr txBox="1">
            <a:spLocks noChangeArrowheads="1"/>
          </p:cNvSpPr>
          <p:nvPr/>
        </p:nvSpPr>
        <p:spPr bwMode="auto">
          <a:xfrm>
            <a:off x="8761229" y="352231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E</a:t>
            </a:r>
          </a:p>
        </p:txBody>
      </p:sp>
      <p:sp>
        <p:nvSpPr>
          <p:cNvPr id="21881" name="Text Box 377"/>
          <p:cNvSpPr txBox="1">
            <a:spLocks noChangeArrowheads="1"/>
          </p:cNvSpPr>
          <p:nvPr/>
        </p:nvSpPr>
        <p:spPr bwMode="auto">
          <a:xfrm>
            <a:off x="8794820" y="2990839"/>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F</a:t>
            </a:r>
          </a:p>
        </p:txBody>
      </p:sp>
      <p:sp>
        <p:nvSpPr>
          <p:cNvPr id="21882" name="Text Box 378"/>
          <p:cNvSpPr txBox="1">
            <a:spLocks noChangeArrowheads="1"/>
          </p:cNvSpPr>
          <p:nvPr/>
        </p:nvSpPr>
        <p:spPr bwMode="auto">
          <a:xfrm>
            <a:off x="9943112" y="2905051"/>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G</a:t>
            </a:r>
          </a:p>
        </p:txBody>
      </p:sp>
      <p:sp>
        <p:nvSpPr>
          <p:cNvPr id="21883" name="Text Box 379"/>
          <p:cNvSpPr txBox="1">
            <a:spLocks noChangeArrowheads="1"/>
          </p:cNvSpPr>
          <p:nvPr/>
        </p:nvSpPr>
        <p:spPr bwMode="auto">
          <a:xfrm>
            <a:off x="8958926" y="250684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H</a:t>
            </a:r>
          </a:p>
        </p:txBody>
      </p:sp>
      <p:sp>
        <p:nvSpPr>
          <p:cNvPr id="21884" name="Text Box 380"/>
          <p:cNvSpPr txBox="1">
            <a:spLocks noChangeArrowheads="1"/>
          </p:cNvSpPr>
          <p:nvPr/>
        </p:nvSpPr>
        <p:spPr bwMode="auto">
          <a:xfrm>
            <a:off x="9139627" y="4591253"/>
            <a:ext cx="292700" cy="313932"/>
          </a:xfrm>
          <a:prstGeom prst="rect">
            <a:avLst/>
          </a:prstGeom>
          <a:noFill/>
          <a:ln w="9525">
            <a:noFill/>
            <a:miter lim="800000"/>
            <a:headEnd/>
            <a:tailEnd/>
          </a:ln>
          <a:effectLst/>
        </p:spPr>
        <p:txBody>
          <a:bodyPr wrap="square">
            <a:spAutoFit/>
          </a:bodyPr>
          <a:lstStyle/>
          <a:p>
            <a:r>
              <a:rPr lang="es-ES" sz="1440" dirty="0">
                <a:latin typeface="Garamond" pitchFamily="18" charset="0"/>
              </a:rPr>
              <a:t>I</a:t>
            </a:r>
          </a:p>
        </p:txBody>
      </p:sp>
      <p:graphicFrame>
        <p:nvGraphicFramePr>
          <p:cNvPr id="21907" name="Object 403"/>
          <p:cNvGraphicFramePr>
            <a:graphicFrameLocks noGrp="1" noChangeAspect="1"/>
          </p:cNvGraphicFramePr>
          <p:nvPr>
            <p:ph sz="half" idx="2"/>
            <p:extLst>
              <p:ext uri="{D42A27DB-BD31-4B8C-83A1-F6EECF244321}">
                <p14:modId xmlns:p14="http://schemas.microsoft.com/office/powerpoint/2010/main" val="2226544764"/>
              </p:ext>
            </p:extLst>
          </p:nvPr>
        </p:nvGraphicFramePr>
        <p:xfrm>
          <a:off x="7967663" y="5357813"/>
          <a:ext cx="1011237" cy="400050"/>
        </p:xfrm>
        <a:graphic>
          <a:graphicData uri="http://schemas.openxmlformats.org/presentationml/2006/ole">
            <mc:AlternateContent xmlns:mc="http://schemas.openxmlformats.org/markup-compatibility/2006">
              <mc:Choice xmlns:v="urn:schemas-microsoft-com:vml" Requires="v">
                <p:oleObj spid="_x0000_s4142" name="Ecuación" r:id="rId8" imgW="545760" imgH="215640" progId="Equation.3">
                  <p:embed/>
                </p:oleObj>
              </mc:Choice>
              <mc:Fallback>
                <p:oleObj name="Ecuació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5357813"/>
                        <a:ext cx="10112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9" name="Text Box 405"/>
          <p:cNvSpPr txBox="1">
            <a:spLocks noChangeArrowheads="1"/>
          </p:cNvSpPr>
          <p:nvPr/>
        </p:nvSpPr>
        <p:spPr bwMode="auto">
          <a:xfrm>
            <a:off x="6009591" y="5374456"/>
            <a:ext cx="1960793" cy="424732"/>
          </a:xfrm>
          <a:prstGeom prst="rect">
            <a:avLst/>
          </a:prstGeom>
          <a:noFill/>
          <a:ln w="9525">
            <a:noFill/>
            <a:miter lim="800000"/>
            <a:headEnd/>
            <a:tailEnd/>
          </a:ln>
          <a:effectLst/>
        </p:spPr>
        <p:txBody>
          <a:bodyPr wrap="none">
            <a:spAutoFit/>
          </a:bodyPr>
          <a:lstStyle/>
          <a:p>
            <a:r>
              <a:rPr lang="es-ES" sz="2160" dirty="0">
                <a:latin typeface="Garamond" pitchFamily="18" charset="0"/>
              </a:rPr>
              <a:t>Distancia media:</a:t>
            </a:r>
          </a:p>
        </p:txBody>
      </p:sp>
      <p:sp>
        <p:nvSpPr>
          <p:cNvPr id="21910" name="Text Box 406"/>
          <p:cNvSpPr txBox="1">
            <a:spLocks noChangeArrowheads="1"/>
          </p:cNvSpPr>
          <p:nvPr/>
        </p:nvSpPr>
        <p:spPr bwMode="auto">
          <a:xfrm>
            <a:off x="6013401" y="5753868"/>
            <a:ext cx="1476686" cy="424732"/>
          </a:xfrm>
          <a:prstGeom prst="rect">
            <a:avLst/>
          </a:prstGeom>
          <a:noFill/>
          <a:ln w="9525">
            <a:noFill/>
            <a:miter lim="800000"/>
            <a:headEnd/>
            <a:tailEnd/>
          </a:ln>
          <a:effectLst/>
        </p:spPr>
        <p:txBody>
          <a:bodyPr wrap="none">
            <a:spAutoFit/>
          </a:bodyPr>
          <a:lstStyle/>
          <a:p>
            <a:r>
              <a:rPr lang="es-ES" sz="2160" dirty="0">
                <a:latin typeface="Garamond" pitchFamily="18" charset="0"/>
              </a:rPr>
              <a:t>Diámetro: 4</a:t>
            </a:r>
          </a:p>
        </p:txBody>
      </p:sp>
    </p:spTree>
    <p:extLst>
      <p:ext uri="{BB962C8B-B14F-4D97-AF65-F5344CB8AC3E}">
        <p14:creationId xmlns:p14="http://schemas.microsoft.com/office/powerpoint/2010/main" val="233624176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3770881856"/>
              </p:ext>
            </p:extLst>
          </p:nvPr>
        </p:nvGraphicFramePr>
        <p:xfrm>
          <a:off x="1170653" y="1366958"/>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135" name="Picture 7"/>
          <p:cNvPicPr>
            <a:picLocks noChangeAspect="1" noChangeArrowheads="1"/>
          </p:cNvPicPr>
          <p:nvPr/>
        </p:nvPicPr>
        <p:blipFill>
          <a:blip r:embed="rId8" cstate="print"/>
          <a:srcRect/>
          <a:stretch>
            <a:fillRect/>
          </a:stretch>
        </p:blipFill>
        <p:spPr bwMode="auto">
          <a:xfrm rot="19694544">
            <a:off x="6284225" y="4250378"/>
            <a:ext cx="2743200" cy="15128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304130" name="Picture 2"/>
          <p:cNvPicPr>
            <a:picLocks noChangeAspect="1" noChangeArrowheads="1"/>
          </p:cNvPicPr>
          <p:nvPr/>
        </p:nvPicPr>
        <p:blipFill>
          <a:blip r:embed="rId9" cstate="print"/>
          <a:srcRect l="9786"/>
          <a:stretch>
            <a:fillRect/>
          </a:stretch>
        </p:blipFill>
        <p:spPr bwMode="auto">
          <a:xfrm>
            <a:off x="6869127" y="1366957"/>
            <a:ext cx="3186232" cy="2062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6" name="Text Box 8"/>
          <p:cNvSpPr txBox="1">
            <a:spLocks noChangeArrowheads="1"/>
          </p:cNvSpPr>
          <p:nvPr/>
        </p:nvSpPr>
        <p:spPr bwMode="auto">
          <a:xfrm rot="19347620">
            <a:off x="6915650" y="5552737"/>
            <a:ext cx="238238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a:latin typeface="Garamond" pitchFamily="18" charset="0"/>
                <a:cs typeface="Arial" pitchFamily="34" charset="0"/>
              </a:rPr>
              <a:t>Karate club network</a:t>
            </a:r>
          </a:p>
        </p:txBody>
      </p:sp>
      <p:pic>
        <p:nvPicPr>
          <p:cNvPr id="304138" name="Picture 10"/>
          <p:cNvPicPr>
            <a:picLocks noChangeAspect="1" noChangeArrowheads="1"/>
          </p:cNvPicPr>
          <p:nvPr/>
        </p:nvPicPr>
        <p:blipFill>
          <a:blip r:embed="rId10" cstate="print"/>
          <a:srcRect/>
          <a:stretch>
            <a:fillRect/>
          </a:stretch>
        </p:blipFill>
        <p:spPr bwMode="auto">
          <a:xfrm rot="977703">
            <a:off x="9422982" y="3827237"/>
            <a:ext cx="2345056"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9" name="Text Box 11"/>
          <p:cNvSpPr txBox="1">
            <a:spLocks noChangeArrowheads="1"/>
          </p:cNvSpPr>
          <p:nvPr/>
        </p:nvSpPr>
        <p:spPr bwMode="auto">
          <a:xfrm rot="21182850">
            <a:off x="7646884" y="3269254"/>
            <a:ext cx="2032416"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amistad</a:t>
            </a:r>
            <a:endParaRPr lang="en-US" sz="2160" dirty="0">
              <a:latin typeface="Garamond" pitchFamily="18" charset="0"/>
              <a:cs typeface="Arial" pitchFamily="34" charset="0"/>
            </a:endParaRPr>
          </a:p>
        </p:txBody>
      </p:sp>
      <p:sp>
        <p:nvSpPr>
          <p:cNvPr id="304137" name="Text Box 9"/>
          <p:cNvSpPr txBox="1">
            <a:spLocks noChangeArrowheads="1"/>
          </p:cNvSpPr>
          <p:nvPr/>
        </p:nvSpPr>
        <p:spPr bwMode="auto">
          <a:xfrm rot="547342">
            <a:off x="9066490" y="5866229"/>
            <a:ext cx="2593467"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colaboración</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4147660147"/>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2318166241"/>
              </p:ext>
            </p:extLst>
          </p:nvPr>
        </p:nvGraphicFramePr>
        <p:xfrm>
          <a:off x="1170653" y="1452557"/>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12" name="Picture 4"/>
          <p:cNvPicPr>
            <a:picLocks noChangeAspect="1" noChangeArrowheads="1"/>
          </p:cNvPicPr>
          <p:nvPr/>
        </p:nvPicPr>
        <p:blipFill>
          <a:blip r:embed="rId8" cstate="print"/>
          <a:srcRect/>
          <a:stretch>
            <a:fillRect/>
          </a:stretch>
        </p:blipFill>
        <p:spPr bwMode="auto">
          <a:xfrm>
            <a:off x="4886266" y="1662226"/>
            <a:ext cx="2072640" cy="1981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 Box 5"/>
          <p:cNvSpPr txBox="1">
            <a:spLocks noChangeArrowheads="1"/>
          </p:cNvSpPr>
          <p:nvPr/>
        </p:nvSpPr>
        <p:spPr bwMode="auto">
          <a:xfrm rot="21207273">
            <a:off x="4983687" y="3593227"/>
            <a:ext cx="2194876" cy="10895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160" dirty="0" err="1">
                <a:latin typeface="Garamond" pitchFamily="18" charset="0"/>
                <a:cs typeface="Arial" pitchFamily="34" charset="0"/>
              </a:rPr>
              <a:t>Interacciones</a:t>
            </a:r>
            <a:r>
              <a:rPr lang="en-US" sz="2160" dirty="0">
                <a:latin typeface="Garamond" pitchFamily="18" charset="0"/>
                <a:cs typeface="Arial" pitchFamily="34" charset="0"/>
              </a:rPr>
              <a:t> entre </a:t>
            </a:r>
            <a:r>
              <a:rPr lang="en-US" sz="2160" dirty="0" err="1">
                <a:latin typeface="Garamond" pitchFamily="18" charset="0"/>
                <a:cs typeface="Arial" pitchFamily="34" charset="0"/>
              </a:rPr>
              <a:t>las</a:t>
            </a:r>
            <a:r>
              <a:rPr lang="en-US" sz="2160" dirty="0">
                <a:latin typeface="Garamond" pitchFamily="18" charset="0"/>
                <a:cs typeface="Arial" pitchFamily="34" charset="0"/>
              </a:rPr>
              <a:t> </a:t>
            </a:r>
            <a:r>
              <a:rPr lang="en-US" sz="2160" dirty="0" err="1">
                <a:latin typeface="Garamond" pitchFamily="18" charset="0"/>
                <a:cs typeface="Arial" pitchFamily="34" charset="0"/>
              </a:rPr>
              <a:t>proteínas</a:t>
            </a:r>
            <a:r>
              <a:rPr lang="en-US" sz="2160" dirty="0">
                <a:latin typeface="Garamond" pitchFamily="18" charset="0"/>
                <a:cs typeface="Arial" pitchFamily="34" charset="0"/>
              </a:rPr>
              <a:t> de la </a:t>
            </a:r>
            <a:r>
              <a:rPr lang="en-US" sz="2160" dirty="0" err="1">
                <a:latin typeface="Garamond" pitchFamily="18" charset="0"/>
                <a:cs typeface="Arial" pitchFamily="34" charset="0"/>
              </a:rPr>
              <a:t>levadura</a:t>
            </a:r>
            <a:endParaRPr lang="en-US" sz="2160" dirty="0">
              <a:latin typeface="Garamond" pitchFamily="18" charset="0"/>
              <a:cs typeface="Arial" pitchFamily="34" charset="0"/>
            </a:endParaRPr>
          </a:p>
        </p:txBody>
      </p:sp>
      <p:pic>
        <p:nvPicPr>
          <p:cNvPr id="14" name="Picture 7" descr="potres"/>
          <p:cNvPicPr>
            <a:picLocks noChangeAspect="1" noChangeArrowheads="1"/>
          </p:cNvPicPr>
          <p:nvPr/>
        </p:nvPicPr>
        <p:blipFill>
          <a:blip r:embed="rId9" cstate="print"/>
          <a:srcRect/>
          <a:stretch>
            <a:fillRect/>
          </a:stretch>
        </p:blipFill>
        <p:spPr bwMode="auto">
          <a:xfrm rot="1033223">
            <a:off x="7299820" y="1930819"/>
            <a:ext cx="3474720" cy="16097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 Box 8"/>
          <p:cNvSpPr txBox="1">
            <a:spLocks noChangeArrowheads="1"/>
          </p:cNvSpPr>
          <p:nvPr/>
        </p:nvSpPr>
        <p:spPr bwMode="auto">
          <a:xfrm rot="665987">
            <a:off x="7974254" y="3434540"/>
            <a:ext cx="1727844"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semántica</a:t>
            </a:r>
            <a:endParaRPr lang="en-US" sz="2160" dirty="0">
              <a:latin typeface="Garamond" pitchFamily="18" charset="0"/>
              <a:cs typeface="Arial" pitchFamily="34" charset="0"/>
            </a:endParaRPr>
          </a:p>
        </p:txBody>
      </p:sp>
      <p:pic>
        <p:nvPicPr>
          <p:cNvPr id="17" name="Picture 10"/>
          <p:cNvPicPr>
            <a:picLocks noChangeAspect="1" noChangeArrowheads="1"/>
          </p:cNvPicPr>
          <p:nvPr/>
        </p:nvPicPr>
        <p:blipFill>
          <a:blip r:embed="rId10" cstate="print"/>
          <a:srcRect/>
          <a:stretch>
            <a:fillRect/>
          </a:stretch>
        </p:blipFill>
        <p:spPr bwMode="auto">
          <a:xfrm rot="443618">
            <a:off x="7606883" y="4149154"/>
            <a:ext cx="2743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 Box 12"/>
          <p:cNvSpPr txBox="1">
            <a:spLocks noChangeArrowheads="1"/>
          </p:cNvSpPr>
          <p:nvPr/>
        </p:nvSpPr>
        <p:spPr bwMode="auto">
          <a:xfrm>
            <a:off x="8076748" y="6280344"/>
            <a:ext cx="183364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Lingüística</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358781373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de grafos en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13922428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25" name="24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27" name="26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31" name="30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32" name="31 Conector recto"/>
          <p:cNvCxnSpPr>
            <a:stCxn id="25" idx="4"/>
            <a:endCxn id="26"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33" name="32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Tree>
    <p:extLst>
      <p:ext uri="{BB962C8B-B14F-4D97-AF65-F5344CB8AC3E}">
        <p14:creationId xmlns:p14="http://schemas.microsoft.com/office/powerpoint/2010/main" val="38561147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62843"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08561"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0"/>
            <a:ext cx="3974842" cy="27515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Si trabajamos directamente con la familia </a:t>
            </a:r>
            <a:r>
              <a:rPr lang="es-ES" sz="2160" b="1" dirty="0">
                <a:latin typeface="Garamond" pitchFamily="18" charset="0"/>
              </a:rPr>
              <a:t>links</a:t>
            </a:r>
            <a:r>
              <a:rPr lang="es-ES" sz="2160" dirty="0">
                <a:latin typeface="Garamond" pitchFamily="18" charset="0"/>
              </a:rPr>
              <a:t>, el primer link que creemos determinará el tipo.</a:t>
            </a:r>
          </a:p>
          <a:p>
            <a:pPr algn="just"/>
            <a:endParaRPr lang="es-ES" sz="2160" dirty="0">
              <a:latin typeface="Garamond" pitchFamily="18" charset="0"/>
            </a:endParaRPr>
          </a:p>
          <a:p>
            <a:pPr algn="just"/>
            <a:r>
              <a:rPr lang="es-ES" sz="2160" dirty="0">
                <a:latin typeface="Garamond" pitchFamily="18" charset="0"/>
              </a:rPr>
              <a:t>Es decir, si el primero es </a:t>
            </a:r>
            <a:r>
              <a:rPr lang="es-ES" sz="2160" b="1" dirty="0">
                <a:latin typeface="Garamond" pitchFamily="18" charset="0"/>
              </a:rPr>
              <a:t>dirigido</a:t>
            </a:r>
            <a:r>
              <a:rPr lang="es-ES" sz="2160" dirty="0">
                <a:latin typeface="Garamond" pitchFamily="18" charset="0"/>
              </a:rPr>
              <a:t>, todos deben ser </a:t>
            </a:r>
            <a:r>
              <a:rPr lang="es-ES" sz="2160" b="1" dirty="0">
                <a:latin typeface="Garamond" pitchFamily="18" charset="0"/>
              </a:rPr>
              <a:t>dirigidos</a:t>
            </a:r>
            <a:r>
              <a:rPr lang="es-ES" sz="2160" dirty="0">
                <a:latin typeface="Garamond" pitchFamily="18" charset="0"/>
              </a:rPr>
              <a:t>; si es </a:t>
            </a:r>
            <a:r>
              <a:rPr lang="es-ES" sz="2160" b="1" dirty="0">
                <a:latin typeface="Garamond" pitchFamily="18" charset="0"/>
              </a:rPr>
              <a:t>no dirigido</a:t>
            </a:r>
            <a:r>
              <a:rPr lang="es-ES" sz="2160" dirty="0">
                <a:latin typeface="Garamond" pitchFamily="18" charset="0"/>
              </a:rPr>
              <a:t>, todos deben ser </a:t>
            </a:r>
            <a:r>
              <a:rPr lang="es-ES" sz="2160" b="1" dirty="0">
                <a:latin typeface="Garamond" pitchFamily="18" charset="0"/>
              </a:rPr>
              <a:t>no dirigidos</a:t>
            </a:r>
            <a:r>
              <a:rPr lang="es-ES" sz="2160" dirty="0">
                <a:latin typeface="Garamond" pitchFamily="18" charset="0"/>
              </a:rPr>
              <a:t>.</a:t>
            </a:r>
          </a:p>
        </p:txBody>
      </p:sp>
    </p:spTree>
    <p:extLst>
      <p:ext uri="{BB962C8B-B14F-4D97-AF65-F5344CB8AC3E}">
        <p14:creationId xmlns:p14="http://schemas.microsoft.com/office/powerpoint/2010/main" val="19146460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20867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Entre dos nodos no puede haber más de un </a:t>
            </a:r>
            <a:r>
              <a:rPr lang="es-ES" sz="2160" b="1" dirty="0">
                <a:latin typeface="Garamond" pitchFamily="18" charset="0"/>
              </a:rPr>
              <a:t>link</a:t>
            </a:r>
            <a:r>
              <a:rPr lang="es-ES" sz="2160" dirty="0">
                <a:latin typeface="Garamond" pitchFamily="18" charset="0"/>
              </a:rPr>
              <a:t> de la misma familia.</a:t>
            </a:r>
          </a:p>
          <a:p>
            <a:pPr algn="just"/>
            <a:endParaRPr lang="es-ES" sz="2160" dirty="0">
              <a:latin typeface="Garamond" pitchFamily="18" charset="0"/>
            </a:endParaRPr>
          </a:p>
          <a:p>
            <a:pPr algn="just"/>
            <a:r>
              <a:rPr lang="es-ES" sz="2160" dirty="0">
                <a:latin typeface="Garamond" pitchFamily="18" charset="0"/>
              </a:rPr>
              <a:t>Los tipos de familia no se pueden crear en tiempo de ejecución; han de ser decididos de antemano.</a:t>
            </a:r>
          </a:p>
        </p:txBody>
      </p:sp>
    </p:spTree>
    <p:extLst>
      <p:ext uri="{BB962C8B-B14F-4D97-AF65-F5344CB8AC3E}">
        <p14:creationId xmlns:p14="http://schemas.microsoft.com/office/powerpoint/2010/main" val="90530303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Las familias de links se crean igual que las de tortugas:</a:t>
            </a:r>
          </a:p>
          <a:p>
            <a:pPr algn="just"/>
            <a:endParaRPr lang="es-ES" sz="2160" dirty="0">
              <a:latin typeface="Garamond" pitchFamily="18" charset="0"/>
            </a:endParaRPr>
          </a:p>
          <a:p>
            <a:pPr algn="just"/>
            <a:r>
              <a:rPr lang="es-ES" sz="1680" b="1" dirty="0" err="1"/>
              <a:t>directed</a:t>
            </a:r>
            <a:r>
              <a:rPr lang="es-ES" sz="1680" b="1" dirty="0"/>
              <a:t>-link-</a:t>
            </a:r>
            <a:r>
              <a:rPr lang="es-ES" sz="1680" b="1" dirty="0" err="1"/>
              <a:t>breed</a:t>
            </a:r>
            <a:r>
              <a:rPr lang="es-ES" sz="1680" b="1" dirty="0"/>
              <a:t>  [ familia individuo ]</a:t>
            </a:r>
          </a:p>
          <a:p>
            <a:pPr algn="just"/>
            <a:endParaRPr lang="es-ES" sz="2160" b="1" dirty="0"/>
          </a:p>
          <a:p>
            <a:pPr algn="just"/>
            <a:r>
              <a:rPr lang="es-ES" sz="1680" b="1" dirty="0" err="1"/>
              <a:t>undirected</a:t>
            </a:r>
            <a:r>
              <a:rPr lang="es-ES" sz="1680" b="1" dirty="0"/>
              <a:t>-link-</a:t>
            </a:r>
            <a:r>
              <a:rPr lang="es-ES" sz="1680" b="1" dirty="0" err="1"/>
              <a:t>breed</a:t>
            </a:r>
            <a:r>
              <a:rPr lang="es-ES" sz="1680" b="1" dirty="0"/>
              <a:t>  [ familia individuo ] </a:t>
            </a:r>
            <a:endParaRPr lang="es-ES" sz="1680" dirty="0">
              <a:latin typeface="Garamond" pitchFamily="18" charset="0"/>
            </a:endParaRPr>
          </a:p>
        </p:txBody>
      </p:sp>
    </p:spTree>
    <p:extLst>
      <p:ext uri="{BB962C8B-B14F-4D97-AF65-F5344CB8AC3E}">
        <p14:creationId xmlns:p14="http://schemas.microsoft.com/office/powerpoint/2010/main" val="33731422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Creación de links y vecindarios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24695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Traffic</a:t>
            </a:r>
            <a:r>
              <a:rPr lang="es-ES" sz="2880" b="1" dirty="0">
                <a:latin typeface="Garamond" pitchFamily="18" charset="0"/>
              </a:rPr>
              <a:t> </a:t>
            </a:r>
            <a:r>
              <a:rPr lang="es-ES" sz="2880" b="1" dirty="0" err="1">
                <a:latin typeface="Garamond" pitchFamily="18" charset="0"/>
              </a:rPr>
              <a:t>Grid</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45361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995693">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C</a:t>
            </a:r>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D</a:t>
            </a:r>
          </a:p>
        </p:txBody>
      </p:sp>
      <p:cxnSp>
        <p:nvCxnSpPr>
          <p:cNvPr id="8" name="7 Conector recto de flecha"/>
          <p:cNvCxnSpPr>
            <a:stCxn id="5" idx="5"/>
            <a:endCxn id="6" idx="2"/>
          </p:cNvCxnSpPr>
          <p:nvPr/>
        </p:nvCxnSpPr>
        <p:spPr>
          <a:xfrm flipV="1">
            <a:off x="7524031" y="4929178"/>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2851517" cy="777686"/>
          </a:xfrm>
          <a:prstGeom prst="wedgeRoundRectCallout">
            <a:avLst>
              <a:gd name="adj1" fmla="val -4555"/>
              <a:gd name="adj2" fmla="val 9580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B</a:t>
            </a:r>
          </a:p>
          <a:p>
            <a:pPr algn="ctr"/>
            <a:r>
              <a:rPr lang="es-ES" sz="2160" dirty="0"/>
              <a:t>[  acciones  ]</a:t>
            </a:r>
          </a:p>
        </p:txBody>
      </p:sp>
      <p:sp>
        <p:nvSpPr>
          <p:cNvPr id="23" name="22 Llamada rectangular redondeada"/>
          <p:cNvSpPr/>
          <p:nvPr/>
        </p:nvSpPr>
        <p:spPr>
          <a:xfrm>
            <a:off x="7478553" y="5502831"/>
            <a:ext cx="2246650"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to</a:t>
            </a:r>
            <a:r>
              <a:rPr lang="es-ES" sz="2160" dirty="0"/>
              <a:t>    D</a:t>
            </a:r>
          </a:p>
          <a:p>
            <a:pPr algn="ctr"/>
            <a:r>
              <a:rPr lang="es-ES" sz="2160" dirty="0"/>
              <a:t>[  acciones  ]</a:t>
            </a:r>
          </a:p>
        </p:txBody>
      </p:sp>
      <p:sp>
        <p:nvSpPr>
          <p:cNvPr id="24" name="23 Llamada rectangular redondeada"/>
          <p:cNvSpPr/>
          <p:nvPr/>
        </p:nvSpPr>
        <p:spPr>
          <a:xfrm>
            <a:off x="8169830" y="2392085"/>
            <a:ext cx="2592288" cy="691277"/>
          </a:xfrm>
          <a:prstGeom prst="wedgeRoundRectCallout">
            <a:avLst>
              <a:gd name="adj1" fmla="val 24790"/>
              <a:gd name="adj2" fmla="val 2727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from</a:t>
            </a:r>
            <a:r>
              <a:rPr lang="es-ES" sz="2160" dirty="0"/>
              <a:t>    C</a:t>
            </a:r>
          </a:p>
          <a:p>
            <a:pPr algn="ctr"/>
            <a:r>
              <a:rPr lang="es-ES" sz="2160" dirty="0"/>
              <a:t>[  acciones  ]</a:t>
            </a:r>
          </a:p>
        </p:txBody>
      </p:sp>
      <p:sp>
        <p:nvSpPr>
          <p:cNvPr id="28" name="27 Llamada rectangular redondeada"/>
          <p:cNvSpPr/>
          <p:nvPr/>
        </p:nvSpPr>
        <p:spPr>
          <a:xfrm>
            <a:off x="1257062" y="5157192"/>
            <a:ext cx="2851517" cy="777686"/>
          </a:xfrm>
          <a:prstGeom prst="wedgeRoundRectCallout">
            <a:avLst>
              <a:gd name="adj1" fmla="val 67925"/>
              <a:gd name="adj2" fmla="val -897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A</a:t>
            </a:r>
          </a:p>
          <a:p>
            <a:pPr algn="ctr"/>
            <a:r>
              <a:rPr lang="es-ES" sz="2160" dirty="0"/>
              <a:t>[  acciones  ]</a:t>
            </a:r>
          </a:p>
        </p:txBody>
      </p:sp>
      <p:sp>
        <p:nvSpPr>
          <p:cNvPr id="17" name="16 Llamada con línea 1 (borde y barra de énfasis)"/>
          <p:cNvSpPr/>
          <p:nvPr/>
        </p:nvSpPr>
        <p:spPr>
          <a:xfrm>
            <a:off x="3935760" y="3688229"/>
            <a:ext cx="1209734" cy="604867"/>
          </a:xfrm>
          <a:prstGeom prst="accentBorderCallout1">
            <a:avLst>
              <a:gd name="adj1" fmla="val 44899"/>
              <a:gd name="adj2" fmla="val -8333"/>
              <a:gd name="adj3" fmla="val 115769"/>
              <a:gd name="adj4" fmla="val -2403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A  B</a:t>
            </a:r>
          </a:p>
          <a:p>
            <a:pPr algn="ctr"/>
            <a:r>
              <a:rPr lang="es-ES" sz="1680" dirty="0"/>
              <a:t>link   B  A</a:t>
            </a:r>
          </a:p>
        </p:txBody>
      </p:sp>
      <p:sp>
        <p:nvSpPr>
          <p:cNvPr id="18" name="17 Llamada con línea 1 (borde y barra de énfasis)"/>
          <p:cNvSpPr/>
          <p:nvPr/>
        </p:nvSpPr>
        <p:spPr>
          <a:xfrm>
            <a:off x="7651373" y="3947458"/>
            <a:ext cx="1209734" cy="604867"/>
          </a:xfrm>
          <a:prstGeom prst="accentBorderCallout1">
            <a:avLst>
              <a:gd name="adj1" fmla="val 51436"/>
              <a:gd name="adj2" fmla="val 105252"/>
              <a:gd name="adj3" fmla="val 169702"/>
              <a:gd name="adj4" fmla="val 12182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C  D</a:t>
            </a:r>
          </a:p>
        </p:txBody>
      </p:sp>
    </p:spTree>
    <p:extLst>
      <p:ext uri="{BB962C8B-B14F-4D97-AF65-F5344CB8AC3E}">
        <p14:creationId xmlns:p14="http://schemas.microsoft.com/office/powerpoint/2010/main" val="2229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8" grpId="0" animBg="1"/>
      <p:bldP spid="17" grpId="0" animBg="1"/>
      <p:bldP spid="1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3" y="5502831"/>
            <a:ext cx="3110746"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to</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48" name="47 Conector recto de flecha"/>
          <p:cNvCxnSpPr>
            <a:stCxn id="5" idx="5"/>
            <a:endCxn id="44" idx="2"/>
          </p:cNvCxnSpPr>
          <p:nvPr/>
        </p:nvCxnSpPr>
        <p:spPr>
          <a:xfrm flipV="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50 Conector recto de flecha"/>
          <p:cNvCxnSpPr>
            <a:stCxn id="5" idx="5"/>
            <a:endCxn id="45" idx="3"/>
          </p:cNvCxnSpPr>
          <p:nvPr/>
        </p:nvCxnSpPr>
        <p:spPr>
          <a:xfrm flipV="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52 Conector recto de flecha"/>
          <p:cNvCxnSpPr>
            <a:stCxn id="5" idx="5"/>
            <a:endCxn id="46" idx="3"/>
          </p:cNvCxnSpPr>
          <p:nvPr/>
        </p:nvCxnSpPr>
        <p:spPr>
          <a:xfrm flipV="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75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4" y="5502831"/>
            <a:ext cx="3283565"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from</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27" name="26 Conector recto de flecha"/>
          <p:cNvCxnSpPr>
            <a:stCxn id="46" idx="3"/>
            <a:endCxn id="5" idx="5"/>
          </p:cNvCxnSpPr>
          <p:nvPr/>
        </p:nvCxnSpPr>
        <p:spPr>
          <a:xfrm flipH="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29 Conector recto de flecha"/>
          <p:cNvCxnSpPr>
            <a:stCxn id="45" idx="3"/>
            <a:endCxn id="5" idx="5"/>
          </p:cNvCxnSpPr>
          <p:nvPr/>
        </p:nvCxnSpPr>
        <p:spPr>
          <a:xfrm flipH="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35 Conector recto de flecha"/>
          <p:cNvCxnSpPr>
            <a:stCxn id="44" idx="2"/>
            <a:endCxn id="5" idx="5"/>
          </p:cNvCxnSpPr>
          <p:nvPr/>
        </p:nvCxnSpPr>
        <p:spPr>
          <a:xfrm flipH="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37 Conector recto de flecha"/>
          <p:cNvCxnSpPr>
            <a:stCxn id="6" idx="2"/>
            <a:endCxn id="5" idx="5"/>
          </p:cNvCxnSpPr>
          <p:nvPr/>
        </p:nvCxnSpPr>
        <p:spPr>
          <a:xfrm flipH="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2595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Si hemos definido una familia de links, por ejemplo:</a:t>
            </a:r>
          </a:p>
          <a:p>
            <a:pPr lvl="1">
              <a:buNone/>
            </a:pPr>
            <a:r>
              <a:rPr lang="es-ES" dirty="0" err="1">
                <a:latin typeface="Garamond" panose="02020404030301010803" pitchFamily="18" charset="0"/>
              </a:rPr>
              <a:t>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pPr lvl="1">
              <a:buNone/>
            </a:pPr>
            <a:r>
              <a:rPr lang="es-ES" dirty="0" err="1">
                <a:latin typeface="Garamond" panose="02020404030301010803" pitchFamily="18" charset="0"/>
              </a:rPr>
              <a:t>undirected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-relaciones </a:t>
            </a:r>
            <a:r>
              <a:rPr lang="es-ES" sz="2880" dirty="0">
                <a:latin typeface="Garamond" panose="02020404030301010803" pitchFamily="18" charset="0"/>
              </a:rPr>
              <a:t>, </a:t>
            </a:r>
            <a:r>
              <a:rPr lang="es-ES" sz="2880" b="1" dirty="0" err="1">
                <a:latin typeface="Garamond" panose="02020404030301010803" pitchFamily="18" charset="0"/>
              </a:rPr>
              <a:t>create-relacion</a:t>
            </a:r>
            <a:endParaRPr lang="es-ES" sz="2880" dirty="0">
              <a:latin typeface="Garamond" panose="02020404030301010803" pitchFamily="18" charset="0"/>
            </a:endParaRPr>
          </a:p>
        </p:txBody>
      </p:sp>
      <p:sp>
        <p:nvSpPr>
          <p:cNvPr id="5" name="4 Elipse"/>
          <p:cNvSpPr/>
          <p:nvPr/>
        </p:nvSpPr>
        <p:spPr>
          <a:xfrm rot="19774575">
            <a:off x="6885009" y="3785959"/>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304134">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B</a:t>
            </a:r>
          </a:p>
        </p:txBody>
      </p:sp>
      <p:cxnSp>
        <p:nvCxnSpPr>
          <p:cNvPr id="8" name="7 Conector recto de flecha"/>
          <p:cNvCxnSpPr>
            <a:stCxn id="5" idx="5"/>
            <a:endCxn id="6" idx="2"/>
          </p:cNvCxnSpPr>
          <p:nvPr/>
        </p:nvCxnSpPr>
        <p:spPr>
          <a:xfrm>
            <a:off x="7480142" y="4164506"/>
            <a:ext cx="2320301" cy="6511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4147661" cy="777686"/>
          </a:xfrm>
          <a:prstGeom prst="wedgeRoundRectCallout">
            <a:avLst>
              <a:gd name="adj1" fmla="val -17490"/>
              <a:gd name="adj2" fmla="val 10597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-relaciones-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5923181" y="4897963"/>
            <a:ext cx="3715613" cy="777686"/>
          </a:xfrm>
          <a:prstGeom prst="wedgeRoundRectCallout">
            <a:avLst>
              <a:gd name="adj1" fmla="val -16864"/>
              <a:gd name="adj2" fmla="val -1258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create-relacion-to</a:t>
            </a:r>
            <a:r>
              <a:rPr lang="es-ES" sz="2160" dirty="0"/>
              <a:t>   B</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41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completo:</a:t>
            </a:r>
          </a:p>
        </p:txBody>
      </p:sp>
      <p:pic>
        <p:nvPicPr>
          <p:cNvPr id="1028" name="Picture 4"/>
          <p:cNvPicPr>
            <a:picLocks noChangeAspect="1" noChangeArrowheads="1"/>
          </p:cNvPicPr>
          <p:nvPr/>
        </p:nvPicPr>
        <p:blipFill>
          <a:blip r:embed="rId3" cstate="print"/>
          <a:srcRect/>
          <a:stretch>
            <a:fillRect/>
          </a:stretch>
        </p:blipFill>
        <p:spPr bwMode="auto">
          <a:xfrm>
            <a:off x="1861930" y="2132856"/>
            <a:ext cx="4480560" cy="189738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873687" y="1268761"/>
            <a:ext cx="3724573" cy="3724573"/>
          </a:xfrm>
          <a:prstGeom prst="rect">
            <a:avLst/>
          </a:prstGeom>
          <a:noFill/>
          <a:ln w="3175">
            <a:solidFill>
              <a:schemeClr val="tx1"/>
            </a:solidFill>
            <a:miter lim="800000"/>
            <a:headEnd/>
            <a:tailEnd/>
          </a:ln>
          <a:effectLst/>
        </p:spPr>
      </p:pic>
    </p:spTree>
    <p:extLst>
      <p:ext uri="{BB962C8B-B14F-4D97-AF65-F5344CB8AC3E}">
        <p14:creationId xmlns:p14="http://schemas.microsoft.com/office/powerpoint/2010/main" val="239999819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rot="5400000">
            <a:off x="7392145" y="2392085"/>
            <a:ext cx="3810983" cy="3810983"/>
          </a:xfrm>
          <a:prstGeom prst="rect">
            <a:avLst/>
          </a:prstGeom>
          <a:noFill/>
          <a:ln w="3175">
            <a:solidFill>
              <a:schemeClr val="tx1"/>
            </a:solidFill>
            <a:miter lim="800000"/>
            <a:headEnd/>
            <a:tailEnd/>
          </a:ln>
          <a:effectLst/>
        </p:spPr>
      </p:pic>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aleatorio:</a:t>
            </a:r>
          </a:p>
        </p:txBody>
      </p:sp>
      <p:pic>
        <p:nvPicPr>
          <p:cNvPr id="28674" name="Picture 2"/>
          <p:cNvPicPr>
            <a:picLocks noChangeAspect="1" noChangeArrowheads="1"/>
          </p:cNvPicPr>
          <p:nvPr/>
        </p:nvPicPr>
        <p:blipFill>
          <a:blip r:embed="rId4" cstate="print"/>
          <a:srcRect/>
          <a:stretch>
            <a:fillRect/>
          </a:stretch>
        </p:blipFill>
        <p:spPr bwMode="auto">
          <a:xfrm>
            <a:off x="997834" y="1441580"/>
            <a:ext cx="7429500" cy="1885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887798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pic>
        <p:nvPicPr>
          <p:cNvPr id="29698" name="Picture 2" descr="C:\Users\fsancho\Documents\My Dropbox\Curso y Libro NetLogo\NetLogo\Libro NetLogo\C11-imagenes\image05.png"/>
          <p:cNvPicPr>
            <a:picLocks noChangeAspect="1" noChangeArrowheads="1"/>
          </p:cNvPicPr>
          <p:nvPr/>
        </p:nvPicPr>
        <p:blipFill>
          <a:blip r:embed="rId3" cstate="print"/>
          <a:srcRect/>
          <a:stretch>
            <a:fillRect/>
          </a:stretch>
        </p:blipFill>
        <p:spPr bwMode="auto">
          <a:xfrm>
            <a:off x="1775520" y="2737723"/>
            <a:ext cx="3283565" cy="328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Llamada rectangular redondeada"/>
          <p:cNvSpPr/>
          <p:nvPr/>
        </p:nvSpPr>
        <p:spPr>
          <a:xfrm>
            <a:off x="5404723" y="3688229"/>
            <a:ext cx="4493299" cy="432048"/>
          </a:xfrm>
          <a:prstGeom prst="wedgeRoundRectCallout">
            <a:avLst>
              <a:gd name="adj1" fmla="val -85536"/>
              <a:gd name="adj2" fmla="val 149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link-</a:t>
            </a:r>
            <a:r>
              <a:rPr lang="es-ES" sz="2160" b="1" dirty="0" err="1"/>
              <a:t>neighbors</a:t>
            </a:r>
            <a:r>
              <a:rPr lang="es-ES" sz="2160" dirty="0"/>
              <a:t> [set color red ]</a:t>
            </a:r>
          </a:p>
        </p:txBody>
      </p:sp>
      <p:sp>
        <p:nvSpPr>
          <p:cNvPr id="6" name="5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9186680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fsancho\Documents\My Dropbox\Curso y Libro NetLogo\NetLogo\Libro NetLogo\C11-imagenes\image10.png"/>
          <p:cNvPicPr>
            <a:picLocks noChangeAspect="1" noChangeArrowheads="1"/>
          </p:cNvPicPr>
          <p:nvPr/>
        </p:nvPicPr>
        <p:blipFill>
          <a:blip r:embed="rId3" cstate="print"/>
          <a:srcRect/>
          <a:stretch>
            <a:fillRect/>
          </a:stretch>
        </p:blipFill>
        <p:spPr bwMode="auto">
          <a:xfrm>
            <a:off x="1559659" y="2694682"/>
            <a:ext cx="3326606" cy="3326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5" name="4 Llamada rectangular redondeada"/>
          <p:cNvSpPr/>
          <p:nvPr/>
        </p:nvSpPr>
        <p:spPr>
          <a:xfrm>
            <a:off x="5404723" y="3169771"/>
            <a:ext cx="5011757" cy="950506"/>
          </a:xfrm>
          <a:prstGeom prst="wedgeRoundRectCallout">
            <a:avLst>
              <a:gd name="adj1" fmla="val -71995"/>
              <a:gd name="adj2" fmla="val 1224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s-ES" sz="2160" dirty="0" err="1"/>
              <a:t>ask</a:t>
            </a:r>
            <a:r>
              <a:rPr lang="es-ES" sz="2160" dirty="0"/>
              <a:t> </a:t>
            </a:r>
            <a:r>
              <a:rPr lang="es-ES" sz="2160" b="1" dirty="0"/>
              <a:t>in-link-</a:t>
            </a:r>
            <a:r>
              <a:rPr lang="es-ES" sz="2160" b="1" dirty="0" err="1"/>
              <a:t>neighbors</a:t>
            </a:r>
            <a:r>
              <a:rPr lang="es-ES" sz="2160" dirty="0"/>
              <a:t>    [set color red ]</a:t>
            </a:r>
          </a:p>
          <a:p>
            <a:r>
              <a:rPr lang="es-ES" sz="2160" dirty="0" err="1"/>
              <a:t>ask</a:t>
            </a:r>
            <a:r>
              <a:rPr lang="es-ES" sz="2160" dirty="0"/>
              <a:t> </a:t>
            </a:r>
            <a:r>
              <a:rPr lang="es-ES" sz="2160" b="1" dirty="0" err="1"/>
              <a:t>out</a:t>
            </a:r>
            <a:r>
              <a:rPr lang="es-ES" sz="2160" b="1" dirty="0"/>
              <a:t>-link-</a:t>
            </a:r>
            <a:r>
              <a:rPr lang="es-ES" sz="2160" b="1" dirty="0" err="1"/>
              <a:t>neighbors</a:t>
            </a:r>
            <a:r>
              <a:rPr lang="es-ES" sz="2160" dirty="0"/>
              <a:t> [set color </a:t>
            </a:r>
            <a:r>
              <a:rPr lang="es-ES" sz="2160" dirty="0" err="1"/>
              <a:t>yellow</a:t>
            </a:r>
            <a:r>
              <a:rPr lang="es-ES" sz="2160" dirty="0"/>
              <a:t> ]</a:t>
            </a:r>
          </a:p>
        </p:txBody>
      </p:sp>
      <p:sp>
        <p:nvSpPr>
          <p:cNvPr id="8" name="7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28442570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2553206" y="2737723"/>
            <a:ext cx="3456384" cy="1036915"/>
          </a:xfrm>
          <a:prstGeom prst="wedgeRoundRectCallout">
            <a:avLst>
              <a:gd name="adj1" fmla="val 58518"/>
              <a:gd name="adj2" fmla="val 510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neighbor</a:t>
            </a:r>
            <a:r>
              <a:rPr lang="es-ES" sz="2160" b="1" dirty="0"/>
              <a:t>? </a:t>
            </a:r>
            <a:r>
              <a:rPr lang="es-ES" sz="2160" dirty="0"/>
              <a:t> B = true</a:t>
            </a:r>
          </a:p>
          <a:p>
            <a:pPr algn="ctr"/>
            <a:r>
              <a:rPr lang="es-ES" sz="2160" b="1" dirty="0"/>
              <a:t>link-</a:t>
            </a:r>
            <a:r>
              <a:rPr lang="es-ES" sz="2160" b="1" dirty="0" err="1"/>
              <a:t>neighbor</a:t>
            </a:r>
            <a:r>
              <a:rPr lang="es-ES" sz="2160" b="1" dirty="0"/>
              <a:t>?  </a:t>
            </a:r>
            <a:r>
              <a:rPr lang="es-ES" sz="2160" dirty="0"/>
              <a:t>D = false</a:t>
            </a:r>
          </a:p>
        </p:txBody>
      </p:sp>
    </p:spTree>
    <p:extLst>
      <p:ext uri="{BB962C8B-B14F-4D97-AF65-F5344CB8AC3E}">
        <p14:creationId xmlns:p14="http://schemas.microsoft.com/office/powerpoint/2010/main" val="20979774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4108579" y="2564904"/>
            <a:ext cx="1987421" cy="518458"/>
          </a:xfrm>
          <a:prstGeom prst="wedgeRoundRectCallout">
            <a:avLst>
              <a:gd name="adj1" fmla="val 58349"/>
              <a:gd name="adj2" fmla="val 17880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B</a:t>
            </a:r>
          </a:p>
        </p:txBody>
      </p:sp>
      <p:sp>
        <p:nvSpPr>
          <p:cNvPr id="25" name="24 Flecha doblada"/>
          <p:cNvSpPr/>
          <p:nvPr/>
        </p:nvSpPr>
        <p:spPr>
          <a:xfrm rot="4820267">
            <a:off x="6038200" y="2691647"/>
            <a:ext cx="1065055" cy="957096"/>
          </a:xfrm>
          <a:prstGeom prst="bentArrow">
            <a:avLst>
              <a:gd name="adj1" fmla="val 12110"/>
              <a:gd name="adj2" fmla="val 16854"/>
              <a:gd name="adj3" fmla="val 27036"/>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6" name="25 Llamada rectangular redondeada"/>
          <p:cNvSpPr/>
          <p:nvPr/>
        </p:nvSpPr>
        <p:spPr>
          <a:xfrm>
            <a:off x="2466797" y="3774638"/>
            <a:ext cx="2937926" cy="518458"/>
          </a:xfrm>
          <a:prstGeom prst="wedgeRoundRectCallout">
            <a:avLst>
              <a:gd name="adj1" fmla="val 77117"/>
              <a:gd name="adj2" fmla="val -156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D = </a:t>
            </a:r>
            <a:r>
              <a:rPr lang="es-ES" sz="2160" dirty="0" err="1"/>
              <a:t>nobody</a:t>
            </a:r>
            <a:endParaRPr lang="es-ES" sz="2160" dirty="0"/>
          </a:p>
        </p:txBody>
      </p:sp>
    </p:spTree>
    <p:extLst>
      <p:ext uri="{BB962C8B-B14F-4D97-AF65-F5344CB8AC3E}">
        <p14:creationId xmlns:p14="http://schemas.microsoft.com/office/powerpoint/2010/main" val="19158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Fire</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066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1861929" y="2478494"/>
            <a:ext cx="3974842" cy="1555373"/>
          </a:xfrm>
          <a:prstGeom prst="wedgeRoundRectCallout">
            <a:avLst>
              <a:gd name="adj1" fmla="val 58140"/>
              <a:gd name="adj2" fmla="val 3755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neighbor</a:t>
            </a:r>
            <a:r>
              <a:rPr lang="es-ES" sz="2160" b="1" dirty="0"/>
              <a:t>?</a:t>
            </a:r>
            <a:r>
              <a:rPr lang="es-ES" sz="2160" dirty="0"/>
              <a:t>  B = true</a:t>
            </a:r>
          </a:p>
          <a:p>
            <a:pPr algn="ctr"/>
            <a:r>
              <a:rPr lang="es-ES" sz="2160" b="1" dirty="0"/>
              <a:t>in-link-</a:t>
            </a:r>
            <a:r>
              <a:rPr lang="es-ES" sz="2160" b="1" dirty="0" err="1"/>
              <a:t>neighbor</a:t>
            </a:r>
            <a:r>
              <a:rPr lang="es-ES" sz="2160" b="1" dirty="0"/>
              <a:t>? </a:t>
            </a:r>
            <a:r>
              <a:rPr lang="es-ES" sz="2160" dirty="0"/>
              <a:t>  C = false</a:t>
            </a:r>
          </a:p>
          <a:p>
            <a:pPr algn="ctr"/>
            <a:r>
              <a:rPr lang="es-ES" sz="2160" b="1" dirty="0" err="1"/>
              <a:t>out</a:t>
            </a:r>
            <a:r>
              <a:rPr lang="es-ES" sz="2160" b="1" dirty="0"/>
              <a:t>-link-</a:t>
            </a:r>
            <a:r>
              <a:rPr lang="es-ES" sz="2160" b="1" dirty="0" err="1"/>
              <a:t>neighbor</a:t>
            </a:r>
            <a:r>
              <a:rPr lang="es-ES" sz="2160" b="1" dirty="0"/>
              <a:t>? </a:t>
            </a:r>
            <a:r>
              <a:rPr lang="es-ES" sz="2160" dirty="0"/>
              <a:t>  C = true</a:t>
            </a:r>
          </a:p>
          <a:p>
            <a:pPr algn="ctr"/>
            <a:r>
              <a:rPr lang="es-ES" sz="2160" b="1" dirty="0" err="1"/>
              <a:t>out</a:t>
            </a:r>
            <a:r>
              <a:rPr lang="es-ES" sz="2160" b="1" dirty="0"/>
              <a:t>-link-</a:t>
            </a:r>
            <a:r>
              <a:rPr lang="es-ES" sz="2160" b="1" dirty="0" err="1"/>
              <a:t>neighbor</a:t>
            </a:r>
            <a:r>
              <a:rPr lang="es-ES" sz="2160" b="1" dirty="0"/>
              <a:t>?  </a:t>
            </a:r>
            <a:r>
              <a:rPr lang="es-ES" sz="2160" dirty="0"/>
              <a:t>D = false</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52623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2812435" y="2478494"/>
            <a:ext cx="3024336" cy="518458"/>
          </a:xfrm>
          <a:prstGeom prst="wedgeRoundRectCallout">
            <a:avLst>
              <a:gd name="adj1" fmla="val 63161"/>
              <a:gd name="adj2" fmla="val 2053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from</a:t>
            </a:r>
            <a:r>
              <a:rPr lang="es-ES" sz="2160" dirty="0"/>
              <a:t>  B</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Flecha doblada"/>
          <p:cNvSpPr/>
          <p:nvPr/>
        </p:nvSpPr>
        <p:spPr>
          <a:xfrm rot="3950149">
            <a:off x="5832934" y="2617898"/>
            <a:ext cx="1377054" cy="911934"/>
          </a:xfrm>
          <a:prstGeom prst="bentArrow">
            <a:avLst>
              <a:gd name="adj1" fmla="val 11458"/>
              <a:gd name="adj2" fmla="val 16866"/>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3" name="22 Llamada rectangular redondeada"/>
          <p:cNvSpPr/>
          <p:nvPr/>
        </p:nvSpPr>
        <p:spPr>
          <a:xfrm>
            <a:off x="1861930" y="3774638"/>
            <a:ext cx="3197155" cy="518458"/>
          </a:xfrm>
          <a:prstGeom prst="wedgeRoundRectCallout">
            <a:avLst>
              <a:gd name="adj1" fmla="val 85804"/>
              <a:gd name="adj2" fmla="val -234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err="1"/>
              <a:t>out</a:t>
            </a:r>
            <a:r>
              <a:rPr lang="es-ES" sz="2160" b="1" dirty="0"/>
              <a:t>-link-</a:t>
            </a:r>
            <a:r>
              <a:rPr lang="es-ES" sz="2160" b="1" dirty="0" err="1"/>
              <a:t>to</a:t>
            </a:r>
            <a:r>
              <a:rPr lang="es-ES" sz="2160" b="1" dirty="0"/>
              <a:t> </a:t>
            </a:r>
            <a:r>
              <a:rPr lang="es-ES" sz="2160" dirty="0"/>
              <a:t> H</a:t>
            </a:r>
          </a:p>
        </p:txBody>
      </p:sp>
      <p:sp>
        <p:nvSpPr>
          <p:cNvPr id="24" name="23 Flecha doblada"/>
          <p:cNvSpPr/>
          <p:nvPr/>
        </p:nvSpPr>
        <p:spPr>
          <a:xfrm rot="496943" flipV="1">
            <a:off x="3894020" y="4401038"/>
            <a:ext cx="1532584" cy="468563"/>
          </a:xfrm>
          <a:prstGeom prst="bentArrow">
            <a:avLst>
              <a:gd name="adj1" fmla="val 21897"/>
              <a:gd name="adj2" fmla="val 27305"/>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3528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animBg="1"/>
      <p:bldP spid="23" grpId="0" animBg="1"/>
      <p:bldP spid="2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0" name="9 Conector recto"/>
          <p:cNvCxnSpPr>
            <a:stCxn id="7" idx="4"/>
            <a:endCxn id="9" idx="2"/>
          </p:cNvCxnSpPr>
          <p:nvPr/>
        </p:nvCxnSpPr>
        <p:spPr>
          <a:xfrm>
            <a:off x="6715328" y="4030103"/>
            <a:ext cx="982608" cy="43250"/>
          </a:xfrm>
          <a:prstGeom prst="line">
            <a:avLst/>
          </a:prstGeom>
        </p:spPr>
        <p:style>
          <a:lnRef idx="3">
            <a:schemeClr val="accent2"/>
          </a:lnRef>
          <a:fillRef idx="0">
            <a:schemeClr val="accent2"/>
          </a:fillRef>
          <a:effectRef idx="2">
            <a:schemeClr val="accent2"/>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accent2"/>
          </a:lnRef>
          <a:fillRef idx="0">
            <a:schemeClr val="accent2"/>
          </a:fillRef>
          <a:effectRef idx="2">
            <a:schemeClr val="accent2"/>
          </a:effectRef>
          <a:fontRef idx="minor">
            <a:schemeClr val="tx1"/>
          </a:fontRef>
        </p:style>
      </p:cxn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5" name="34 Conector recto"/>
          <p:cNvCxnSpPr>
            <a:stCxn id="33"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a:stCxn id="13" idx="3"/>
            <a:endCxn id="32"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44" name="43 Conector recto"/>
          <p:cNvCxnSpPr>
            <a:stCxn id="33"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48" name="47 Conector recto"/>
          <p:cNvCxnSpPr>
            <a:stCxn id="9" idx="6"/>
            <a:endCxn id="46"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50" name="49 Llamada rectangular redondeada"/>
          <p:cNvSpPr/>
          <p:nvPr/>
        </p:nvSpPr>
        <p:spPr>
          <a:xfrm>
            <a:off x="1948339" y="3083362"/>
            <a:ext cx="3629203" cy="691277"/>
          </a:xfrm>
          <a:prstGeom prst="wedgeRoundRectCallout">
            <a:avLst>
              <a:gd name="adj1" fmla="val 70081"/>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my-links</a:t>
            </a:r>
            <a:r>
              <a:rPr lang="es-ES" sz="2160" dirty="0"/>
              <a:t> [set color red ]</a:t>
            </a:r>
          </a:p>
        </p:txBody>
      </p:sp>
    </p:spTree>
    <p:extLst>
      <p:ext uri="{BB962C8B-B14F-4D97-AF65-F5344CB8AC3E}">
        <p14:creationId xmlns:p14="http://schemas.microsoft.com/office/powerpoint/2010/main" val="1608592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50" name="49 Llamada rectangular redondeada"/>
          <p:cNvSpPr/>
          <p:nvPr/>
        </p:nvSpPr>
        <p:spPr>
          <a:xfrm>
            <a:off x="1257062" y="3083362"/>
            <a:ext cx="4320480" cy="691277"/>
          </a:xfrm>
          <a:prstGeom prst="wedgeRoundRectCallout">
            <a:avLst>
              <a:gd name="adj1" fmla="val 65047"/>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my-in-links</a:t>
            </a:r>
            <a:r>
              <a:rPr lang="es-ES" sz="2160" dirty="0"/>
              <a:t> [set color red ]</a:t>
            </a:r>
          </a:p>
          <a:p>
            <a:pPr algn="ctr"/>
            <a:r>
              <a:rPr lang="es-ES" sz="2160" dirty="0" err="1"/>
              <a:t>ask</a:t>
            </a:r>
            <a:r>
              <a:rPr lang="es-ES" sz="2160" dirty="0"/>
              <a:t> </a:t>
            </a:r>
            <a:r>
              <a:rPr lang="es-ES" sz="2160" b="1" dirty="0"/>
              <a:t>my-</a:t>
            </a:r>
            <a:r>
              <a:rPr lang="es-ES" sz="2160" b="1" dirty="0" err="1"/>
              <a:t>out</a:t>
            </a:r>
            <a:r>
              <a:rPr lang="es-ES" sz="2160" b="1" dirty="0"/>
              <a:t>-links</a:t>
            </a:r>
            <a:r>
              <a:rPr lang="es-ES" sz="2160" dirty="0"/>
              <a:t> [set color </a:t>
            </a:r>
            <a:r>
              <a:rPr lang="es-ES" sz="2160" dirty="0" err="1"/>
              <a:t>green</a:t>
            </a:r>
            <a:r>
              <a:rPr lang="es-ES" sz="2160" dirty="0"/>
              <a:t>]</a:t>
            </a:r>
          </a:p>
        </p:txBody>
      </p:sp>
      <p:cxnSp>
        <p:nvCxnSpPr>
          <p:cNvPr id="22" name="21 Conector recto de flecha"/>
          <p:cNvCxnSpPr>
            <a:stCxn id="11" idx="2"/>
            <a:endCxn id="7" idx="5"/>
          </p:cNvCxnSpPr>
          <p:nvPr/>
        </p:nvCxnSpPr>
        <p:spPr>
          <a:xfrm flipH="1">
            <a:off x="6698627" y="3349938"/>
            <a:ext cx="731656" cy="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23 Conector recto de flecha"/>
          <p:cNvCxnSpPr>
            <a:stCxn id="13" idx="1"/>
            <a:endCxn id="7" idx="2"/>
          </p:cNvCxnSpPr>
          <p:nvPr/>
        </p:nvCxnSpPr>
        <p:spPr>
          <a:xfrm flipV="1">
            <a:off x="6134673" y="4221865"/>
            <a:ext cx="198346" cy="8860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25 Conector recto de flecha"/>
          <p:cNvCxnSpPr>
            <a:stCxn id="7" idx="4"/>
            <a:endCxn id="9" idx="2"/>
          </p:cNvCxnSpPr>
          <p:nvPr/>
        </p:nvCxnSpPr>
        <p:spPr>
          <a:xfrm>
            <a:off x="6715328" y="4030103"/>
            <a:ext cx="982608" cy="432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7" idx="3"/>
            <a:endCxn id="12" idx="1"/>
          </p:cNvCxnSpPr>
          <p:nvPr/>
        </p:nvCxnSpPr>
        <p:spPr>
          <a:xfrm>
            <a:off x="6563888" y="4205163"/>
            <a:ext cx="753948" cy="67417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33 Conector recto de flecha"/>
          <p:cNvCxnSpPr>
            <a:stCxn id="7" idx="1"/>
            <a:endCxn id="32" idx="0"/>
          </p:cNvCxnSpPr>
          <p:nvPr/>
        </p:nvCxnSpPr>
        <p:spPr>
          <a:xfrm flipH="1">
            <a:off x="5060933" y="4070424"/>
            <a:ext cx="1097027" cy="1097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35 Conector recto de flecha"/>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36 Conector recto de flecha"/>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09208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visual de grafos: </a:t>
            </a:r>
            <a:r>
              <a:rPr lang="es-ES" dirty="0" err="1" smtClean="0">
                <a:latin typeface="Garamond" panose="02020404030301010803" pitchFamily="18" charset="0"/>
              </a:rPr>
              <a:t>layouts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542332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30" name="Picture 6" descr="http://revista-redes.rediris.es/html-vol8/vol8_5_archivos/image007.jpg"/>
          <p:cNvPicPr>
            <a:picLocks noChangeAspect="1" noChangeArrowheads="1"/>
          </p:cNvPicPr>
          <p:nvPr/>
        </p:nvPicPr>
        <p:blipFill>
          <a:blip r:embed="rId3" cstate="print"/>
          <a:srcRect/>
          <a:stretch>
            <a:fillRect/>
          </a:stretch>
        </p:blipFill>
        <p:spPr bwMode="auto">
          <a:xfrm>
            <a:off x="2812435" y="1614399"/>
            <a:ext cx="6400800" cy="4274821"/>
          </a:xfrm>
          <a:prstGeom prst="rect">
            <a:avLst/>
          </a:prstGeom>
          <a:noFill/>
        </p:spPr>
      </p:pic>
    </p:spTree>
    <p:extLst>
      <p:ext uri="{BB962C8B-B14F-4D97-AF65-F5344CB8AC3E}">
        <p14:creationId xmlns:p14="http://schemas.microsoft.com/office/powerpoint/2010/main" val="30289899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182410" y="1614399"/>
            <a:ext cx="4157603" cy="415760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89111" y="1700809"/>
            <a:ext cx="3904506" cy="3904506"/>
          </a:xfrm>
          <a:prstGeom prst="rect">
            <a:avLst/>
          </a:prstGeom>
          <a:noFill/>
          <a:ln w="9525">
            <a:noFill/>
            <a:miter lim="800000"/>
            <a:headEnd/>
            <a:tailEnd/>
          </a:ln>
          <a:effectLst/>
        </p:spPr>
      </p:pic>
    </p:spTree>
    <p:extLst>
      <p:ext uri="{BB962C8B-B14F-4D97-AF65-F5344CB8AC3E}">
        <p14:creationId xmlns:p14="http://schemas.microsoft.com/office/powerpoint/2010/main" val="3749552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1026" name="Picture 2" descr="C:\Users\fsancho\Documents\My Dropbox\Curso y Libro NetLogo\NetLogo\Libro NetLogo\C11-imagenes\image00.png"/>
          <p:cNvPicPr>
            <a:picLocks noChangeAspect="1" noChangeArrowheads="1"/>
          </p:cNvPicPr>
          <p:nvPr/>
        </p:nvPicPr>
        <p:blipFill>
          <a:blip r:embed="rId3" cstate="print"/>
          <a:srcRect/>
          <a:stretch>
            <a:fillRect/>
          </a:stretch>
        </p:blipFill>
        <p:spPr bwMode="auto">
          <a:xfrm>
            <a:off x="6787278" y="2392086"/>
            <a:ext cx="3234481" cy="3234481"/>
          </a:xfrm>
          <a:prstGeom prst="rect">
            <a:avLst/>
          </a:prstGeom>
          <a:noFill/>
        </p:spPr>
      </p:pic>
      <p:sp>
        <p:nvSpPr>
          <p:cNvPr id="20" name="19 CuadroTexto"/>
          <p:cNvSpPr txBox="1"/>
          <p:nvPr/>
        </p:nvSpPr>
        <p:spPr>
          <a:xfrm>
            <a:off x="2466797" y="3342590"/>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layout-circle</a:t>
            </a:r>
            <a:r>
              <a:rPr lang="es-ES" sz="2160" dirty="0">
                <a:latin typeface="+mj-lt"/>
              </a:rPr>
              <a:t>  nodos  radio</a:t>
            </a:r>
          </a:p>
        </p:txBody>
      </p:sp>
    </p:spTree>
    <p:extLst>
      <p:ext uri="{BB962C8B-B14F-4D97-AF65-F5344CB8AC3E}">
        <p14:creationId xmlns:p14="http://schemas.microsoft.com/office/powerpoint/2010/main" val="155670688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2050" name="Picture 2" descr="C:\Users\fsancho\Documents\My Dropbox\Curso y Libro NetLogo\NetLogo\Libro NetLogo\C11-imagenes\image04.png"/>
          <p:cNvPicPr>
            <a:picLocks noChangeAspect="1" noChangeArrowheads="1"/>
          </p:cNvPicPr>
          <p:nvPr/>
        </p:nvPicPr>
        <p:blipFill>
          <a:blip r:embed="rId3" cstate="print"/>
          <a:srcRect/>
          <a:stretch>
            <a:fillRect/>
          </a:stretch>
        </p:blipFill>
        <p:spPr bwMode="auto">
          <a:xfrm>
            <a:off x="6355230" y="2305676"/>
            <a:ext cx="3313657" cy="3313657"/>
          </a:xfrm>
          <a:prstGeom prst="rect">
            <a:avLst/>
          </a:prstGeom>
          <a:noFill/>
        </p:spPr>
      </p:pic>
      <p:sp>
        <p:nvSpPr>
          <p:cNvPr id="6" name="5 CuadroTexto"/>
          <p:cNvSpPr txBox="1"/>
          <p:nvPr/>
        </p:nvSpPr>
        <p:spPr>
          <a:xfrm>
            <a:off x="1948339" y="3342590"/>
            <a:ext cx="406125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a:t>
            </a:r>
            <a:r>
              <a:rPr lang="es-ES" sz="2160" b="1" dirty="0">
                <a:latin typeface="+mj-lt"/>
              </a:rPr>
              <a:t>-radial</a:t>
            </a:r>
            <a:r>
              <a:rPr lang="es-ES" sz="2160" dirty="0">
                <a:latin typeface="+mj-lt"/>
              </a:rPr>
              <a:t>  nodos  enlaces  </a:t>
            </a:r>
            <a:r>
              <a:rPr lang="es-ES" sz="2160" dirty="0" err="1">
                <a:latin typeface="+mj-lt"/>
              </a:rPr>
              <a:t>raiz</a:t>
            </a:r>
            <a:endParaRPr lang="es-ES" sz="2160" dirty="0">
              <a:latin typeface="+mj-lt"/>
            </a:endParaRPr>
          </a:p>
        </p:txBody>
      </p:sp>
      <p:sp>
        <p:nvSpPr>
          <p:cNvPr id="7" name="6 Elipse"/>
          <p:cNvSpPr/>
          <p:nvPr/>
        </p:nvSpPr>
        <p:spPr>
          <a:xfrm>
            <a:off x="7488439" y="3458657"/>
            <a:ext cx="1036915" cy="99737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8" name="7 Elipse"/>
          <p:cNvSpPr/>
          <p:nvPr/>
        </p:nvSpPr>
        <p:spPr>
          <a:xfrm>
            <a:off x="7009524" y="2910542"/>
            <a:ext cx="1987421" cy="206394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9" name="8 Elipse"/>
          <p:cNvSpPr/>
          <p:nvPr/>
        </p:nvSpPr>
        <p:spPr>
          <a:xfrm>
            <a:off x="6506074" y="2478494"/>
            <a:ext cx="2959901" cy="29280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0" name="9 Elipse"/>
          <p:cNvSpPr/>
          <p:nvPr/>
        </p:nvSpPr>
        <p:spPr>
          <a:xfrm>
            <a:off x="7836119" y="3786565"/>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6329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sancho\Documents\My Dropbox\Curso y Libro NetLogo\NetLogo\Libro NetLogo\C11-imagenes\image11.png"/>
          <p:cNvPicPr>
            <a:picLocks noChangeAspect="1" noChangeArrowheads="1"/>
          </p:cNvPicPr>
          <p:nvPr/>
        </p:nvPicPr>
        <p:blipFill>
          <a:blip r:embed="rId3" cstate="print"/>
          <a:srcRect/>
          <a:stretch>
            <a:fillRect/>
          </a:stretch>
        </p:blipFill>
        <p:spPr bwMode="auto">
          <a:xfrm>
            <a:off x="7132916" y="2219266"/>
            <a:ext cx="3158430" cy="3158430"/>
          </a:xfrm>
          <a:prstGeom prst="rect">
            <a:avLst/>
          </a:prstGeom>
          <a:noFill/>
        </p:spPr>
      </p:pic>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689111" y="2478494"/>
            <a:ext cx="5098166"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layout-tutte</a:t>
            </a:r>
            <a:r>
              <a:rPr lang="es-ES" sz="2160" dirty="0">
                <a:latin typeface="+mj-lt"/>
              </a:rPr>
              <a:t>   N(nodos)  E(enlaces)  R(radio)</a:t>
            </a:r>
          </a:p>
        </p:txBody>
      </p:sp>
      <p:sp>
        <p:nvSpPr>
          <p:cNvPr id="6" name="5 Elipse"/>
          <p:cNvSpPr/>
          <p:nvPr/>
        </p:nvSpPr>
        <p:spPr>
          <a:xfrm>
            <a:off x="7343074" y="2438952"/>
            <a:ext cx="2747539" cy="26786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7" name="6 CuadroTexto"/>
          <p:cNvSpPr txBox="1"/>
          <p:nvPr/>
        </p:nvSpPr>
        <p:spPr>
          <a:xfrm>
            <a:off x="1516291" y="3397640"/>
            <a:ext cx="5530214" cy="2419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que están conectados por E, pero no aparecen en N, se sitúan en una circunferencia de radio R.</a:t>
            </a:r>
          </a:p>
          <a:p>
            <a:pPr marL="411480" indent="-411480">
              <a:buFont typeface="+mj-lt"/>
              <a:buAutoNum type="arabicPeriod"/>
            </a:pPr>
            <a:r>
              <a:rPr lang="es-ES" sz="2160" dirty="0">
                <a:latin typeface="Garamond" panose="02020404030301010803" pitchFamily="18" charset="0"/>
              </a:rPr>
              <a:t>Los nodos de N se sitúan en el baricentro de sus vecinos (por E).</a:t>
            </a:r>
          </a:p>
          <a:p>
            <a:pPr marL="411480" indent="-411480">
              <a:buFont typeface="+mj-lt"/>
              <a:buAutoNum type="arabicPeriod"/>
            </a:pPr>
            <a:r>
              <a:rPr lang="es-ES" sz="2160" dirty="0">
                <a:latin typeface="Garamond" panose="02020404030301010803" pitchFamily="18" charset="0"/>
              </a:rPr>
              <a:t>Se repite el proceso para ir acomodándolos.</a:t>
            </a:r>
          </a:p>
          <a:p>
            <a:pPr marL="411480" indent="-411480">
              <a:buFont typeface="+mj-lt"/>
              <a:buAutoNum type="arabicPeriod"/>
            </a:pPr>
            <a:r>
              <a:rPr lang="es-ES" sz="2160" dirty="0">
                <a:latin typeface="Garamond" panose="02020404030301010803" pitchFamily="18" charset="0"/>
              </a:rPr>
              <a:t>Se puede probar que se estabiliza. </a:t>
            </a:r>
          </a:p>
        </p:txBody>
      </p:sp>
      <p:sp>
        <p:nvSpPr>
          <p:cNvPr id="9" name="8 Elipse"/>
          <p:cNvSpPr/>
          <p:nvPr/>
        </p:nvSpPr>
        <p:spPr>
          <a:xfrm>
            <a:off x="8810478" y="3244254"/>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Forma libre"/>
          <p:cNvSpPr/>
          <p:nvPr/>
        </p:nvSpPr>
        <p:spPr>
          <a:xfrm>
            <a:off x="7813483" y="2445027"/>
            <a:ext cx="2039509" cy="1932167"/>
          </a:xfrm>
          <a:custGeom>
            <a:avLst/>
            <a:gdLst>
              <a:gd name="connsiteX0" fmla="*/ 755374 w 1699591"/>
              <a:gd name="connsiteY0" fmla="*/ 0 h 1610139"/>
              <a:gd name="connsiteX1" fmla="*/ 1699591 w 1699591"/>
              <a:gd name="connsiteY1" fmla="*/ 487017 h 1610139"/>
              <a:gd name="connsiteX2" fmla="*/ 1172817 w 1699591"/>
              <a:gd name="connsiteY2" fmla="*/ 1610139 h 1610139"/>
              <a:gd name="connsiteX3" fmla="*/ 0 w 1699591"/>
              <a:gd name="connsiteY3" fmla="*/ 1212574 h 1610139"/>
              <a:gd name="connsiteX4" fmla="*/ 755374 w 1699591"/>
              <a:gd name="connsiteY4" fmla="*/ 0 h 16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91" h="1610139">
                <a:moveTo>
                  <a:pt x="755374" y="0"/>
                </a:moveTo>
                <a:lnTo>
                  <a:pt x="1699591" y="487017"/>
                </a:lnTo>
                <a:lnTo>
                  <a:pt x="1172817" y="1610139"/>
                </a:lnTo>
                <a:lnTo>
                  <a:pt x="0" y="1212574"/>
                </a:lnTo>
                <a:lnTo>
                  <a:pt x="755374" y="0"/>
                </a:lnTo>
                <a:close/>
              </a:path>
            </a:pathLst>
          </a:custGeom>
          <a:solidFill>
            <a:srgbClr val="F2DCDB">
              <a:alpha val="5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p>
        </p:txBody>
      </p:sp>
    </p:spTree>
    <p:extLst>
      <p:ext uri="{BB962C8B-B14F-4D97-AF65-F5344CB8AC3E}">
        <p14:creationId xmlns:p14="http://schemas.microsoft.com/office/powerpoint/2010/main" val="8282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de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9084825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170653" y="1967778"/>
            <a:ext cx="6135082"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layout-spring</a:t>
            </a:r>
            <a:r>
              <a:rPr lang="es-ES" sz="2160" dirty="0">
                <a:latin typeface="+mj-lt"/>
              </a:rPr>
              <a:t>   N  E  f-muelle </a:t>
            </a:r>
            <a:r>
              <a:rPr lang="es-ES" sz="2160" dirty="0" err="1">
                <a:latin typeface="+mj-lt"/>
              </a:rPr>
              <a:t>long</a:t>
            </a:r>
            <a:r>
              <a:rPr lang="es-ES" sz="2160" dirty="0">
                <a:latin typeface="+mj-lt"/>
              </a:rPr>
              <a:t>-muelle f-</a:t>
            </a:r>
            <a:r>
              <a:rPr lang="es-ES" sz="2160" dirty="0" err="1">
                <a:latin typeface="+mj-lt"/>
              </a:rPr>
              <a:t>repulsion</a:t>
            </a:r>
            <a:endParaRPr lang="es-ES" sz="2160" dirty="0">
              <a:latin typeface="+mj-lt"/>
            </a:endParaRPr>
          </a:p>
        </p:txBody>
      </p:sp>
      <p:sp>
        <p:nvSpPr>
          <p:cNvPr id="7" name="6 CuadroTexto"/>
          <p:cNvSpPr txBox="1"/>
          <p:nvPr/>
        </p:nvSpPr>
        <p:spPr>
          <a:xfrm>
            <a:off x="1516291" y="2456579"/>
            <a:ext cx="5530214" cy="374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de </a:t>
            </a:r>
            <a:r>
              <a:rPr lang="es-ES" sz="2160" b="1" dirty="0">
                <a:latin typeface="Garamond" panose="02020404030301010803" pitchFamily="18" charset="0"/>
              </a:rPr>
              <a:t>N</a:t>
            </a:r>
            <a:r>
              <a:rPr lang="es-ES" sz="2160" dirty="0">
                <a:latin typeface="Garamond" panose="02020404030301010803" pitchFamily="18" charset="0"/>
              </a:rPr>
              <a:t> se repelen entre si como si tuvieran una carga eléctrica (</a:t>
            </a:r>
            <a:r>
              <a:rPr lang="es-ES" sz="2160" b="1" dirty="0">
                <a:latin typeface="Garamond" panose="02020404030301010803" pitchFamily="18" charset="0"/>
              </a:rPr>
              <a:t>f-</a:t>
            </a:r>
            <a:r>
              <a:rPr lang="es-ES" sz="2160" b="1" dirty="0" err="1">
                <a:latin typeface="Garamond" panose="02020404030301010803" pitchFamily="18" charset="0"/>
              </a:rPr>
              <a:t>repulsion</a:t>
            </a:r>
            <a:r>
              <a:rPr lang="es-ES" sz="2160" b="1" dirty="0">
                <a:latin typeface="Garamond" panose="02020404030301010803" pitchFamily="18" charset="0"/>
              </a:rPr>
              <a:t>)</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Los enlaces de </a:t>
            </a:r>
            <a:r>
              <a:rPr lang="es-ES" sz="2160" b="1" dirty="0">
                <a:latin typeface="Garamond" panose="02020404030301010803" pitchFamily="18" charset="0"/>
              </a:rPr>
              <a:t>E</a:t>
            </a:r>
            <a:r>
              <a:rPr lang="es-ES" sz="2160" dirty="0">
                <a:latin typeface="Garamond" panose="02020404030301010803" pitchFamily="18" charset="0"/>
              </a:rPr>
              <a:t> actúan como muelles con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Si un enlace no tiene la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 ejerce una fuerza adecuada (</a:t>
            </a:r>
            <a:r>
              <a:rPr lang="es-ES" sz="2160" b="1" dirty="0">
                <a:latin typeface="Garamond" panose="02020404030301010803" pitchFamily="18" charset="0"/>
              </a:rPr>
              <a:t>f-muelle</a:t>
            </a:r>
            <a:r>
              <a:rPr lang="es-ES" sz="2160" dirty="0">
                <a:latin typeface="Garamond" panose="02020404030301010803" pitchFamily="18" charset="0"/>
              </a:rPr>
              <a:t>) entre sus nodos para conseguirla.</a:t>
            </a:r>
          </a:p>
          <a:p>
            <a:pPr marL="411480" indent="-411480">
              <a:buFont typeface="+mj-lt"/>
              <a:buAutoNum type="arabicPeriod"/>
            </a:pPr>
            <a:r>
              <a:rPr lang="es-ES" sz="2160" dirty="0">
                <a:latin typeface="Garamond" panose="02020404030301010803" pitchFamily="18" charset="0"/>
              </a:rPr>
              <a:t>Si un nodo no está en N, pero aparece como extremo de E, se usa como anclaje.</a:t>
            </a:r>
          </a:p>
          <a:p>
            <a:pPr marL="411480" indent="-411480">
              <a:buFont typeface="+mj-lt"/>
              <a:buAutoNum type="arabicPeriod"/>
            </a:pPr>
            <a:r>
              <a:rPr lang="es-ES" sz="2160" dirty="0">
                <a:latin typeface="Garamond" panose="02020404030301010803" pitchFamily="18" charset="0"/>
              </a:rPr>
              <a:t>Hemos de repetirlo para que se vaya acomodando a una situación estable .</a:t>
            </a:r>
          </a:p>
        </p:txBody>
      </p:sp>
      <p:pic>
        <p:nvPicPr>
          <p:cNvPr id="4098" name="Picture 2" descr="C:\Users\fsancho\Documents\My Dropbox\Curso y Libro NetLogo\NetLogo\Libro NetLogo\C11-imagenes\image03.png"/>
          <p:cNvPicPr>
            <a:picLocks noChangeAspect="1" noChangeArrowheads="1"/>
          </p:cNvPicPr>
          <p:nvPr/>
        </p:nvPicPr>
        <p:blipFill>
          <a:blip r:embed="rId3" cstate="print"/>
          <a:srcRect/>
          <a:stretch>
            <a:fillRect/>
          </a:stretch>
        </p:blipFill>
        <p:spPr bwMode="auto">
          <a:xfrm>
            <a:off x="7651373" y="2219266"/>
            <a:ext cx="3250019" cy="3250019"/>
          </a:xfrm>
          <a:prstGeom prst="rect">
            <a:avLst/>
          </a:prstGeom>
          <a:noFill/>
        </p:spPr>
      </p:pic>
    </p:spTree>
    <p:extLst>
      <p:ext uri="{BB962C8B-B14F-4D97-AF65-F5344CB8AC3E}">
        <p14:creationId xmlns:p14="http://schemas.microsoft.com/office/powerpoint/2010/main" val="4035130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Usando Grafos como soportes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3012064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pPr marL="0">
              <a:buNone/>
            </a:pPr>
            <a:r>
              <a:rPr lang="es-ES" sz="2880" dirty="0">
                <a:latin typeface="Garamond" panose="02020404030301010803" pitchFamily="18" charset="0"/>
              </a:rPr>
              <a:t>El objetivo de esta sesión es mostrar cómo podemos utilizar un grafo como soporte de movimiento de una familia de agentes:</a:t>
            </a:r>
          </a:p>
          <a:p>
            <a:r>
              <a:rPr lang="es-ES" sz="2880" dirty="0">
                <a:latin typeface="Garamond" panose="02020404030301010803" pitchFamily="18" charset="0"/>
              </a:rPr>
              <a:t>Los </a:t>
            </a:r>
            <a:r>
              <a:rPr lang="es-ES" sz="2880" dirty="0" err="1">
                <a:latin typeface="Garamond" panose="02020404030301010803" pitchFamily="18" charset="0"/>
              </a:rPr>
              <a:t>patches</a:t>
            </a:r>
            <a:r>
              <a:rPr lang="es-ES" sz="2880" dirty="0">
                <a:latin typeface="Garamond" panose="02020404030301010803" pitchFamily="18" charset="0"/>
              </a:rPr>
              <a:t> se pueden ver como un caso particular de grafo:</a:t>
            </a:r>
          </a:p>
        </p:txBody>
      </p:sp>
      <p:pic>
        <p:nvPicPr>
          <p:cNvPr id="4100" name="Picture 4"/>
          <p:cNvPicPr>
            <a:picLocks noChangeAspect="1" noChangeArrowheads="1"/>
          </p:cNvPicPr>
          <p:nvPr/>
        </p:nvPicPr>
        <p:blipFill>
          <a:blip r:embed="rId2" cstate="print"/>
          <a:srcRect/>
          <a:stretch>
            <a:fillRect/>
          </a:stretch>
        </p:blipFill>
        <p:spPr bwMode="auto">
          <a:xfrm>
            <a:off x="2207904" y="2132856"/>
            <a:ext cx="3024000" cy="3024000"/>
          </a:xfrm>
          <a:prstGeom prst="rect">
            <a:avLst/>
          </a:prstGeom>
          <a:noFill/>
          <a:ln w="3175">
            <a:solidFill>
              <a:schemeClr val="tx1"/>
            </a:solid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6701203" y="2132856"/>
            <a:ext cx="3024000" cy="3024000"/>
          </a:xfrm>
          <a:prstGeom prst="rect">
            <a:avLst/>
          </a:prstGeom>
          <a:noFill/>
          <a:ln w="3175">
            <a:solidFill>
              <a:schemeClr val="tx1"/>
            </a:solidFill>
            <a:miter lim="800000"/>
            <a:headEnd/>
            <a:tailEnd/>
          </a:ln>
          <a:effectLst/>
        </p:spPr>
      </p:pic>
      <p:sp>
        <p:nvSpPr>
          <p:cNvPr id="11" name="10 CuadroTexto"/>
          <p:cNvSpPr txBox="1"/>
          <p:nvPr/>
        </p:nvSpPr>
        <p:spPr>
          <a:xfrm>
            <a:off x="3503713" y="5243602"/>
            <a:ext cx="5392245"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La relación </a:t>
            </a:r>
            <a:r>
              <a:rPr lang="es-ES" sz="2160" b="1" dirty="0">
                <a:latin typeface="+mj-lt"/>
              </a:rPr>
              <a:t>neighbors4</a:t>
            </a:r>
            <a:r>
              <a:rPr lang="es-ES" sz="2160" dirty="0">
                <a:latin typeface="Garamond" pitchFamily="18" charset="0"/>
              </a:rPr>
              <a:t> / </a:t>
            </a:r>
            <a:r>
              <a:rPr lang="es-ES" sz="2160" b="1" dirty="0" err="1">
                <a:latin typeface="+mj-lt"/>
              </a:rPr>
              <a:t>neighbors</a:t>
            </a:r>
            <a:r>
              <a:rPr lang="es-ES" sz="2160" dirty="0">
                <a:latin typeface="Garamond" pitchFamily="18" charset="0"/>
              </a:rPr>
              <a:t> en </a:t>
            </a:r>
            <a:r>
              <a:rPr lang="es-ES" sz="2160" dirty="0" err="1">
                <a:latin typeface="Garamond" pitchFamily="18" charset="0"/>
              </a:rPr>
              <a:t>patches</a:t>
            </a:r>
            <a:endParaRPr lang="es-ES" sz="2160" dirty="0">
              <a:latin typeface="Garamond" pitchFamily="18" charset="0"/>
            </a:endParaRPr>
          </a:p>
          <a:p>
            <a:r>
              <a:rPr lang="es-ES" sz="2160" dirty="0">
                <a:latin typeface="Garamond" pitchFamily="18" charset="0"/>
              </a:rPr>
              <a:t>se traduce en </a:t>
            </a:r>
            <a:r>
              <a:rPr lang="es-ES" sz="2160" b="1" dirty="0">
                <a:latin typeface="+mj-lt"/>
              </a:rPr>
              <a:t>link-</a:t>
            </a:r>
            <a:r>
              <a:rPr lang="es-ES" sz="2160" b="1" dirty="0" err="1">
                <a:latin typeface="+mj-lt"/>
              </a:rPr>
              <a:t>neighbors</a:t>
            </a:r>
            <a:r>
              <a:rPr lang="es-ES" sz="2160" dirty="0">
                <a:latin typeface="Garamond" pitchFamily="18" charset="0"/>
              </a:rPr>
              <a:t> en el grafo</a:t>
            </a:r>
          </a:p>
        </p:txBody>
      </p:sp>
    </p:spTree>
    <p:extLst>
      <p:ext uri="{BB962C8B-B14F-4D97-AF65-F5344CB8AC3E}">
        <p14:creationId xmlns:p14="http://schemas.microsoft.com/office/powerpoint/2010/main" val="25896342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412750"/>
            <a:ext cx="6019800" cy="5713415"/>
          </a:xfrm>
        </p:spPr>
        <p:txBody>
          <a:bodyPr>
            <a:noAutofit/>
          </a:bodyPr>
          <a:lstStyle/>
          <a:p>
            <a:pPr marL="0">
              <a:buNone/>
            </a:pPr>
            <a:r>
              <a:rPr lang="es-ES" sz="2400" dirty="0">
                <a:latin typeface="Garamond" panose="02020404030301010803" pitchFamily="18" charset="0"/>
              </a:rPr>
              <a:t>Vamos a mostrar cómo extender esta idea a grafos genéricos.</a:t>
            </a:r>
          </a:p>
          <a:p>
            <a:pPr marL="0">
              <a:buNone/>
            </a:pPr>
            <a:r>
              <a:rPr lang="es-ES" sz="2400" dirty="0">
                <a:latin typeface="Garamond" panose="02020404030301010803" pitchFamily="18" charset="0"/>
              </a:rPr>
              <a:t>Haremos uso de dos familias de tortugas:</a:t>
            </a:r>
          </a:p>
          <a:p>
            <a:pPr marL="0">
              <a:buNone/>
            </a:pPr>
            <a:endParaRPr lang="es-ES" sz="2400" dirty="0">
              <a:latin typeface="Garamond" panose="02020404030301010803" pitchFamily="18" charset="0"/>
            </a:endParaRPr>
          </a:p>
          <a:p>
            <a:pPr marL="0"/>
            <a:r>
              <a:rPr lang="es-ES" sz="2400" b="1" dirty="0">
                <a:latin typeface="Garamond" panose="02020404030301010803" pitchFamily="18" charset="0"/>
              </a:rPr>
              <a:t>nodos</a:t>
            </a:r>
            <a:r>
              <a:rPr lang="es-ES" sz="2400" dirty="0">
                <a:latin typeface="Garamond" panose="02020404030301010803" pitchFamily="18" charset="0"/>
              </a:rPr>
              <a:t>: para el grafo</a:t>
            </a:r>
          </a:p>
          <a:p>
            <a:pPr marL="0">
              <a:buNone/>
            </a:pPr>
            <a:endParaRPr lang="es-ES" sz="2400" dirty="0">
              <a:latin typeface="Garamond" panose="02020404030301010803" pitchFamily="18" charset="0"/>
            </a:endParaRPr>
          </a:p>
          <a:p>
            <a:pPr marL="0"/>
            <a:r>
              <a:rPr lang="es-ES" sz="2400" b="1" dirty="0" err="1">
                <a:latin typeface="Garamond" panose="02020404030301010803" pitchFamily="18" charset="0"/>
              </a:rPr>
              <a:t>moviles</a:t>
            </a:r>
            <a:r>
              <a:rPr lang="es-ES" sz="2400" dirty="0">
                <a:latin typeface="Garamond" panose="02020404030301010803" pitchFamily="18" charset="0"/>
              </a:rPr>
              <a:t>: para los agentes que se desplazarán por el grafo</a:t>
            </a:r>
          </a:p>
          <a:p>
            <a:pPr marL="0">
              <a:buNone/>
            </a:pPr>
            <a:endParaRPr lang="es-ES" sz="2400" dirty="0">
              <a:latin typeface="Garamond" panose="02020404030301010803" pitchFamily="18" charset="0"/>
            </a:endParaRPr>
          </a:p>
          <a:p>
            <a:pPr marL="0">
              <a:buNone/>
            </a:pPr>
            <a:r>
              <a:rPr lang="es-ES" sz="2400" dirty="0">
                <a:latin typeface="Garamond" panose="02020404030301010803" pitchFamily="18" charset="0"/>
              </a:rPr>
              <a:t>Como ejemplo, vamos a simular la transmisión de un mensaje entre los agentes móviles mientras se desplazan por los nodos del grafo.</a:t>
            </a:r>
          </a:p>
          <a:p>
            <a:pPr marL="0">
              <a:buNone/>
            </a:pPr>
            <a:r>
              <a:rPr lang="es-ES" sz="2400" dirty="0">
                <a:latin typeface="Garamond" panose="02020404030301010803" pitchFamily="18" charset="0"/>
              </a:rPr>
              <a:t>Necesitamos una propiedad en los </a:t>
            </a:r>
            <a:r>
              <a:rPr lang="es-ES" sz="2400" b="1" dirty="0" err="1">
                <a:latin typeface="Garamond" panose="02020404030301010803" pitchFamily="18" charset="0"/>
              </a:rPr>
              <a:t>moviles</a:t>
            </a:r>
            <a:r>
              <a:rPr lang="es-ES" sz="2400" dirty="0">
                <a:latin typeface="Garamond" panose="02020404030301010803" pitchFamily="18" charset="0"/>
              </a:rPr>
              <a:t> que almacene la localización (</a:t>
            </a:r>
            <a:r>
              <a:rPr lang="es-ES" sz="2400" b="1" dirty="0">
                <a:latin typeface="Garamond" panose="02020404030301010803" pitchFamily="18" charset="0"/>
              </a:rPr>
              <a:t>nodo</a:t>
            </a:r>
            <a:r>
              <a:rPr lang="es-ES" sz="2400" dirty="0">
                <a:latin typeface="Garamond" panose="02020404030301010803" pitchFamily="18" charset="0"/>
              </a:rPr>
              <a:t>) del grafo en cada momento.</a:t>
            </a:r>
          </a:p>
        </p:txBody>
      </p:sp>
      <p:pic>
        <p:nvPicPr>
          <p:cNvPr id="24580" name="Picture 4"/>
          <p:cNvPicPr>
            <a:picLocks noChangeAspect="1" noChangeArrowheads="1"/>
          </p:cNvPicPr>
          <p:nvPr/>
        </p:nvPicPr>
        <p:blipFill>
          <a:blip r:embed="rId2" cstate="print"/>
          <a:srcRect/>
          <a:stretch>
            <a:fillRect/>
          </a:stretch>
        </p:blipFill>
        <p:spPr bwMode="auto">
          <a:xfrm>
            <a:off x="6415004" y="343065"/>
            <a:ext cx="4856539" cy="61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7078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a:t>
            </a:r>
            <a:endParaRPr lang="es-ES" dirty="0">
              <a:latin typeface="Garamond" panose="02020404030301010803" pitchFamily="18" charset="0"/>
            </a:endParaRPr>
          </a:p>
        </p:txBody>
      </p:sp>
    </p:spTree>
    <p:extLst>
      <p:ext uri="{BB962C8B-B14F-4D97-AF65-F5344CB8AC3E}">
        <p14:creationId xmlns:p14="http://schemas.microsoft.com/office/powerpoint/2010/main" val="3735080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3 Tipos de Agentes + 1 </a:t>
            </a:r>
            <a:r>
              <a:rPr lang="es-ES" dirty="0" err="1" smtClean="0">
                <a:latin typeface="Garamond" panose="02020404030301010803" pitchFamily="18" charset="0"/>
              </a:rPr>
              <a:t>superagente</a:t>
            </a:r>
            <a:endParaRPr lang="es-ES" dirty="0" smtClean="0">
              <a:latin typeface="Garamond" panose="02020404030301010803" pitchFamily="18" charset="0"/>
            </a:endParaRPr>
          </a:p>
          <a:p>
            <a:r>
              <a:rPr lang="es-ES" dirty="0" smtClean="0">
                <a:latin typeface="Garamond" panose="02020404030301010803" pitchFamily="18" charset="0"/>
              </a:rPr>
              <a:t>El mundo de los </a:t>
            </a:r>
            <a:r>
              <a:rPr lang="es-ES" dirty="0" err="1" smtClean="0">
                <a:latin typeface="Garamond" panose="02020404030301010803" pitchFamily="18" charset="0"/>
              </a:rPr>
              <a:t>patches</a:t>
            </a:r>
            <a:endParaRPr lang="es-ES" dirty="0" smtClean="0">
              <a:latin typeface="Garamond" panose="02020404030301010803" pitchFamily="18" charset="0"/>
            </a:endParaRPr>
          </a:p>
          <a:p>
            <a:pPr lvl="1"/>
            <a:r>
              <a:rPr lang="es-ES" dirty="0" smtClean="0">
                <a:latin typeface="Garamond" panose="02020404030301010803" pitchFamily="18" charset="0"/>
              </a:rPr>
              <a:t>Propiedades básicas</a:t>
            </a:r>
          </a:p>
          <a:p>
            <a:r>
              <a:rPr lang="es-ES" dirty="0" smtClean="0">
                <a:latin typeface="Garamond" panose="02020404030301010803" pitchFamily="18" charset="0"/>
              </a:rPr>
              <a:t>El mundo de las tortugas</a:t>
            </a:r>
          </a:p>
          <a:p>
            <a:pPr lvl="1"/>
            <a:r>
              <a:rPr lang="es-ES" dirty="0" smtClean="0">
                <a:latin typeface="Garamond" panose="02020404030301010803" pitchFamily="18" charset="0"/>
              </a:rPr>
              <a:t>Propiedades básicas</a:t>
            </a:r>
          </a:p>
        </p:txBody>
      </p:sp>
    </p:spTree>
    <p:extLst>
      <p:ext uri="{BB962C8B-B14F-4D97-AF65-F5344CB8AC3E}">
        <p14:creationId xmlns:p14="http://schemas.microsoft.com/office/powerpoint/2010/main" val="3338219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pic>
        <p:nvPicPr>
          <p:cNvPr id="2054" name="Picture 6" descr="http://static.freepik.com/foto-gratis/james-agente-secreto-007-de-bonos-del-silo-en-blanco-y-negro_618697.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28048" y="2305675"/>
            <a:ext cx="769658" cy="1797785"/>
          </a:xfrm>
          <a:prstGeom prst="rect">
            <a:avLst/>
          </a:prstGeom>
          <a:noFill/>
          <a:effectLst>
            <a:reflection blurRad="6350" stA="52000" endA="300" endPos="35000" dir="5400000" sy="-100000" algn="bl" rotWithShape="0"/>
          </a:effectLst>
        </p:spPr>
      </p:pic>
      <p:pic>
        <p:nvPicPr>
          <p:cNvPr id="8" name="Picture 6" descr="http://static.freepik.com/foto-gratis/james-agente-secreto-007-de-bonos-del-silo-en-blanco-y-negro_618697.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0603" y="2172140"/>
            <a:ext cx="604867" cy="1412862"/>
          </a:xfrm>
          <a:prstGeom prst="rect">
            <a:avLst/>
          </a:prstGeom>
          <a:noFill/>
          <a:effectLst>
            <a:reflection blurRad="6350" stA="52000" endA="300" endPos="35000" dir="5400000" sy="-100000" algn="bl" rotWithShape="0"/>
          </a:effectLst>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pic>
        <p:nvPicPr>
          <p:cNvPr id="13" name="Picture 6" descr="http://static.freepik.com/foto-gratis/james-agente-secreto-007-de-bonos-del-silo-en-blanco-y-negro_618697.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947517" y="2132856"/>
            <a:ext cx="396674" cy="926561"/>
          </a:xfrm>
          <a:prstGeom prst="rect">
            <a:avLst/>
          </a:prstGeom>
          <a:noFill/>
          <a:effectLst>
            <a:reflection blurRad="6350" stA="52000" endA="300" endPos="35000" dir="5400000" sy="-100000" algn="bl" rotWithShape="0"/>
          </a:effectLst>
        </p:spPr>
      </p:pic>
      <p:pic>
        <p:nvPicPr>
          <p:cNvPr id="14" name="Picture 6" descr="http://static.freepik.com/foto-gratis/james-agente-secreto-007-de-bonos-del-silo-en-blanco-y-negro_618697.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837740" y="2182903"/>
            <a:ext cx="339476" cy="792956"/>
          </a:xfrm>
          <a:prstGeom prst="rect">
            <a:avLst/>
          </a:prstGeom>
          <a:noFill/>
          <a:effectLst>
            <a:reflection blurRad="6350" stA="52000" endA="300" endPos="35000" dir="5400000" sy="-100000" algn="bl" rotWithShape="0"/>
          </a:effectLst>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Medio Ambiente</a:t>
            </a: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Agente</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Enlaces</a:t>
            </a:r>
          </a:p>
        </p:txBody>
      </p:sp>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spTree>
    <p:extLst>
      <p:ext uri="{BB962C8B-B14F-4D97-AF65-F5344CB8AC3E}">
        <p14:creationId xmlns:p14="http://schemas.microsoft.com/office/powerpoint/2010/main" val="5854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19" grpId="0" animBg="1"/>
      <p:bldP spid="20" grpId="0" animBg="1"/>
      <p:bldP spid="21" grpId="0" animBg="1"/>
      <p:bldP spid="24"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err="1">
                <a:latin typeface="Garamond" panose="02020404030301010803" pitchFamily="18" charset="0"/>
              </a:rPr>
              <a:t>Patches</a:t>
            </a:r>
            <a:endParaRPr lang="es-ES" sz="2160" dirty="0">
              <a:latin typeface="Garamond" panose="02020404030301010803" pitchFamily="18" charset="0"/>
            </a:endParaRP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Tortugas</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Links</a:t>
            </a:r>
          </a:p>
        </p:txBody>
      </p:sp>
      <p:pic>
        <p:nvPicPr>
          <p:cNvPr id="5122"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6243912" y="2157772"/>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pic>
        <p:nvPicPr>
          <p:cNvPr id="22"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7641614" y="2092264"/>
            <a:ext cx="1021325" cy="153861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3" name="Picture 2" descr="Teenage Mutant Ninja Turtles (1990 Movie) â 1/4 Scale ..."/>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8774128" y="2085263"/>
            <a:ext cx="667052" cy="100490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 descr="Teenage Mutant Ninja Turtles (1990 Movie) â 1/4 Scale ..."/>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9658985" y="2058710"/>
            <a:ext cx="612531" cy="92277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0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8" name="Picture 2"/>
          <p:cNvPicPr>
            <a:picLocks noChangeAspect="1" noChangeArrowheads="1"/>
          </p:cNvPicPr>
          <p:nvPr/>
        </p:nvPicPr>
        <p:blipFill>
          <a:blip r:embed="rId3" cstate="print"/>
          <a:srcRect/>
          <a:stretch>
            <a:fillRect/>
          </a:stretch>
        </p:blipFill>
        <p:spPr bwMode="auto">
          <a:xfrm>
            <a:off x="7910602" y="1182350"/>
            <a:ext cx="3024336" cy="3024336"/>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32915" y="4168915"/>
            <a:ext cx="2505878" cy="2198012"/>
          </a:xfrm>
          <a:prstGeom prst="rect">
            <a:avLst/>
          </a:prstGeom>
          <a:noFill/>
          <a:ln w="9525">
            <a:noFill/>
            <a:miter lim="800000"/>
            <a:headEnd/>
            <a:tailEnd/>
          </a:ln>
        </p:spPr>
      </p:pic>
      <p:pic>
        <p:nvPicPr>
          <p:cNvPr id="24582" name="Picture 6" descr="http://ec.l.thumbs.canstockphoto.com/canstock1670566.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54218" y="4033867"/>
            <a:ext cx="2419469" cy="2419469"/>
          </a:xfrm>
          <a:prstGeom prst="rect">
            <a:avLst/>
          </a:prstGeom>
          <a:noFill/>
        </p:spPr>
      </p:pic>
      <p:pic>
        <p:nvPicPr>
          <p:cNvPr id="24584" name="Picture 8" descr="http://www.allproducts.com/metal/fengyee/square_shape_mesh.jpg"/>
          <p:cNvPicPr>
            <a:picLocks noChangeAspect="1" noChangeArrowheads="1"/>
          </p:cNvPicPr>
          <p:nvPr/>
        </p:nvPicPr>
        <p:blipFill>
          <a:blip r:embed="rId6" cstate="print"/>
          <a:srcRect/>
          <a:stretch>
            <a:fillRect/>
          </a:stretch>
        </p:blipFill>
        <p:spPr bwMode="auto">
          <a:xfrm>
            <a:off x="2207568" y="4379506"/>
            <a:ext cx="1901011" cy="1901011"/>
          </a:xfrm>
          <a:prstGeom prst="rect">
            <a:avLst/>
          </a:prstGeom>
          <a:noFill/>
        </p:spPr>
      </p:pic>
    </p:spTree>
    <p:extLst>
      <p:ext uri="{BB962C8B-B14F-4D97-AF65-F5344CB8AC3E}">
        <p14:creationId xmlns:p14="http://schemas.microsoft.com/office/powerpoint/2010/main" val="37464518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4579" name="Picture 3"/>
          <p:cNvPicPr>
            <a:picLocks noChangeAspect="1" noChangeArrowheads="1"/>
          </p:cNvPicPr>
          <p:nvPr/>
        </p:nvPicPr>
        <p:blipFill>
          <a:blip r:embed="rId3" cstate="print"/>
          <a:srcRect/>
          <a:stretch>
            <a:fillRect/>
          </a:stretch>
        </p:blipFill>
        <p:spPr bwMode="auto">
          <a:xfrm flipH="1">
            <a:off x="782419" y="4552326"/>
            <a:ext cx="6350496" cy="1551944"/>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7910602" y="1182350"/>
            <a:ext cx="3024336" cy="3024336"/>
          </a:xfrm>
          <a:prstGeom prst="rect">
            <a:avLst/>
          </a:prstGeom>
          <a:noFill/>
          <a:ln w="9525">
            <a:noFill/>
            <a:miter lim="800000"/>
            <a:headEnd/>
            <a:tailEnd/>
          </a:ln>
        </p:spPr>
      </p:pic>
      <p:pic>
        <p:nvPicPr>
          <p:cNvPr id="30722" name="Picture 2" descr="http://blogs.scientificamerican.com/roots-of-unity/files/2013/01/Torus_from_rectangle.gif"/>
          <p:cNvPicPr>
            <a:picLocks noChangeAspect="1" noChangeArrowheads="1" noCrop="1"/>
          </p:cNvPicPr>
          <p:nvPr/>
        </p:nvPicPr>
        <p:blipFill>
          <a:blip r:embed="rId5" cstate="print">
            <a:clrChange>
              <a:clrFrom>
                <a:srgbClr val="FFFFFF"/>
              </a:clrFrom>
              <a:clrTo>
                <a:srgbClr val="FFFFFF">
                  <a:alpha val="0"/>
                </a:srgbClr>
              </a:clrTo>
            </a:clrChange>
          </a:blip>
          <a:srcRect/>
          <a:stretch>
            <a:fillRect/>
          </a:stretch>
        </p:blipFill>
        <p:spPr bwMode="auto">
          <a:xfrm>
            <a:off x="7140624" y="3369974"/>
            <a:ext cx="4572000" cy="3429000"/>
          </a:xfrm>
          <a:prstGeom prst="rect">
            <a:avLst/>
          </a:prstGeom>
          <a:noFill/>
        </p:spPr>
      </p:pic>
      <p:sp>
        <p:nvSpPr>
          <p:cNvPr id="14" name="13 Flecha derecha"/>
          <p:cNvSpPr/>
          <p:nvPr/>
        </p:nvSpPr>
        <p:spPr>
          <a:xfrm>
            <a:off x="2034749"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5" name="14 Flecha derecha"/>
          <p:cNvSpPr/>
          <p:nvPr/>
        </p:nvSpPr>
        <p:spPr>
          <a:xfrm>
            <a:off x="3449525" y="5016595"/>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6" name="15 Flecha derecha"/>
          <p:cNvSpPr/>
          <p:nvPr/>
        </p:nvSpPr>
        <p:spPr>
          <a:xfrm>
            <a:off x="4632166"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7" name="16 Flecha derecha"/>
          <p:cNvSpPr/>
          <p:nvPr/>
        </p:nvSpPr>
        <p:spPr>
          <a:xfrm>
            <a:off x="5877412" y="4997920"/>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8" name="2 Marcador de contenido"/>
          <p:cNvSpPr>
            <a:spLocks noGrp="1"/>
          </p:cNvSpPr>
          <p:nvPr>
            <p:ph idx="1"/>
          </p:nvPr>
        </p:nvSpPr>
        <p:spPr>
          <a:xfrm>
            <a:off x="838200" y="1825625"/>
            <a:ext cx="10515600" cy="4351338"/>
          </a:xfrm>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spTree>
    <p:extLst>
      <p:ext uri="{BB962C8B-B14F-4D97-AF65-F5344CB8AC3E}">
        <p14:creationId xmlns:p14="http://schemas.microsoft.com/office/powerpoint/2010/main" val="6369526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6628" name="Picture 4"/>
          <p:cNvPicPr>
            <a:picLocks noChangeAspect="1" noChangeArrowheads="1"/>
          </p:cNvPicPr>
          <p:nvPr/>
        </p:nvPicPr>
        <p:blipFill>
          <a:blip r:embed="rId3" cstate="print"/>
          <a:srcRect t="58808"/>
          <a:stretch>
            <a:fillRect/>
          </a:stretch>
        </p:blipFill>
        <p:spPr bwMode="auto">
          <a:xfrm>
            <a:off x="6372998" y="2219266"/>
            <a:ext cx="4389120" cy="2424768"/>
          </a:xfrm>
          <a:prstGeom prst="rect">
            <a:avLst/>
          </a:prstGeom>
          <a:ln w="3175">
            <a:solidFill>
              <a:schemeClr val="tx1"/>
            </a:solidFill>
          </a:ln>
          <a:effectLst>
            <a:outerShdw blurRad="292100" dist="139700" dir="2700000" algn="tl" rotWithShape="0">
              <a:srgbClr val="333333">
                <a:alpha val="65000"/>
              </a:srgbClr>
            </a:outerShdw>
          </a:effectLst>
        </p:spPr>
      </p:pic>
      <p:pic>
        <p:nvPicPr>
          <p:cNvPr id="26629" name="Picture 5"/>
          <p:cNvPicPr>
            <a:picLocks noChangeAspect="1" noChangeArrowheads="1"/>
          </p:cNvPicPr>
          <p:nvPr/>
        </p:nvPicPr>
        <p:blipFill>
          <a:blip r:embed="rId3" cstate="print"/>
          <a:srcRect t="90" b="41192"/>
          <a:stretch>
            <a:fillRect/>
          </a:stretch>
        </p:blipFill>
        <p:spPr bwMode="auto">
          <a:xfrm>
            <a:off x="1343472" y="2219266"/>
            <a:ext cx="4389120" cy="3456384"/>
          </a:xfrm>
          <a:prstGeom prst="rect">
            <a:avLst/>
          </a:prstGeom>
          <a:ln w="3175">
            <a:solidFill>
              <a:schemeClr val="tx1"/>
            </a:solidFill>
          </a:ln>
          <a:effectLst>
            <a:outerShdw blurRad="292100" dist="139700" dir="2700000" algn="tl" rotWithShape="0">
              <a:srgbClr val="333333">
                <a:alpha val="65000"/>
              </a:srgbClr>
            </a:outerShdw>
          </a:effectLst>
        </p:spPr>
      </p:pic>
      <p:sp>
        <p:nvSpPr>
          <p:cNvPr id="16" name="15 CuadroTexto"/>
          <p:cNvSpPr txBox="1"/>
          <p:nvPr/>
        </p:nvSpPr>
        <p:spPr>
          <a:xfrm>
            <a:off x="1861930" y="1527989"/>
            <a:ext cx="3281476" cy="461665"/>
          </a:xfrm>
          <a:prstGeom prst="rect">
            <a:avLst/>
          </a:prstGeom>
          <a:noFill/>
        </p:spPr>
        <p:txBody>
          <a:bodyPr wrap="none" rtlCol="0">
            <a:spAutoFit/>
          </a:bodyPr>
          <a:lstStyle/>
          <a:p>
            <a:r>
              <a:rPr lang="es-ES" sz="2400" b="1" dirty="0">
                <a:latin typeface="Garamond" panose="02020404030301010803" pitchFamily="18" charset="0"/>
              </a:rPr>
              <a:t>Propiedades del mundo</a:t>
            </a:r>
          </a:p>
        </p:txBody>
      </p:sp>
      <p:sp>
        <p:nvSpPr>
          <p:cNvPr id="17" name="16 CuadroTexto"/>
          <p:cNvSpPr txBox="1"/>
          <p:nvPr/>
        </p:nvSpPr>
        <p:spPr>
          <a:xfrm>
            <a:off x="6909126" y="1527989"/>
            <a:ext cx="3175678" cy="461665"/>
          </a:xfrm>
          <a:prstGeom prst="rect">
            <a:avLst/>
          </a:prstGeom>
          <a:noFill/>
        </p:spPr>
        <p:txBody>
          <a:bodyPr wrap="none" rtlCol="0">
            <a:spAutoFit/>
          </a:bodyPr>
          <a:lstStyle/>
          <a:p>
            <a:r>
              <a:rPr lang="es-ES" sz="2400" b="1" dirty="0">
                <a:latin typeface="Garamond" panose="02020404030301010803" pitchFamily="18" charset="0"/>
              </a:rPr>
              <a:t>Propiedades de la vista</a:t>
            </a:r>
          </a:p>
        </p:txBody>
      </p:sp>
    </p:spTree>
    <p:extLst>
      <p:ext uri="{BB962C8B-B14F-4D97-AF65-F5344CB8AC3E}">
        <p14:creationId xmlns:p14="http://schemas.microsoft.com/office/powerpoint/2010/main" val="2435884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12" name="Picture 2"/>
          <p:cNvPicPr>
            <a:picLocks noChangeAspect="1" noChangeArrowheads="1"/>
          </p:cNvPicPr>
          <p:nvPr/>
        </p:nvPicPr>
        <p:blipFill>
          <a:blip r:embed="rId3" cstate="print"/>
          <a:srcRect/>
          <a:stretch>
            <a:fillRect/>
          </a:stretch>
        </p:blipFill>
        <p:spPr bwMode="auto">
          <a:xfrm>
            <a:off x="997834" y="1960037"/>
            <a:ext cx="3024336" cy="3024336"/>
          </a:xfrm>
          <a:prstGeom prst="rect">
            <a:avLst/>
          </a:prstGeom>
          <a:ln>
            <a:noFill/>
          </a:ln>
          <a:effectLst>
            <a:outerShdw blurRad="292100" dist="139700" dir="2700000" algn="tl" rotWithShape="0">
              <a:srgbClr val="333333">
                <a:alpha val="65000"/>
              </a:srgbClr>
            </a:outerShdw>
          </a:effectLst>
        </p:spPr>
      </p:pic>
      <p:pic>
        <p:nvPicPr>
          <p:cNvPr id="26627" name="Picture 3"/>
          <p:cNvPicPr>
            <a:picLocks noChangeAspect="1" noChangeArrowheads="1"/>
          </p:cNvPicPr>
          <p:nvPr/>
        </p:nvPicPr>
        <p:blipFill>
          <a:blip r:embed="rId4" cstate="print"/>
          <a:srcRect/>
          <a:stretch>
            <a:fillRect/>
          </a:stretch>
        </p:blipFill>
        <p:spPr bwMode="auto">
          <a:xfrm>
            <a:off x="5491133" y="1614398"/>
            <a:ext cx="2914650" cy="4160520"/>
          </a:xfrm>
          <a:prstGeom prst="rect">
            <a:avLst/>
          </a:prstGeom>
          <a:ln>
            <a:noFill/>
          </a:ln>
          <a:effectLst>
            <a:outerShdw blurRad="292100" dist="139700" dir="2700000" algn="tl" rotWithShape="0">
              <a:srgbClr val="333333">
                <a:alpha val="65000"/>
              </a:srgbClr>
            </a:outerShdw>
          </a:effectLst>
        </p:spPr>
      </p:pic>
      <p:sp>
        <p:nvSpPr>
          <p:cNvPr id="13" name="12 CuadroTexto"/>
          <p:cNvSpPr txBox="1"/>
          <p:nvPr/>
        </p:nvSpPr>
        <p:spPr>
          <a:xfrm>
            <a:off x="8601878" y="2651314"/>
            <a:ext cx="2733633" cy="1569660"/>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pxcor</a:t>
            </a:r>
            <a:r>
              <a:rPr lang="es-ES" sz="2400" dirty="0">
                <a:latin typeface="Garamond" pitchFamily="18" charset="0"/>
              </a:rPr>
              <a:t>, </a:t>
            </a:r>
            <a:r>
              <a:rPr lang="es-ES" sz="2400" dirty="0" err="1">
                <a:latin typeface="+mj-lt"/>
              </a:rPr>
              <a:t>pycor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pcolor</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plabel</a:t>
            </a:r>
            <a:r>
              <a:rPr lang="es-ES" sz="2400" dirty="0">
                <a:latin typeface="Garamond" pitchFamily="18" charset="0"/>
              </a:rPr>
              <a:t>, </a:t>
            </a:r>
            <a:r>
              <a:rPr lang="es-ES" sz="2400" dirty="0" err="1">
                <a:latin typeface="+mj-lt"/>
              </a:rPr>
              <a:t>plabel</a:t>
            </a:r>
            <a:r>
              <a:rPr lang="es-ES" sz="2400" dirty="0">
                <a:latin typeface="+mj-lt"/>
              </a:rPr>
              <a:t>-color</a:t>
            </a:r>
          </a:p>
        </p:txBody>
      </p:sp>
      <p:sp>
        <p:nvSpPr>
          <p:cNvPr id="14" name="13 Flecha derecha"/>
          <p:cNvSpPr/>
          <p:nvPr/>
        </p:nvSpPr>
        <p:spPr>
          <a:xfrm>
            <a:off x="2553206" y="2971788"/>
            <a:ext cx="2851517"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15" name="14 CuadroTexto"/>
          <p:cNvSpPr txBox="1"/>
          <p:nvPr/>
        </p:nvSpPr>
        <p:spPr>
          <a:xfrm>
            <a:off x="3982980" y="2551841"/>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Patch</a:t>
            </a:r>
            <a:endParaRPr lang="es-ES" sz="2880" b="1" dirty="0">
              <a:latin typeface="Garamond" pitchFamily="18" charset="0"/>
            </a:endParaRPr>
          </a:p>
        </p:txBody>
      </p:sp>
    </p:spTree>
    <p:extLst>
      <p:ext uri="{BB962C8B-B14F-4D97-AF65-F5344CB8AC3E}">
        <p14:creationId xmlns:p14="http://schemas.microsoft.com/office/powerpoint/2010/main" val="17933941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0653" y="1910150"/>
            <a:ext cx="4103370" cy="385191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t="4271" b="4611"/>
          <a:stretch>
            <a:fillRect/>
          </a:stretch>
        </p:blipFill>
        <p:spPr bwMode="auto">
          <a:xfrm>
            <a:off x="5360432" y="750303"/>
            <a:ext cx="2903220" cy="5530214"/>
          </a:xfrm>
          <a:prstGeom prst="rect">
            <a:avLst/>
          </a:prstGeom>
          <a:ln w="3175">
            <a:solidFill>
              <a:schemeClr val="tx1"/>
            </a:solidFill>
          </a:ln>
          <a:effectLst>
            <a:outerShdw blurRad="292100" dist="139700" dir="2700000" algn="tl" rotWithShape="0">
              <a:srgbClr val="333333">
                <a:alpha val="65000"/>
              </a:srgbClr>
            </a:outerShdw>
          </a:effectLst>
        </p:spPr>
      </p:pic>
      <p:sp>
        <p:nvSpPr>
          <p:cNvPr id="8" name="7 Flecha derecha"/>
          <p:cNvSpPr/>
          <p:nvPr/>
        </p:nvSpPr>
        <p:spPr>
          <a:xfrm>
            <a:off x="3014310" y="2651314"/>
            <a:ext cx="2246650"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9" name="8 CuadroTexto"/>
          <p:cNvSpPr txBox="1"/>
          <p:nvPr/>
        </p:nvSpPr>
        <p:spPr>
          <a:xfrm>
            <a:off x="3364415" y="2232329"/>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Turtle</a:t>
            </a:r>
            <a:endParaRPr lang="es-ES" sz="2880" b="1" dirty="0">
              <a:latin typeface="Garamond"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spTree>
    <p:extLst>
      <p:ext uri="{BB962C8B-B14F-4D97-AF65-F5344CB8AC3E}">
        <p14:creationId xmlns:p14="http://schemas.microsoft.com/office/powerpoint/2010/main" val="38746268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pic>
        <p:nvPicPr>
          <p:cNvPr id="28674" name="Picture 2"/>
          <p:cNvPicPr>
            <a:picLocks noChangeAspect="1" noChangeArrowheads="1"/>
          </p:cNvPicPr>
          <p:nvPr/>
        </p:nvPicPr>
        <p:blipFill>
          <a:blip r:embed="rId3" cstate="print"/>
          <a:srcRect/>
          <a:stretch>
            <a:fillRect/>
          </a:stretch>
        </p:blipFill>
        <p:spPr bwMode="auto">
          <a:xfrm>
            <a:off x="2553206" y="4033867"/>
            <a:ext cx="1851660" cy="185166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5" name="Picture 3"/>
          <p:cNvPicPr>
            <a:picLocks noChangeAspect="1" noChangeArrowheads="1"/>
          </p:cNvPicPr>
          <p:nvPr/>
        </p:nvPicPr>
        <p:blipFill>
          <a:blip r:embed="rId4" cstate="print"/>
          <a:srcRect/>
          <a:stretch>
            <a:fillRect/>
          </a:stretch>
        </p:blipFill>
        <p:spPr bwMode="auto">
          <a:xfrm>
            <a:off x="1948339" y="1441580"/>
            <a:ext cx="2486710" cy="2131465"/>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6" name="Picture 4"/>
          <p:cNvPicPr>
            <a:picLocks noChangeAspect="1" noChangeArrowheads="1"/>
          </p:cNvPicPr>
          <p:nvPr/>
        </p:nvPicPr>
        <p:blipFill>
          <a:blip r:embed="rId5" cstate="print"/>
          <a:srcRect/>
          <a:stretch>
            <a:fillRect/>
          </a:stretch>
        </p:blipFill>
        <p:spPr bwMode="auto">
          <a:xfrm>
            <a:off x="5750362" y="1700809"/>
            <a:ext cx="1634490" cy="163449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7" name="Picture 5"/>
          <p:cNvPicPr>
            <a:picLocks noChangeAspect="1" noChangeArrowheads="1"/>
          </p:cNvPicPr>
          <p:nvPr/>
        </p:nvPicPr>
        <p:blipFill>
          <a:blip r:embed="rId6" cstate="print"/>
          <a:srcRect/>
          <a:stretch>
            <a:fillRect/>
          </a:stretch>
        </p:blipFill>
        <p:spPr bwMode="auto">
          <a:xfrm>
            <a:off x="5404724" y="4033868"/>
            <a:ext cx="1634490" cy="1634490"/>
          </a:xfrm>
          <a:prstGeom prst="rect">
            <a:avLst/>
          </a:prstGeom>
          <a:ln w="3175">
            <a:solidFill>
              <a:schemeClr val="tx1"/>
            </a:solidFill>
          </a:ln>
          <a:effectLst>
            <a:outerShdw blurRad="292100" dist="139700" dir="2700000" algn="tl" rotWithShape="0">
              <a:srgbClr val="333333">
                <a:alpha val="65000"/>
              </a:srgbClr>
            </a:outerShdw>
          </a:effectLst>
        </p:spPr>
      </p:pic>
      <p:sp>
        <p:nvSpPr>
          <p:cNvPr id="12" name="11 CuadroTexto"/>
          <p:cNvSpPr txBox="1"/>
          <p:nvPr/>
        </p:nvSpPr>
        <p:spPr>
          <a:xfrm>
            <a:off x="2207569" y="3861048"/>
            <a:ext cx="10198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heading</a:t>
            </a:r>
            <a:endParaRPr lang="es-ES" sz="2160" dirty="0">
              <a:latin typeface="Garamond" pitchFamily="18" charset="0"/>
            </a:endParaRPr>
          </a:p>
        </p:txBody>
      </p:sp>
      <p:sp>
        <p:nvSpPr>
          <p:cNvPr id="13" name="12 CuadroTexto"/>
          <p:cNvSpPr txBox="1"/>
          <p:nvPr/>
        </p:nvSpPr>
        <p:spPr>
          <a:xfrm>
            <a:off x="3707323" y="3256181"/>
            <a:ext cx="79541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shape</a:t>
            </a:r>
            <a:endParaRPr lang="es-ES" sz="2160" dirty="0">
              <a:latin typeface="Garamond" pitchFamily="18" charset="0"/>
            </a:endParaRPr>
          </a:p>
        </p:txBody>
      </p:sp>
      <p:sp>
        <p:nvSpPr>
          <p:cNvPr id="14" name="13 CuadroTexto"/>
          <p:cNvSpPr txBox="1"/>
          <p:nvPr/>
        </p:nvSpPr>
        <p:spPr>
          <a:xfrm>
            <a:off x="5231904" y="4454765"/>
            <a:ext cx="153279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coordenadas</a:t>
            </a:r>
          </a:p>
        </p:txBody>
      </p:sp>
      <p:sp>
        <p:nvSpPr>
          <p:cNvPr id="15" name="14 CuadroTexto"/>
          <p:cNvSpPr txBox="1"/>
          <p:nvPr/>
        </p:nvSpPr>
        <p:spPr>
          <a:xfrm>
            <a:off x="4794570" y="1441579"/>
            <a:ext cx="152432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movimiento</a:t>
            </a:r>
          </a:p>
          <a:p>
            <a:r>
              <a:rPr lang="es-ES" sz="2160" dirty="0">
                <a:latin typeface="Garamond" pitchFamily="18" charset="0"/>
              </a:rPr>
              <a:t>en el mundo</a:t>
            </a:r>
          </a:p>
        </p:txBody>
      </p:sp>
    </p:spTree>
    <p:extLst>
      <p:ext uri="{BB962C8B-B14F-4D97-AF65-F5344CB8AC3E}">
        <p14:creationId xmlns:p14="http://schemas.microsoft.com/office/powerpoint/2010/main" val="2927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0">
                                            <p:txEl>
                                              <p:pRg st="2" end="2"/>
                                            </p:txEl>
                                          </p:spTgt>
                                        </p:tgtEl>
                                        <p:attrNameLst>
                                          <p:attrName>style.fontStyle</p:attrName>
                                        </p:attrNameLst>
                                      </p:cBhvr>
                                      <p:to>
                                        <p:strVal val="normal"/>
                                      </p:to>
                                    </p:set>
                                    <p:set>
                                      <p:cBhvr override="childStyle">
                                        <p:cTn id="7" dur="indefinite"/>
                                        <p:tgtEl>
                                          <p:spTgt spid="10">
                                            <p:txEl>
                                              <p:pRg st="2" end="2"/>
                                            </p:txEl>
                                          </p:spTgt>
                                        </p:tgtEl>
                                        <p:attrNameLst>
                                          <p:attrName>style.fontWeight</p:attrName>
                                        </p:attrNameLst>
                                      </p:cBhvr>
                                      <p:to>
                                        <p:strVal val="bold"/>
                                      </p:to>
                                    </p:set>
                                    <p:set>
                                      <p:cBhvr override="childStyle">
                                        <p:cTn id="8" dur="indefinite"/>
                                        <p:tgtEl>
                                          <p:spTgt spid="10">
                                            <p:txEl>
                                              <p:pRg st="2" end="2"/>
                                            </p:txEl>
                                          </p:spTgt>
                                        </p:tgtEl>
                                        <p:attrNameLst>
                                          <p:attrName>style.textDecorationUnderline</p:attrName>
                                        </p:attrNameLst>
                                      </p:cBhvr>
                                      <p:to>
                                        <p:strVal val="false"/>
                                      </p:to>
                                    </p:set>
                                  </p:childTnLst>
                                </p:cTn>
                              </p:par>
                              <p:par>
                                <p:cTn id="9" presetID="10" presetClass="entr" presetSubtype="0"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fade">
                                      <p:cBhvr>
                                        <p:cTn id="11" dur="2000"/>
                                        <p:tgtEl>
                                          <p:spTgt spid="286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fade">
                                      <p:cBhvr>
                                        <p:cTn id="20" dur="2000"/>
                                        <p:tgtEl>
                                          <p:spTgt spid="2867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mph" presetSubtype="1" nodeType="clickEffect">
                                  <p:stCondLst>
                                    <p:cond delay="0"/>
                                  </p:stCondLst>
                                  <p:childTnLst>
                                    <p:set>
                                      <p:cBhvr override="childStyle">
                                        <p:cTn id="24" dur="indefinite"/>
                                        <p:tgtEl>
                                          <p:spTgt spid="10">
                                            <p:txEl>
                                              <p:pRg st="3" end="3"/>
                                            </p:txEl>
                                          </p:spTgt>
                                        </p:tgtEl>
                                        <p:attrNameLst>
                                          <p:attrName>style.fontStyle</p:attrName>
                                        </p:attrNameLst>
                                      </p:cBhvr>
                                      <p:to>
                                        <p:strVal val="normal"/>
                                      </p:to>
                                    </p:set>
                                    <p:set>
                                      <p:cBhvr override="childStyle">
                                        <p:cTn id="25" dur="indefinite"/>
                                        <p:tgtEl>
                                          <p:spTgt spid="10">
                                            <p:txEl>
                                              <p:pRg st="3" end="3"/>
                                            </p:txEl>
                                          </p:spTgt>
                                        </p:tgtEl>
                                        <p:attrNameLst>
                                          <p:attrName>style.fontWeight</p:attrName>
                                        </p:attrNameLst>
                                      </p:cBhvr>
                                      <p:to>
                                        <p:strVal val="bold"/>
                                      </p:to>
                                    </p:set>
                                    <p:set>
                                      <p:cBhvr override="childStyle">
                                        <p:cTn id="26" dur="indefinite"/>
                                        <p:tgtEl>
                                          <p:spTgt spid="10">
                                            <p:txEl>
                                              <p:pRg st="3" end="3"/>
                                            </p:txEl>
                                          </p:spTgt>
                                        </p:tgtEl>
                                        <p:attrNameLst>
                                          <p:attrName>style.textDecorationUnderline</p:attrName>
                                        </p:attrNameLst>
                                      </p:cBhvr>
                                      <p:to>
                                        <p:strVal val="false"/>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20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childTnLst>
                                    <p:set>
                                      <p:cBhvr override="childStyle">
                                        <p:cTn id="36" dur="indefinite"/>
                                        <p:tgtEl>
                                          <p:spTgt spid="10">
                                            <p:txEl>
                                              <p:pRg st="6" end="6"/>
                                            </p:txEl>
                                          </p:spTgt>
                                        </p:tgtEl>
                                        <p:attrNameLst>
                                          <p:attrName>style.fontStyle</p:attrName>
                                        </p:attrNameLst>
                                      </p:cBhvr>
                                      <p:to>
                                        <p:strVal val="normal"/>
                                      </p:to>
                                    </p:set>
                                    <p:set>
                                      <p:cBhvr override="childStyle">
                                        <p:cTn id="37" dur="indefinite"/>
                                        <p:tgtEl>
                                          <p:spTgt spid="10">
                                            <p:txEl>
                                              <p:pRg st="6" end="6"/>
                                            </p:txEl>
                                          </p:spTgt>
                                        </p:tgtEl>
                                        <p:attrNameLst>
                                          <p:attrName>style.fontWeight</p:attrName>
                                        </p:attrNameLst>
                                      </p:cBhvr>
                                      <p:to>
                                        <p:strVal val="bold"/>
                                      </p:to>
                                    </p:set>
                                    <p:set>
                                      <p:cBhvr override="childStyle">
                                        <p:cTn id="38" dur="indefinite"/>
                                        <p:tgtEl>
                                          <p:spTgt spid="10">
                                            <p:txEl>
                                              <p:pRg st="6" end="6"/>
                                            </p:txEl>
                                          </p:spTgt>
                                        </p:tgtEl>
                                        <p:attrNameLst>
                                          <p:attrName>style.textDecorationUnderline</p:attrName>
                                        </p:attrNameLst>
                                      </p:cBhvr>
                                      <p:to>
                                        <p:strVal val="false"/>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0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28675"/>
                                        </p:tgtEl>
                                        <p:attrNameLst>
                                          <p:attrName>style.visibility</p:attrName>
                                        </p:attrNameLst>
                                      </p:cBhvr>
                                      <p:to>
                                        <p:strVal val="visible"/>
                                      </p:to>
                                    </p:set>
                                    <p:animEffect transition="in" filter="fade">
                                      <p:cBhvr>
                                        <p:cTn id="44"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Centro de comandos. Tipos de Datos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99303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2172715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Centro de Comandos</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 Números aleatorios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smtClean="0">
                <a:latin typeface="Garamond" panose="02020404030301010803" pitchFamily="18" charset="0"/>
              </a:rPr>
              <a:t>Tipo Booleano</a:t>
            </a:r>
            <a:endParaRPr lang="es-ES" dirty="0" smtClean="0">
              <a:latin typeface="Garamond" panose="02020404030301010803" pitchFamily="18" charset="0"/>
            </a:endParaRPr>
          </a:p>
        </p:txBody>
      </p:sp>
    </p:spTree>
    <p:extLst>
      <p:ext uri="{BB962C8B-B14F-4D97-AF65-F5344CB8AC3E}">
        <p14:creationId xmlns:p14="http://schemas.microsoft.com/office/powerpoint/2010/main" val="3658158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Centro de Comandos</a:t>
            </a:r>
            <a:endParaRPr lang="es-ES" dirty="0">
              <a:latin typeface="Garamond" panose="02020404030301010803" pitchFamily="18" charset="0"/>
            </a:endParaRPr>
          </a:p>
        </p:txBody>
      </p:sp>
      <p:pic>
        <p:nvPicPr>
          <p:cNvPr id="1028" name="Picture 4" descr="C:\Users\fsancho\Documents\My Dropbox\FERNANDO&amp;JUANCARLOS\Cursos Thales\NetLogo\Libro NetLogo\C1-imagenes\image01.png"/>
          <p:cNvPicPr>
            <a:picLocks noChangeAspect="1" noChangeArrowheads="1"/>
          </p:cNvPicPr>
          <p:nvPr/>
        </p:nvPicPr>
        <p:blipFill>
          <a:blip r:embed="rId3" cstate="print"/>
          <a:srcRect/>
          <a:stretch>
            <a:fillRect/>
          </a:stretch>
        </p:blipFill>
        <p:spPr bwMode="auto">
          <a:xfrm>
            <a:off x="3330893" y="1323854"/>
            <a:ext cx="5530214" cy="5120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C:\Users\fsancho\Documents\My Dropbox\FERNANDO&amp;JUANCARLOS\Cursos Thales\NetLogo\Libro NetLogo\C1-imagenes\image01.png"/>
          <p:cNvPicPr>
            <a:picLocks noChangeAspect="1" noChangeArrowheads="1"/>
          </p:cNvPicPr>
          <p:nvPr/>
        </p:nvPicPr>
        <p:blipFill>
          <a:blip r:embed="rId3" cstate="print"/>
          <a:srcRect t="88210"/>
          <a:stretch>
            <a:fillRect/>
          </a:stretch>
        </p:blipFill>
        <p:spPr bwMode="auto">
          <a:xfrm>
            <a:off x="825015" y="5322293"/>
            <a:ext cx="10584566" cy="1155390"/>
          </a:xfrm>
          <a:prstGeom prst="rect">
            <a:avLst/>
          </a:prstGeom>
          <a:noFill/>
          <a:ln w="3175">
            <a:solidFill>
              <a:schemeClr val="tx1"/>
            </a:solidFill>
          </a:ln>
        </p:spPr>
      </p:pic>
    </p:spTree>
    <p:extLst>
      <p:ext uri="{BB962C8B-B14F-4D97-AF65-F5344CB8AC3E}">
        <p14:creationId xmlns:p14="http://schemas.microsoft.com/office/powerpoint/2010/main" val="689618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En </a:t>
            </a:r>
            <a:r>
              <a:rPr lang="es-ES" dirty="0" err="1" smtClean="0">
                <a:latin typeface="Garamond" panose="02020404030301010803" pitchFamily="18" charset="0"/>
              </a:rPr>
              <a:t>NetLogo</a:t>
            </a:r>
            <a:r>
              <a:rPr lang="es-ES" dirty="0" smtClean="0">
                <a:latin typeface="Garamond" panose="02020404030301010803" pitchFamily="18" charset="0"/>
              </a:rPr>
              <a:t> no hay que declarar el tipo de dato que se almacenará en una variable.</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dirty="0" smtClean="0">
                <a:latin typeface="Garamond" panose="02020404030301010803" pitchFamily="18" charset="0"/>
              </a:rPr>
              <a:t>Booleanos</a:t>
            </a:r>
          </a:p>
          <a:p>
            <a:pPr lvl="1"/>
            <a:r>
              <a:rPr lang="es-ES" dirty="0" smtClean="0">
                <a:latin typeface="Garamond" panose="02020404030301010803" pitchFamily="18" charset="0"/>
              </a:rPr>
              <a:t>Otros (como agentes, conjuntos de agentes, etc…)</a:t>
            </a:r>
            <a:endParaRPr lang="es-ES" dirty="0">
              <a:latin typeface="Garamond" panose="02020404030301010803" pitchFamily="18" charset="0"/>
            </a:endParaRPr>
          </a:p>
        </p:txBody>
      </p:sp>
    </p:spTree>
    <p:extLst>
      <p:ext uri="{BB962C8B-B14F-4D97-AF65-F5344CB8AC3E}">
        <p14:creationId xmlns:p14="http://schemas.microsoft.com/office/powerpoint/2010/main" val="1579467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Números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2880" dirty="0">
                <a:latin typeface="Garamond" panose="02020404030301010803" pitchFamily="18" charset="0"/>
              </a:rPr>
              <a:t>No diferencia entre enteros y decimales: todos son de coma flotante de doble precisión.</a:t>
            </a:r>
          </a:p>
          <a:p>
            <a:r>
              <a:rPr lang="es-ES" sz="2880" dirty="0">
                <a:latin typeface="Garamond" panose="02020404030301010803" pitchFamily="18" charset="0"/>
              </a:rPr>
              <a:t>Rango: de   -2</a:t>
            </a:r>
            <a:r>
              <a:rPr lang="es-ES" sz="2880" baseline="30000" dirty="0">
                <a:latin typeface="Garamond" panose="02020404030301010803" pitchFamily="18" charset="0"/>
              </a:rPr>
              <a:t>53</a:t>
            </a:r>
            <a:r>
              <a:rPr lang="es-ES" sz="2880" dirty="0">
                <a:latin typeface="Garamond" panose="02020404030301010803" pitchFamily="18" charset="0"/>
              </a:rPr>
              <a:t>  a   2</a:t>
            </a:r>
            <a:r>
              <a:rPr lang="es-ES" sz="2880" baseline="30000" dirty="0">
                <a:latin typeface="Garamond" panose="02020404030301010803" pitchFamily="18" charset="0"/>
              </a:rPr>
              <a:t>53</a:t>
            </a:r>
            <a:endParaRPr lang="es-ES" sz="2880" dirty="0">
              <a:latin typeface="Garamond" panose="02020404030301010803" pitchFamily="18" charset="0"/>
            </a:endParaRPr>
          </a:p>
          <a:p>
            <a:r>
              <a:rPr lang="es-ES" sz="2880" dirty="0">
                <a:latin typeface="Garamond" panose="02020404030301010803" pitchFamily="18" charset="0"/>
              </a:rPr>
              <a:t>Uso de números </a:t>
            </a:r>
            <a:r>
              <a:rPr lang="es-ES" sz="2880" dirty="0" err="1">
                <a:latin typeface="Garamond" panose="02020404030301010803" pitchFamily="18" charset="0"/>
              </a:rPr>
              <a:t>pseudo</a:t>
            </a:r>
            <a:r>
              <a:rPr lang="es-ES" sz="2880" dirty="0">
                <a:latin typeface="Garamond" panose="02020404030301010803" pitchFamily="18" charset="0"/>
              </a:rPr>
              <a:t>-aleatorios:</a:t>
            </a:r>
          </a:p>
          <a:p>
            <a:pPr lvl="1"/>
            <a:r>
              <a:rPr lang="es-ES" sz="1920" dirty="0" err="1">
                <a:latin typeface="Garamond" panose="02020404030301010803" pitchFamily="18" charset="0"/>
                <a:ea typeface="Arial Unicode MS" pitchFamily="34" charset="-128"/>
                <a:cs typeface="Arial Unicode MS" pitchFamily="34" charset="-128"/>
              </a:rPr>
              <a:t>random</a:t>
            </a:r>
            <a:endParaRPr lang="es-ES" sz="1920" dirty="0">
              <a:latin typeface="Garamond" panose="02020404030301010803" pitchFamily="18" charset="0"/>
              <a:ea typeface="Arial Unicode MS" pitchFamily="34" charset="-128"/>
              <a:cs typeface="Arial Unicode MS" pitchFamily="34" charset="-128"/>
            </a:endParaRPr>
          </a:p>
          <a:p>
            <a:pPr lvl="1"/>
            <a:r>
              <a:rPr lang="es-ES" sz="1920" dirty="0" err="1">
                <a:latin typeface="Garamond" panose="02020404030301010803" pitchFamily="18" charset="0"/>
                <a:ea typeface="Arial Unicode MS" pitchFamily="34" charset="-128"/>
                <a:cs typeface="Arial Unicode MS" pitchFamily="34" charset="-128"/>
              </a:rPr>
              <a:t>random-float</a:t>
            </a:r>
            <a:endParaRPr lang="es-ES" sz="1920" dirty="0">
              <a:latin typeface="Garamond" panose="02020404030301010803" pitchFamily="18" charset="0"/>
              <a:ea typeface="Arial Unicode MS" pitchFamily="34" charset="-128"/>
              <a:cs typeface="Arial Unicode MS" pitchFamily="34" charset="-128"/>
            </a:endParaRPr>
          </a:p>
        </p:txBody>
      </p:sp>
      <p:sp>
        <p:nvSpPr>
          <p:cNvPr id="4" name="3 CuadroTexto"/>
          <p:cNvSpPr txBox="1"/>
          <p:nvPr/>
        </p:nvSpPr>
        <p:spPr>
          <a:xfrm>
            <a:off x="2034749" y="5330011"/>
            <a:ext cx="42340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r>
              <a:rPr lang="es-ES" sz="2000" dirty="0" err="1">
                <a:latin typeface="+mj-lt"/>
                <a:ea typeface="Arial Unicode MS" pitchFamily="34" charset="-128"/>
                <a:cs typeface="Arial Unicode MS" pitchFamily="34" charset="-128"/>
              </a:rPr>
              <a:t>random-poisson</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random-exponential</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-normal,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-gamma</a:t>
            </a:r>
            <a:endParaRPr lang="es-ES" dirty="0">
              <a:latin typeface="+mj-lt"/>
            </a:endParaRPr>
          </a:p>
        </p:txBody>
      </p:sp>
      <p:pic>
        <p:nvPicPr>
          <p:cNvPr id="7" name="Imagen 6"/>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2243054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cadenas de texto</a:t>
            </a:r>
            <a:endParaRPr lang="es-ES" dirty="0">
              <a:latin typeface="Garamond" panose="02020404030301010803" pitchFamily="18" charset="0"/>
            </a:endParaRPr>
          </a:p>
        </p:txBody>
      </p:sp>
      <p:sp>
        <p:nvSpPr>
          <p:cNvPr id="3" name="2 Marcador de contenido"/>
          <p:cNvSpPr>
            <a:spLocks noGrp="1"/>
          </p:cNvSpPr>
          <p:nvPr>
            <p:ph idx="1"/>
          </p:nvPr>
        </p:nvSpPr>
        <p:spPr>
          <a:xfrm>
            <a:off x="1158240" y="1441580"/>
            <a:ext cx="5174079" cy="4684585"/>
          </a:xfrm>
        </p:spPr>
        <p:txBody>
          <a:bodyPr>
            <a:normAutofit/>
          </a:bodyPr>
          <a:lstStyle/>
          <a:p>
            <a:r>
              <a:rPr lang="es-ES" dirty="0" smtClean="0">
                <a:latin typeface="Garamond" panose="02020404030301010803" pitchFamily="18" charset="0"/>
              </a:rPr>
              <a:t>Almacena caracteres. </a:t>
            </a:r>
          </a:p>
          <a:p>
            <a:r>
              <a:rPr lang="es-ES" dirty="0" smtClean="0">
                <a:latin typeface="Garamond" panose="02020404030301010803" pitchFamily="18" charset="0"/>
              </a:rPr>
              <a:t>Se encierran entre comillas dobles.</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substring</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remove</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word</a:t>
            </a:r>
            <a:endParaRPr lang="es-ES" sz="2640" dirty="0">
              <a:latin typeface="+mj-lt"/>
              <a:ea typeface="Arial Unicode MS" pitchFamily="34" charset="-128"/>
              <a:cs typeface="Arial Unicode MS" pitchFamily="34" charset="-128"/>
            </a:endParaRPr>
          </a:p>
        </p:txBody>
      </p:sp>
      <p:sp>
        <p:nvSpPr>
          <p:cNvPr id="4" name="3 CuadroTexto"/>
          <p:cNvSpPr txBox="1"/>
          <p:nvPr/>
        </p:nvSpPr>
        <p:spPr>
          <a:xfrm>
            <a:off x="6410762" y="4735354"/>
            <a:ext cx="278871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a:p>
            <a:r>
              <a:rPr lang="es-ES" sz="2160" b="1" dirty="0"/>
              <a:t>  0………………………….19</a:t>
            </a:r>
          </a:p>
        </p:txBody>
      </p:sp>
      <p:sp>
        <p:nvSpPr>
          <p:cNvPr id="5" name="4 CuadroTexto"/>
          <p:cNvSpPr txBox="1"/>
          <p:nvPr/>
        </p:nvSpPr>
        <p:spPr>
          <a:xfrm>
            <a:off x="6332319" y="1965446"/>
            <a:ext cx="278871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p:txBody>
      </p:sp>
    </p:spTree>
    <p:extLst>
      <p:ext uri="{BB962C8B-B14F-4D97-AF65-F5344CB8AC3E}">
        <p14:creationId xmlns:p14="http://schemas.microsoft.com/office/powerpoint/2010/main" val="33816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listas</a:t>
            </a:r>
            <a:endParaRPr lang="es-ES" dirty="0">
              <a:latin typeface="Garamond" panose="02020404030301010803" pitchFamily="18" charset="0"/>
            </a:endParaRPr>
          </a:p>
        </p:txBody>
      </p:sp>
      <p:sp>
        <p:nvSpPr>
          <p:cNvPr id="3" name="2 Marcador de contenido"/>
          <p:cNvSpPr>
            <a:spLocks noGrp="1"/>
          </p:cNvSpPr>
          <p:nvPr>
            <p:ph idx="1"/>
          </p:nvPr>
        </p:nvSpPr>
        <p:spPr>
          <a:xfrm>
            <a:off x="548640" y="1432591"/>
            <a:ext cx="9354312" cy="5098165"/>
          </a:xfrm>
        </p:spPr>
        <p:txBody>
          <a:bodyPr>
            <a:noAutofit/>
          </a:bodyPr>
          <a:lstStyle/>
          <a:p>
            <a:r>
              <a:rPr lang="es-ES" sz="2400" dirty="0" smtClean="0">
                <a:latin typeface="Garamond" panose="02020404030301010803" pitchFamily="18" charset="0"/>
              </a:rPr>
              <a:t>Estructura ordenada que almacena otras unidades de información. </a:t>
            </a:r>
          </a:p>
          <a:p>
            <a:r>
              <a:rPr lang="es-ES" sz="2400" dirty="0" smtClean="0">
                <a:latin typeface="Garamond" panose="02020404030301010803" pitchFamily="18" charset="0"/>
              </a:rPr>
              <a:t>Se encierran entre corchetes.</a:t>
            </a:r>
          </a:p>
          <a:p>
            <a:r>
              <a:rPr lang="es-ES" sz="2400" dirty="0" smtClean="0">
                <a:latin typeface="Garamond" panose="02020404030301010803" pitchFamily="18" charset="0"/>
              </a:rPr>
              <a:t>Lista vacía:</a:t>
            </a:r>
          </a:p>
          <a:p>
            <a:r>
              <a:rPr lang="es-ES" sz="2400" dirty="0" smtClean="0">
                <a:latin typeface="Garamond" panose="02020404030301010803" pitchFamily="18" charset="0"/>
              </a:rPr>
              <a:t>Funciones básicas: </a:t>
            </a:r>
          </a:p>
          <a:p>
            <a:pPr lvl="1"/>
            <a:r>
              <a:rPr lang="es-ES" sz="2000" dirty="0" err="1">
                <a:latin typeface="+mj-lt"/>
                <a:ea typeface="Arial Unicode MS" pitchFamily="34" charset="-128"/>
                <a:cs typeface="Arial Unicode MS" pitchFamily="34" charset="-128"/>
              </a:rPr>
              <a:t>length</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bf</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bl</a:t>
            </a:r>
            <a:r>
              <a:rPr lang="es-ES" sz="2000" dirty="0">
                <a:latin typeface="Garamond" panose="02020404030301010803" pitchFamily="18" charset="0"/>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member</a:t>
            </a:r>
            <a:r>
              <a:rPr lang="es-ES" sz="2000" dirty="0">
                <a:latin typeface="+mj-lt"/>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remove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reverse</a:t>
            </a:r>
          </a:p>
          <a:p>
            <a:pPr lvl="1"/>
            <a:r>
              <a:rPr lang="es-ES" sz="2000" dirty="0">
                <a:latin typeface="+mj-lt"/>
                <a:ea typeface="Arial Unicode MS" pitchFamily="34" charset="-128"/>
                <a:cs typeface="Arial Unicode MS" pitchFamily="34" charset="-128"/>
              </a:rPr>
              <a:t>position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item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sublist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replace-item</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first-put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last-put</a:t>
            </a:r>
            <a:endParaRPr lang="es-ES" sz="2000" dirty="0">
              <a:latin typeface="+mj-lt"/>
              <a:ea typeface="Arial Unicode MS" pitchFamily="34" charset="-128"/>
              <a:cs typeface="Arial Unicode MS" pitchFamily="34" charset="-128"/>
            </a:endParaRP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sentence</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list</a:t>
            </a:r>
            <a:endParaRPr lang="es-ES" sz="2000" dirty="0">
              <a:latin typeface="+mj-lt"/>
              <a:ea typeface="Arial Unicode MS" pitchFamily="34" charset="-128"/>
              <a:cs typeface="Arial Unicode MS" pitchFamily="34" charset="-128"/>
            </a:endParaRPr>
          </a:p>
          <a:p>
            <a:r>
              <a:rPr lang="es-ES" dirty="0">
                <a:latin typeface="Garamond" panose="02020404030301010803" pitchFamily="18" charset="0"/>
                <a:ea typeface="Arial Unicode MS" pitchFamily="34" charset="-128"/>
                <a:cs typeface="Arial Unicode MS" pitchFamily="34" charset="-128"/>
              </a:rPr>
              <a:t>Operaciones sobre listas numéricas: </a:t>
            </a:r>
            <a:r>
              <a:rPr lang="es-ES" sz="2000" dirty="0" err="1">
                <a:latin typeface="+mj-lt"/>
                <a:ea typeface="Arial Unicode MS" pitchFamily="34" charset="-128"/>
                <a:cs typeface="Arial Unicode MS" pitchFamily="34" charset="-128"/>
              </a:rPr>
              <a:t>max</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min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variance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mean</a:t>
            </a:r>
            <a:r>
              <a:rPr lang="es-ES" sz="2000" dirty="0">
                <a:latin typeface="Garamond" panose="02020404030301010803" pitchFamily="18" charset="0"/>
                <a:ea typeface="Arial Unicode MS" pitchFamily="34" charset="-128"/>
                <a:cs typeface="Arial Unicode MS" pitchFamily="34" charset="-128"/>
              </a:rPr>
              <a:t>,…</a:t>
            </a:r>
          </a:p>
          <a:p>
            <a:endParaRPr lang="es-ES" sz="2400" dirty="0">
              <a:latin typeface="Garamond" panose="02020404030301010803" pitchFamily="18" charset="0"/>
            </a:endParaRPr>
          </a:p>
        </p:txBody>
      </p:sp>
      <p:sp>
        <p:nvSpPr>
          <p:cNvPr id="5" name="4 CuadroTexto"/>
          <p:cNvSpPr txBox="1"/>
          <p:nvPr/>
        </p:nvSpPr>
        <p:spPr>
          <a:xfrm>
            <a:off x="4598168" y="1940225"/>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p:txBody>
      </p:sp>
      <p:sp>
        <p:nvSpPr>
          <p:cNvPr id="6" name="5 CuadroTexto"/>
          <p:cNvSpPr txBox="1"/>
          <p:nvPr/>
        </p:nvSpPr>
        <p:spPr>
          <a:xfrm>
            <a:off x="5104081" y="4381339"/>
            <a:ext cx="3197155"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a:p>
            <a:r>
              <a:rPr lang="es-ES" sz="2160" b="1" dirty="0"/>
              <a:t> 0  1    2       3     4          5</a:t>
            </a:r>
          </a:p>
        </p:txBody>
      </p:sp>
      <p:sp>
        <p:nvSpPr>
          <p:cNvPr id="7" name="6 CuadroTexto"/>
          <p:cNvSpPr txBox="1"/>
          <p:nvPr/>
        </p:nvSpPr>
        <p:spPr>
          <a:xfrm>
            <a:off x="2593735" y="2366685"/>
            <a:ext cx="518458"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 ]</a:t>
            </a:r>
          </a:p>
        </p:txBody>
      </p:sp>
    </p:spTree>
    <p:extLst>
      <p:ext uri="{BB962C8B-B14F-4D97-AF65-F5344CB8AC3E}">
        <p14:creationId xmlns:p14="http://schemas.microsoft.com/office/powerpoint/2010/main" val="3412302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Booleanos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446031" cy="4525963"/>
          </a:xfrm>
        </p:spPr>
        <p:txBody>
          <a:bodyPr>
            <a:normAutofit/>
          </a:bodyPr>
          <a:lstStyle/>
          <a:p>
            <a:r>
              <a:rPr lang="es-ES" sz="3200" dirty="0">
                <a:latin typeface="Garamond" panose="02020404030301010803" pitchFamily="18" charset="0"/>
              </a:rPr>
              <a:t>Permiten trabajar con valores lógicos: </a:t>
            </a:r>
          </a:p>
          <a:p>
            <a:pPr lvl="1">
              <a:buNone/>
            </a:pPr>
            <a:r>
              <a:rPr lang="es-ES" sz="2800" dirty="0">
                <a:latin typeface="Garamond" panose="02020404030301010803" pitchFamily="18" charset="0"/>
              </a:rPr>
              <a:t>   Verdad/Falso… </a:t>
            </a:r>
            <a:r>
              <a:rPr lang="es-ES" sz="2000" dirty="0">
                <a:latin typeface="+mj-lt"/>
                <a:ea typeface="Arial Unicode MS" pitchFamily="34" charset="-128"/>
                <a:cs typeface="Arial Unicode MS" pitchFamily="34" charset="-128"/>
              </a:rPr>
              <a:t>True/False</a:t>
            </a:r>
          </a:p>
          <a:p>
            <a:r>
              <a:rPr lang="es-ES" sz="3200" dirty="0">
                <a:latin typeface="Garamond" panose="02020404030301010803" pitchFamily="18" charset="0"/>
                <a:ea typeface="Arial Unicode MS" pitchFamily="34" charset="-128"/>
                <a:cs typeface="Arial Unicode MS" pitchFamily="34" charset="-128"/>
              </a:rPr>
              <a:t>Se utilizarán para condicionales y comprobaciones.</a:t>
            </a:r>
          </a:p>
          <a:p>
            <a:pPr lvl="1"/>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3 &gt; 2</a:t>
            </a:r>
          </a:p>
          <a:p>
            <a:pPr lvl="1"/>
            <a:r>
              <a:rPr lang="es-ES" sz="2000" dirty="0">
                <a:latin typeface="+mj-lt"/>
                <a:ea typeface="Arial Unicode MS" pitchFamily="34" charset="-128"/>
                <a:cs typeface="Arial Unicode MS" pitchFamily="34" charset="-128"/>
              </a:rPr>
              <a:t>“a” &gt; “b”</a:t>
            </a: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r>
              <a:rPr lang="es-ES" sz="2000" dirty="0">
                <a:latin typeface="+mj-lt"/>
                <a:ea typeface="Arial Unicode MS" pitchFamily="34" charset="-128"/>
                <a:cs typeface="Arial Unicode MS" pitchFamily="34" charset="-128"/>
              </a:rPr>
              <a:t> 4 [ </a:t>
            </a:r>
            <a:r>
              <a:rPr lang="es-ES" sz="2000" dirty="0" smtClean="0">
                <a:latin typeface="+mj-lt"/>
                <a:ea typeface="Arial Unicode MS" pitchFamily="34" charset="-128"/>
                <a:cs typeface="Arial Unicode MS" pitchFamily="34" charset="-128"/>
              </a:rPr>
              <a:t>x -&gt; x </a:t>
            </a:r>
            <a:r>
              <a:rPr lang="es-ES" sz="2000" dirty="0">
                <a:latin typeface="+mj-lt"/>
                <a:ea typeface="Arial Unicode MS" pitchFamily="34" charset="-128"/>
                <a:cs typeface="Arial Unicode MS" pitchFamily="34" charset="-128"/>
              </a:rPr>
              <a:t>&lt; 3 ]</a:t>
            </a:r>
          </a:p>
        </p:txBody>
      </p:sp>
      <p:pic>
        <p:nvPicPr>
          <p:cNvPr id="5" name="Imagen 4"/>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3478468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417128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4º Agente: el observador</a:t>
            </a:r>
          </a:p>
          <a:p>
            <a:r>
              <a:rPr lang="es-ES" dirty="0" smtClean="0">
                <a:latin typeface="Garamond" panose="02020404030301010803" pitchFamily="18" charset="0"/>
              </a:rPr>
              <a:t>Contextos de ejecución</a:t>
            </a:r>
          </a:p>
          <a:p>
            <a:r>
              <a:rPr lang="es-ES" dirty="0" smtClean="0">
                <a:latin typeface="Garamond" panose="02020404030301010803" pitchFamily="18" charset="0"/>
              </a:rPr>
              <a:t>Ejemplo de uso. Primeras primitivas</a:t>
            </a:r>
          </a:p>
          <a:p>
            <a:r>
              <a:rPr lang="es-ES" dirty="0" smtClean="0">
                <a:latin typeface="Garamond" panose="02020404030301010803" pitchFamily="18" charset="0"/>
              </a:rPr>
              <a:t>La capa de dibujo</a:t>
            </a:r>
          </a:p>
        </p:txBody>
      </p:sp>
    </p:spTree>
    <p:extLst>
      <p:ext uri="{BB962C8B-B14F-4D97-AF65-F5344CB8AC3E}">
        <p14:creationId xmlns:p14="http://schemas.microsoft.com/office/powerpoint/2010/main" val="3074131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observador</a:t>
            </a:r>
            <a:endParaRPr lang="es-ES" dirty="0">
              <a:latin typeface="Garamond" panose="02020404030301010803" pitchFamily="18" charset="0"/>
            </a:endParaRPr>
          </a:p>
        </p:txBody>
      </p:sp>
      <p:pic>
        <p:nvPicPr>
          <p:cNvPr id="1026" name="Picture 2" descr="http://ccl.northwestern.edu/netlogo/models/models/Sample%20Models/Social%20Science/Ethnocentrism.png"/>
          <p:cNvPicPr>
            <a:picLocks noChangeAspect="1" noChangeArrowheads="1"/>
          </p:cNvPicPr>
          <p:nvPr/>
        </p:nvPicPr>
        <p:blipFill>
          <a:blip r:embed="rId2" cstate="print"/>
          <a:srcRect/>
          <a:stretch>
            <a:fillRect/>
          </a:stretch>
        </p:blipFill>
        <p:spPr bwMode="auto">
          <a:xfrm>
            <a:off x="5027424" y="1492380"/>
            <a:ext cx="5246370" cy="5246370"/>
          </a:xfrm>
          <a:prstGeom prst="rect">
            <a:avLst/>
          </a:prstGeom>
          <a:noFill/>
          <a:effectLst>
            <a:outerShdw blurRad="444500" dist="1625600" dir="2580000" algn="ctr" rotWithShape="0">
              <a:srgbClr val="000000">
                <a:alpha val="20000"/>
              </a:srgbClr>
            </a:outerShdw>
          </a:effectLst>
          <a:scene3d>
            <a:camera prst="isometricOffAxis2Top"/>
            <a:lightRig rig="threePt" dir="t"/>
          </a:scene3d>
          <a:sp3d>
            <a:bevelT/>
          </a:sp3d>
        </p:spPr>
      </p:pic>
      <p:pic>
        <p:nvPicPr>
          <p:cNvPr id="1030" name="Picture 6" descr="http://multimedia.uoc.edu/~grf/images/8/89/Ojo_fire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4882" y="1169403"/>
            <a:ext cx="2765107" cy="2765107"/>
          </a:xfrm>
          <a:prstGeom prst="rect">
            <a:avLst/>
          </a:prstGeom>
          <a:ln>
            <a:noFill/>
          </a:ln>
          <a:effectLst>
            <a:outerShdw blurRad="292100" dist="139700" dir="2700000" algn="tl" rotWithShape="0">
              <a:srgbClr val="333333">
                <a:alpha val="65000"/>
              </a:srgbClr>
            </a:outerShdw>
          </a:effectLst>
        </p:spPr>
      </p:pic>
      <p:sp>
        <p:nvSpPr>
          <p:cNvPr id="7" name="6 CuadroTexto"/>
          <p:cNvSpPr txBox="1"/>
          <p:nvPr/>
        </p:nvSpPr>
        <p:spPr>
          <a:xfrm>
            <a:off x="738605" y="4984373"/>
            <a:ext cx="49253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Externo al mundo virtual, pero con capacidad de ordenar acciones a todos los demás agentes.</a:t>
            </a:r>
          </a:p>
        </p:txBody>
      </p:sp>
    </p:spTree>
    <p:extLst>
      <p:ext uri="{BB962C8B-B14F-4D97-AF65-F5344CB8AC3E}">
        <p14:creationId xmlns:p14="http://schemas.microsoft.com/office/powerpoint/2010/main" val="4175460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2291116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contenido"/>
          <p:cNvSpPr>
            <a:spLocks noGrp="1"/>
          </p:cNvSpPr>
          <p:nvPr>
            <p:ph idx="1"/>
          </p:nvPr>
        </p:nvSpPr>
        <p:spPr>
          <a:xfrm>
            <a:off x="482600" y="1600201"/>
            <a:ext cx="5762752" cy="4525963"/>
          </a:xfrm>
        </p:spPr>
        <p:txBody>
          <a:bodyPr>
            <a:normAutofit lnSpcReduction="10000"/>
          </a:bodyPr>
          <a:lstStyle/>
          <a:p>
            <a:r>
              <a:rPr lang="es-ES" dirty="0" smtClean="0">
                <a:latin typeface="Garamond" panose="02020404030301010803" pitchFamily="18" charset="0"/>
              </a:rPr>
              <a:t>Hasta ahora, todo lo que hemos ejecutado desde el Centro de Comandos ha sido ejecutado por el observador.</a:t>
            </a:r>
          </a:p>
          <a:p>
            <a:r>
              <a:rPr lang="es-ES" dirty="0" smtClean="0">
                <a:latin typeface="Garamond" panose="02020404030301010803" pitchFamily="18" charset="0"/>
              </a:rPr>
              <a:t>Pero hay cosas que no pueden ser ejecutadas directamente por él. Por ejemplo, cambiar el valor de una propiedad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dirty="0" smtClean="0">
                <a:latin typeface="Garamond" panose="02020404030301010803" pitchFamily="18" charset="0"/>
              </a:rPr>
              <a:t>Podemos cambiar el contexto de ejecución del Centro de Comandos entre los posibles agentes.</a:t>
            </a:r>
            <a:endParaRPr lang="es-ES"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6353968" y="2000897"/>
            <a:ext cx="4754563" cy="2728265"/>
          </a:xfrm>
          <a:prstGeom prst="rect">
            <a:avLst/>
          </a:prstGeom>
        </p:spPr>
      </p:pic>
    </p:spTree>
    <p:extLst>
      <p:ext uri="{BB962C8B-B14F-4D97-AF65-F5344CB8AC3E}">
        <p14:creationId xmlns:p14="http://schemas.microsoft.com/office/powerpoint/2010/main" val="3984545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fsancho\Documents\My Dropbox\fernando&amp;juancarlos\Cursos Thales\NetLogo\Libro NetLogo\C2-imagenes\nivel2.png"/>
          <p:cNvPicPr>
            <a:picLocks noChangeAspect="1" noChangeArrowheads="1"/>
          </p:cNvPicPr>
          <p:nvPr/>
        </p:nvPicPr>
        <p:blipFill>
          <a:blip r:embed="rId3" cstate="print"/>
          <a:srcRect/>
          <a:stretch>
            <a:fillRect/>
          </a:stretch>
        </p:blipFill>
        <p:spPr bwMode="auto">
          <a:xfrm>
            <a:off x="4822397" y="2737985"/>
            <a:ext cx="4940617" cy="3886802"/>
          </a:xfrm>
          <a:prstGeom prst="rect">
            <a:avLst/>
          </a:prstGeom>
          <a:noFill/>
          <a:scene3d>
            <a:camera prst="isometricOffAxis2Top"/>
            <a:lightRig rig="threePt" dir="t"/>
          </a:scene3d>
        </p:spPr>
      </p:pic>
      <p:pic>
        <p:nvPicPr>
          <p:cNvPr id="1034" name="Picture 10" descr="C:\Users\fsancho\Documents\My Dropbox\fernando&amp;juancarlos\Cursos Thales\NetLogo\Libro NetLogo\C2-imagenes\nivel4.png"/>
          <p:cNvPicPr>
            <a:picLocks noChangeAspect="1" noChangeArrowheads="1"/>
          </p:cNvPicPr>
          <p:nvPr/>
        </p:nvPicPr>
        <p:blipFill>
          <a:blip r:embed="rId4" cstate="print">
            <a:clrChange>
              <a:clrFrom>
                <a:srgbClr val="000000"/>
              </a:clrFrom>
              <a:clrTo>
                <a:srgbClr val="000000">
                  <a:alpha val="0"/>
                </a:srgbClr>
              </a:clrTo>
            </a:clrChange>
            <a:duotone>
              <a:prstClr val="black"/>
              <a:schemeClr val="tx2">
                <a:lumMod val="50000"/>
                <a:tint val="45000"/>
                <a:satMod val="400000"/>
              </a:schemeClr>
            </a:duotone>
          </a:blip>
          <a:srcRect/>
          <a:stretch>
            <a:fillRect/>
          </a:stretch>
        </p:blipFill>
        <p:spPr bwMode="auto">
          <a:xfrm>
            <a:off x="4822397" y="2307453"/>
            <a:ext cx="4940617" cy="3886802"/>
          </a:xfrm>
          <a:prstGeom prst="rect">
            <a:avLst/>
          </a:prstGeom>
          <a:noFill/>
          <a:ln>
            <a:solidFill>
              <a:schemeClr val="tx2">
                <a:lumMod val="75000"/>
              </a:schemeClr>
            </a:solidFill>
          </a:ln>
          <a:scene3d>
            <a:camera prst="isometricOffAxis2Top"/>
            <a:lightRig rig="threePt" dir="t"/>
          </a:scene3d>
        </p:spPr>
      </p:pic>
      <p:pic>
        <p:nvPicPr>
          <p:cNvPr id="1033" name="Picture 9" descr="C:\Users\fsancho\Documents\My Dropbox\fernando&amp;juancarlos\Cursos Thales\NetLogo\Libro NetLogo\C2-imagenes\nivel3.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22397" y="1673669"/>
            <a:ext cx="4940617" cy="3886802"/>
          </a:xfrm>
          <a:prstGeom prst="rect">
            <a:avLst/>
          </a:prstGeom>
          <a:noFill/>
          <a:scene3d>
            <a:camera prst="isometricOffAxis2Top"/>
            <a:lightRig rig="threePt" dir="t"/>
          </a:scene3d>
        </p:spPr>
      </p:pic>
      <p:pic>
        <p:nvPicPr>
          <p:cNvPr id="1032" name="Picture 8" descr="C:\Users\fsancho\Documents\My Dropbox\fernando&amp;juancarlos\Cursos Thales\NetLogo\Libro NetLogo\C2-imagenes\nivel1.png"/>
          <p:cNvPicPr>
            <a:picLocks noChangeAspect="1" noChangeArrowheads="1"/>
          </p:cNvPicPr>
          <p:nvPr/>
        </p:nvPicPr>
        <p:blipFill>
          <a:blip r:embed="rId6" cstate="print"/>
          <a:srcRect/>
          <a:stretch>
            <a:fillRect/>
          </a:stretch>
        </p:blipFill>
        <p:spPr bwMode="auto">
          <a:xfrm>
            <a:off x="4822397" y="489705"/>
            <a:ext cx="4940617" cy="3886802"/>
          </a:xfrm>
          <a:prstGeom prst="rect">
            <a:avLst/>
          </a:prstGeom>
          <a:noFill/>
          <a:scene3d>
            <a:camera prst="isometricOffAxis2Top"/>
            <a:lightRig rig="threePt" dir="t"/>
          </a:scene3d>
        </p:spPr>
      </p:pic>
      <p:cxnSp>
        <p:nvCxnSpPr>
          <p:cNvPr id="14" name="13 Conector recto"/>
          <p:cNvCxnSpPr/>
          <p:nvPr/>
        </p:nvCxnSpPr>
        <p:spPr>
          <a:xfrm>
            <a:off x="10382750" y="2211833"/>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15 Conector recto"/>
          <p:cNvCxnSpPr/>
          <p:nvPr/>
        </p:nvCxnSpPr>
        <p:spPr>
          <a:xfrm>
            <a:off x="4200448" y="2623818"/>
            <a:ext cx="0" cy="2260294"/>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667621" y="3288162"/>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19 Conector recto"/>
          <p:cNvCxnSpPr/>
          <p:nvPr/>
        </p:nvCxnSpPr>
        <p:spPr>
          <a:xfrm>
            <a:off x="5915577" y="2909174"/>
            <a:ext cx="0" cy="86106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5" name="24 CuadroTexto"/>
          <p:cNvSpPr txBox="1"/>
          <p:nvPr/>
        </p:nvSpPr>
        <p:spPr>
          <a:xfrm>
            <a:off x="2309315" y="4700081"/>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a:t>
            </a:r>
            <a:r>
              <a:rPr lang="es-ES" sz="1680" b="1" dirty="0" err="1">
                <a:latin typeface="Garamond" pitchFamily="18" charset="0"/>
              </a:rPr>
              <a:t>patches</a:t>
            </a:r>
            <a:endParaRPr lang="es-ES" sz="1680" b="1" dirty="0">
              <a:latin typeface="Garamond" pitchFamily="18" charset="0"/>
            </a:endParaRPr>
          </a:p>
        </p:txBody>
      </p:sp>
      <p:sp>
        <p:nvSpPr>
          <p:cNvPr id="26" name="25 CuadroTexto"/>
          <p:cNvSpPr txBox="1"/>
          <p:nvPr/>
        </p:nvSpPr>
        <p:spPr>
          <a:xfrm>
            <a:off x="2309315" y="4205318"/>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dibujo</a:t>
            </a:r>
          </a:p>
        </p:txBody>
      </p:sp>
      <p:sp>
        <p:nvSpPr>
          <p:cNvPr id="27" name="26 CuadroTexto"/>
          <p:cNvSpPr txBox="1"/>
          <p:nvPr/>
        </p:nvSpPr>
        <p:spPr>
          <a:xfrm>
            <a:off x="2273311" y="3576757"/>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tortugas</a:t>
            </a:r>
          </a:p>
        </p:txBody>
      </p:sp>
      <p:sp>
        <p:nvSpPr>
          <p:cNvPr id="28" name="27 CuadroTexto"/>
          <p:cNvSpPr txBox="1"/>
          <p:nvPr/>
        </p:nvSpPr>
        <p:spPr>
          <a:xfrm>
            <a:off x="1625238" y="2367021"/>
            <a:ext cx="2462674"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Visualización mundo</a:t>
            </a:r>
          </a:p>
        </p:txBody>
      </p:sp>
      <p:sp>
        <p:nvSpPr>
          <p:cNvPr id="42" name="1 Título"/>
          <p:cNvSpPr txBox="1">
            <a:spLocks/>
          </p:cNvSpPr>
          <p:nvPr/>
        </p:nvSpPr>
        <p:spPr>
          <a:xfrm>
            <a:off x="1158240" y="274639"/>
            <a:ext cx="9875520" cy="1143000"/>
          </a:xfrm>
          <a:prstGeom prst="rect">
            <a:avLst/>
          </a:prstGeom>
        </p:spPr>
        <p:txBody>
          <a:bodyPr vert="horz" lIns="109728" tIns="54864" rIns="109728" bIns="54864" rtlCol="0" anchor="ctr">
            <a:noAutofit/>
          </a:bodyPr>
          <a:lstStyle/>
          <a:p>
            <a:pPr algn="ctr" defTabSz="1097280">
              <a:spcBef>
                <a:spcPct val="0"/>
              </a:spcBef>
              <a:defRPr/>
            </a:pPr>
            <a:r>
              <a:rPr lang="es-ES" sz="5760" dirty="0">
                <a:latin typeface="Garamond" pitchFamily="18" charset="0"/>
                <a:ea typeface="+mj-ea"/>
                <a:cs typeface="+mj-cs"/>
              </a:rPr>
              <a:t>Capa de dibujo</a:t>
            </a:r>
          </a:p>
        </p:txBody>
      </p:sp>
      <p:sp>
        <p:nvSpPr>
          <p:cNvPr id="43" name="42 Flecha curvada hacia la derecha"/>
          <p:cNvSpPr/>
          <p:nvPr/>
        </p:nvSpPr>
        <p:spPr>
          <a:xfrm>
            <a:off x="1409215" y="3773269"/>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4" name="43 Flecha curvada hacia la derecha"/>
          <p:cNvSpPr/>
          <p:nvPr/>
        </p:nvSpPr>
        <p:spPr>
          <a:xfrm flipH="1" flipV="1">
            <a:off x="4174322" y="3686860"/>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5" name="44 Flecha curvada hacia la derecha"/>
          <p:cNvSpPr/>
          <p:nvPr/>
        </p:nvSpPr>
        <p:spPr>
          <a:xfrm flipH="1" flipV="1">
            <a:off x="4174322" y="4205317"/>
            <a:ext cx="777686" cy="77768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6" name="45 Flecha curvada hacia la derecha"/>
          <p:cNvSpPr/>
          <p:nvPr/>
        </p:nvSpPr>
        <p:spPr>
          <a:xfrm flipV="1">
            <a:off x="1595097" y="3686860"/>
            <a:ext cx="604867" cy="86409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7" name="46 Multiplicar"/>
          <p:cNvSpPr/>
          <p:nvPr/>
        </p:nvSpPr>
        <p:spPr>
          <a:xfrm>
            <a:off x="1063576" y="3600450"/>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8" name="47 Multiplicar"/>
          <p:cNvSpPr/>
          <p:nvPr/>
        </p:nvSpPr>
        <p:spPr>
          <a:xfrm>
            <a:off x="4260731" y="4205317"/>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9" name="48 Flecha abajo"/>
          <p:cNvSpPr/>
          <p:nvPr/>
        </p:nvSpPr>
        <p:spPr>
          <a:xfrm>
            <a:off x="2532539" y="3933025"/>
            <a:ext cx="345638" cy="285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51" name="50 Flecha arriba"/>
          <p:cNvSpPr/>
          <p:nvPr/>
        </p:nvSpPr>
        <p:spPr>
          <a:xfrm>
            <a:off x="4519960" y="2736354"/>
            <a:ext cx="259229" cy="2160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cxnSp>
        <p:nvCxnSpPr>
          <p:cNvPr id="24" name="23 Conector recto"/>
          <p:cNvCxnSpPr/>
          <p:nvPr/>
        </p:nvCxnSpPr>
        <p:spPr>
          <a:xfrm flipV="1">
            <a:off x="6443831" y="362331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7826385" y="382905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7601446" y="3439061"/>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2000"/>
                                        <p:tgtEl>
                                          <p:spTgt spid="10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20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2000"/>
                                        <p:tgtEl>
                                          <p:spTgt spid="1032"/>
                                        </p:tgtEl>
                                      </p:cBhvr>
                                    </p:animEffect>
                                  </p:childTnLst>
                                </p:cTn>
                              </p:par>
                              <p:par>
                                <p:cTn id="43" presetID="10" presetClass="exit" presetSubtype="0" fill="hold" grpId="1" nodeType="withEffect">
                                  <p:stCondLst>
                                    <p:cond delay="0"/>
                                  </p:stCondLst>
                                  <p:childTnLst>
                                    <p:animEffect transition="out" filter="fade">
                                      <p:cBhvr>
                                        <p:cTn id="44" dur="2000"/>
                                        <p:tgtEl>
                                          <p:spTgt spid="49"/>
                                        </p:tgtEl>
                                      </p:cBhvr>
                                    </p:animEffect>
                                    <p:set>
                                      <p:cBhvr>
                                        <p:cTn id="45" dur="1" fill="hold">
                                          <p:stCondLst>
                                            <p:cond delay="1999"/>
                                          </p:stCondLst>
                                        </p:cTn>
                                        <p:tgtEl>
                                          <p:spTgt spid="4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0" presetClass="exit" presetSubtype="0" fill="hold" grpId="1" nodeType="withEffect">
                                  <p:stCondLst>
                                    <p:cond delay="0"/>
                                  </p:stCondLst>
                                  <p:childTnLst>
                                    <p:animEffect transition="out" filter="fade">
                                      <p:cBhvr>
                                        <p:cTn id="66" dur="2000"/>
                                        <p:tgtEl>
                                          <p:spTgt spid="51"/>
                                        </p:tgtEl>
                                      </p:cBhvr>
                                    </p:animEffect>
                                    <p:set>
                                      <p:cBhvr>
                                        <p:cTn id="67" dur="1" fill="hold">
                                          <p:stCondLst>
                                            <p:cond delay="1999"/>
                                          </p:stCondLst>
                                        </p:cTn>
                                        <p:tgtEl>
                                          <p:spTgt spid="51"/>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2000"/>
                                        <p:tgtEl>
                                          <p:spTgt spid="44"/>
                                        </p:tgtEl>
                                      </p:cBhvr>
                                    </p:animEffect>
                                    <p:set>
                                      <p:cBhvr>
                                        <p:cTn id="82" dur="1" fill="hold">
                                          <p:stCondLst>
                                            <p:cond delay="1999"/>
                                          </p:stCondLst>
                                        </p:cTn>
                                        <p:tgtEl>
                                          <p:spTgt spid="4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43"/>
                                        </p:tgtEl>
                                      </p:cBhvr>
                                    </p:animEffect>
                                    <p:set>
                                      <p:cBhvr>
                                        <p:cTn id="85"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43" grpId="0" animBg="1"/>
      <p:bldP spid="43" grpId="1" animBg="1"/>
      <p:bldP spid="44" grpId="0" animBg="1"/>
      <p:bldP spid="44" grpId="1" animBg="1"/>
      <p:bldP spid="45" grpId="0" animBg="1"/>
      <p:bldP spid="46" grpId="0" animBg="1"/>
      <p:bldP spid="47" grpId="0" animBg="1"/>
      <p:bldP spid="48" grpId="0" animBg="1"/>
      <p:bldP spid="49" grpId="0" animBg="1"/>
      <p:bldP spid="49" grpId="1" animBg="1"/>
      <p:bldP spid="51" grpId="0" animBg="1"/>
      <p:bldP spid="5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2659226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pestaña de código</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2952124"/>
          </a:xfrm>
        </p:spPr>
        <p:txBody>
          <a:bodyPr>
            <a:normAutofit/>
          </a:bodyPr>
          <a:lstStyle/>
          <a:p>
            <a:r>
              <a:rPr lang="es-ES" dirty="0" smtClean="0">
                <a:latin typeface="Garamond" panose="02020404030301010803" pitchFamily="18" charset="0"/>
              </a:rPr>
              <a:t>El </a:t>
            </a:r>
            <a:r>
              <a:rPr lang="es-ES" b="1" dirty="0" smtClean="0">
                <a:latin typeface="Garamond" panose="02020404030301010803" pitchFamily="18" charset="0"/>
              </a:rPr>
              <a:t>Centro de Comandos </a:t>
            </a:r>
            <a:r>
              <a:rPr lang="es-ES" dirty="0" smtClean="0">
                <a:latin typeface="Garamond" panose="02020404030301010803" pitchFamily="18" charset="0"/>
              </a:rPr>
              <a:t>permite una interacción muy limitada:</a:t>
            </a:r>
          </a:p>
          <a:p>
            <a:pPr lvl="1"/>
            <a:r>
              <a:rPr lang="es-ES" dirty="0" smtClean="0">
                <a:latin typeface="Garamond" panose="02020404030301010803" pitchFamily="18" charset="0"/>
              </a:rPr>
              <a:t>No permite definir nuevas instrucciones</a:t>
            </a:r>
          </a:p>
          <a:p>
            <a:pPr lvl="1"/>
            <a:r>
              <a:rPr lang="es-ES" dirty="0" smtClean="0">
                <a:latin typeface="Garamond" panose="02020404030301010803" pitchFamily="18" charset="0"/>
              </a:rPr>
              <a:t>No permite definir variables para ser reusadas en el centro de comandos</a:t>
            </a:r>
          </a:p>
          <a:p>
            <a:pPr lvl="1"/>
            <a:r>
              <a:rPr lang="es-ES" dirty="0" smtClean="0">
                <a:latin typeface="Garamond" panose="02020404030301010803" pitchFamily="18" charset="0"/>
              </a:rPr>
              <a:t>Es incómodo para instrucciones largas</a:t>
            </a:r>
          </a:p>
        </p:txBody>
      </p:sp>
      <p:pic>
        <p:nvPicPr>
          <p:cNvPr id="1026"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3007068" y="3512213"/>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555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editor de código</a:t>
            </a:r>
            <a:endParaRPr lang="es-ES" dirty="0">
              <a:latin typeface="Garamond" panose="02020404030301010803" pitchFamily="18" charset="0"/>
            </a:endParaRPr>
          </a:p>
        </p:txBody>
      </p:sp>
      <p:sp>
        <p:nvSpPr>
          <p:cNvPr id="3" name="2 Marcador de contenido"/>
          <p:cNvSpPr>
            <a:spLocks noGrp="1"/>
          </p:cNvSpPr>
          <p:nvPr>
            <p:ph idx="1"/>
          </p:nvPr>
        </p:nvSpPr>
        <p:spPr>
          <a:xfrm>
            <a:off x="838200" y="1825625"/>
            <a:ext cx="10515600" cy="4810306"/>
          </a:xfrm>
        </p:spPr>
        <p:txBody>
          <a:bodyPr>
            <a:noAutofit/>
          </a:bodyPr>
          <a:lstStyle/>
          <a:p>
            <a:r>
              <a:rPr lang="es-ES" sz="2880" b="1" dirty="0">
                <a:latin typeface="Garamond" panose="02020404030301010803" pitchFamily="18" charset="0"/>
              </a:rPr>
              <a:t>Menú desplegable </a:t>
            </a:r>
            <a:r>
              <a:rPr lang="es-ES" sz="2880" dirty="0">
                <a:latin typeface="Garamond" panose="02020404030301010803" pitchFamily="18" charset="0"/>
              </a:rPr>
              <a:t>con acceso a los procedimientos definidos</a:t>
            </a:r>
          </a:p>
          <a:p>
            <a:r>
              <a:rPr lang="es-ES" sz="2880" b="1" dirty="0">
                <a:latin typeface="Garamond" panose="02020404030301010803" pitchFamily="18" charset="0"/>
              </a:rPr>
              <a:t>Coloreado</a:t>
            </a:r>
            <a:r>
              <a:rPr lang="es-ES" sz="2880" dirty="0">
                <a:latin typeface="Garamond" panose="02020404030301010803" pitchFamily="18" charset="0"/>
              </a:rPr>
              <a:t> automático del código</a:t>
            </a:r>
          </a:p>
          <a:p>
            <a:r>
              <a:rPr lang="es-ES" sz="2880" b="1" dirty="0">
                <a:latin typeface="Garamond" panose="02020404030301010803" pitchFamily="18" charset="0"/>
              </a:rPr>
              <a:t>Comprobador</a:t>
            </a:r>
            <a:r>
              <a:rPr lang="es-ES" sz="2880" dirty="0">
                <a:latin typeface="Garamond" panose="02020404030301010803" pitchFamily="18" charset="0"/>
              </a:rPr>
              <a:t> de sintaxis</a:t>
            </a:r>
          </a:p>
          <a:p>
            <a:r>
              <a:rPr lang="es-ES" sz="2880" b="1" dirty="0" err="1">
                <a:latin typeface="Garamond" panose="02020404030301010803" pitchFamily="18" charset="0"/>
              </a:rPr>
              <a:t>Indentación</a:t>
            </a:r>
            <a:r>
              <a:rPr lang="es-ES" sz="2880" dirty="0">
                <a:latin typeface="Garamond" panose="02020404030301010803" pitchFamily="18" charset="0"/>
              </a:rPr>
              <a:t> automática</a:t>
            </a:r>
          </a:p>
          <a:p>
            <a:r>
              <a:rPr lang="es-ES" sz="2880" b="1" dirty="0">
                <a:latin typeface="Garamond" panose="02020404030301010803" pitchFamily="18" charset="0"/>
              </a:rPr>
              <a:t>Comentar/</a:t>
            </a:r>
            <a:r>
              <a:rPr lang="es-ES" sz="2880" b="1" dirty="0" err="1">
                <a:latin typeface="Garamond" panose="02020404030301010803" pitchFamily="18" charset="0"/>
              </a:rPr>
              <a:t>descomentar</a:t>
            </a:r>
            <a:r>
              <a:rPr lang="es-ES" sz="2880" dirty="0">
                <a:latin typeface="Garamond" panose="02020404030301010803" pitchFamily="18" charset="0"/>
              </a:rPr>
              <a:t> </a:t>
            </a:r>
            <a:br>
              <a:rPr lang="es-ES" sz="2880" dirty="0">
                <a:latin typeface="Garamond" panose="02020404030301010803" pitchFamily="18" charset="0"/>
              </a:rPr>
            </a:br>
            <a:r>
              <a:rPr lang="es-ES" sz="2880" dirty="0">
                <a:latin typeface="Garamond" panose="02020404030301010803" pitchFamily="18" charset="0"/>
              </a:rPr>
              <a:t>bloques de código</a:t>
            </a:r>
          </a:p>
          <a:p>
            <a:r>
              <a:rPr lang="es-ES" sz="2880" b="1" dirty="0">
                <a:latin typeface="Garamond" panose="02020404030301010803" pitchFamily="18" charset="0"/>
              </a:rPr>
              <a:t>Cortar/copiar/pegar</a:t>
            </a:r>
          </a:p>
          <a:p>
            <a:r>
              <a:rPr lang="es-ES" sz="2880" b="1" dirty="0">
                <a:latin typeface="Garamond" panose="02020404030301010803" pitchFamily="18" charset="0"/>
              </a:rPr>
              <a:t>Buscador</a:t>
            </a:r>
            <a:r>
              <a:rPr lang="es-ES" sz="2880" dirty="0">
                <a:latin typeface="Garamond" panose="02020404030301010803" pitchFamily="18" charset="0"/>
              </a:rPr>
              <a:t> </a:t>
            </a:r>
            <a:r>
              <a:rPr lang="es-ES" sz="2880" dirty="0" smtClean="0">
                <a:latin typeface="Garamond" panose="02020404030301010803" pitchFamily="18" charset="0"/>
              </a:rPr>
              <a:t>incorporado</a:t>
            </a:r>
          </a:p>
          <a:p>
            <a:r>
              <a:rPr lang="es-ES" sz="2880" b="1" dirty="0" smtClean="0">
                <a:latin typeface="Garamond" panose="02020404030301010803" pitchFamily="18" charset="0"/>
              </a:rPr>
              <a:t>Numerar</a:t>
            </a:r>
            <a:r>
              <a:rPr lang="es-ES" sz="2880" dirty="0" smtClean="0">
                <a:latin typeface="Garamond" panose="02020404030301010803" pitchFamily="18" charset="0"/>
              </a:rPr>
              <a:t> líneas</a:t>
            </a:r>
            <a:endParaRPr lang="es-ES" sz="2880" dirty="0">
              <a:latin typeface="Garamond" panose="02020404030301010803" pitchFamily="18" charset="0"/>
            </a:endParaRPr>
          </a:p>
          <a:p>
            <a:endParaRPr lang="es-ES" sz="2880" dirty="0">
              <a:latin typeface="Garamond" panose="02020404030301010803" pitchFamily="18" charset="0"/>
            </a:endParaRPr>
          </a:p>
        </p:txBody>
      </p:sp>
      <p:pic>
        <p:nvPicPr>
          <p:cNvPr id="4"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39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contenido"/>
          <p:cNvSpPr>
            <a:spLocks noGrp="1"/>
          </p:cNvSpPr>
          <p:nvPr>
            <p:ph idx="1"/>
          </p:nvPr>
        </p:nvSpPr>
        <p:spPr>
          <a:xfrm>
            <a:off x="1170653" y="1614399"/>
            <a:ext cx="9875520" cy="2088028"/>
          </a:xfrm>
        </p:spPr>
        <p:txBody>
          <a:bodyPr/>
          <a:lstStyle/>
          <a:p>
            <a:r>
              <a:rPr lang="es-ES" dirty="0" smtClean="0">
                <a:latin typeface="Garamond" panose="02020404030301010803" pitchFamily="18" charset="0"/>
              </a:rPr>
              <a:t>Permiten ampliar la batería de instrucciones que podemos usar con </a:t>
            </a:r>
            <a:r>
              <a:rPr lang="es-ES" dirty="0" err="1" smtClean="0">
                <a:latin typeface="Garamond" panose="02020404030301010803" pitchFamily="18" charset="0"/>
              </a:rPr>
              <a:t>NetLogo</a:t>
            </a:r>
            <a:r>
              <a:rPr lang="es-ES" dirty="0" smtClean="0">
                <a:latin typeface="Garamond" panose="02020404030301010803" pitchFamily="18" charset="0"/>
              </a:rPr>
              <a:t>.</a:t>
            </a:r>
          </a:p>
          <a:p>
            <a:r>
              <a:rPr lang="es-ES" dirty="0" smtClean="0">
                <a:latin typeface="Garamond" panose="02020404030301010803" pitchFamily="18" charset="0"/>
              </a:rPr>
              <a:t>Dos tipos:</a:t>
            </a:r>
            <a:endParaRPr lang="es-ES" dirty="0">
              <a:latin typeface="Garamond" panose="02020404030301010803" pitchFamily="18" charset="0"/>
            </a:endParaRPr>
          </a:p>
        </p:txBody>
      </p:sp>
      <p:sp>
        <p:nvSpPr>
          <p:cNvPr id="4" name="3 CuadroTexto"/>
          <p:cNvSpPr txBox="1"/>
          <p:nvPr/>
        </p:nvSpPr>
        <p:spPr>
          <a:xfrm>
            <a:off x="2848831" y="5467291"/>
            <a:ext cx="1494320"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Acciones</a:t>
            </a:r>
          </a:p>
        </p:txBody>
      </p:sp>
      <p:sp>
        <p:nvSpPr>
          <p:cNvPr id="5" name="4 CuadroTexto"/>
          <p:cNvSpPr txBox="1"/>
          <p:nvPr/>
        </p:nvSpPr>
        <p:spPr>
          <a:xfrm>
            <a:off x="2725721" y="3774639"/>
            <a:ext cx="174118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Comandos</a:t>
            </a:r>
          </a:p>
        </p:txBody>
      </p:sp>
      <p:sp>
        <p:nvSpPr>
          <p:cNvPr id="6" name="5 CuadroTexto"/>
          <p:cNvSpPr txBox="1"/>
          <p:nvPr/>
        </p:nvSpPr>
        <p:spPr>
          <a:xfrm>
            <a:off x="7343425" y="3774639"/>
            <a:ext cx="146976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Reportes</a:t>
            </a:r>
          </a:p>
        </p:txBody>
      </p:sp>
      <p:sp>
        <p:nvSpPr>
          <p:cNvPr id="7" name="6 CuadroTexto"/>
          <p:cNvSpPr txBox="1"/>
          <p:nvPr/>
        </p:nvSpPr>
        <p:spPr>
          <a:xfrm>
            <a:off x="7244744" y="5467291"/>
            <a:ext cx="1669047"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Funciones</a:t>
            </a:r>
          </a:p>
        </p:txBody>
      </p:sp>
      <p:cxnSp>
        <p:nvCxnSpPr>
          <p:cNvPr id="11" name="10 Conector recto de flecha"/>
          <p:cNvCxnSpPr>
            <a:stCxn id="5" idx="2"/>
            <a:endCxn id="4" idx="0"/>
          </p:cNvCxnSpPr>
          <p:nvPr/>
        </p:nvCxnSpPr>
        <p:spPr>
          <a:xfrm flipH="1">
            <a:off x="3595991" y="4310170"/>
            <a:ext cx="321"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6" idx="2"/>
            <a:endCxn id="7" idx="0"/>
          </p:cNvCxnSpPr>
          <p:nvPr/>
        </p:nvCxnSpPr>
        <p:spPr>
          <a:xfrm>
            <a:off x="8078306" y="4310170"/>
            <a:ext cx="962"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27037" y="4033867"/>
            <a:ext cx="138255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t>to</a:t>
            </a:r>
            <a:r>
              <a:rPr lang="es-ES" sz="2160" dirty="0"/>
              <a:t> ….</a:t>
            </a:r>
          </a:p>
          <a:p>
            <a:r>
              <a:rPr lang="es-ES" sz="2160" dirty="0"/>
              <a:t>   …</a:t>
            </a:r>
          </a:p>
          <a:p>
            <a:r>
              <a:rPr lang="es-ES" sz="2160" dirty="0"/>
              <a:t>   …</a:t>
            </a:r>
          </a:p>
          <a:p>
            <a:r>
              <a:rPr lang="es-ES" sz="2160" dirty="0"/>
              <a:t>   …</a:t>
            </a:r>
          </a:p>
          <a:p>
            <a:r>
              <a:rPr lang="es-ES" sz="2160" dirty="0" err="1"/>
              <a:t>end</a:t>
            </a:r>
            <a:endParaRPr lang="es-ES" sz="2160" dirty="0"/>
          </a:p>
        </p:txBody>
      </p:sp>
      <p:pic>
        <p:nvPicPr>
          <p:cNvPr id="2050" name="Picture 2" descr="C:\Users\fsancho\Documents\My Dropbox\FERNANDO&amp;JUANCARLOS\Cursos Thales\NetLogo\Libro NetLogo\C3-imagenes\image00.png"/>
          <p:cNvPicPr>
            <a:picLocks noChangeAspect="1" noChangeArrowheads="1"/>
          </p:cNvPicPr>
          <p:nvPr/>
        </p:nvPicPr>
        <p:blipFill>
          <a:blip r:embed="rId3" cstate="print"/>
          <a:srcRect/>
          <a:stretch>
            <a:fillRect/>
          </a:stretch>
        </p:blipFill>
        <p:spPr bwMode="auto">
          <a:xfrm>
            <a:off x="7219325" y="2219266"/>
            <a:ext cx="1840303" cy="40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6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P spid="7" grpId="1"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7" name="6 Operación manual"/>
          <p:cNvSpPr/>
          <p:nvPr/>
        </p:nvSpPr>
        <p:spPr>
          <a:xfrm>
            <a:off x="6355229" y="2996952"/>
            <a:ext cx="2505878" cy="69127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Repite n veces</a:t>
            </a:r>
          </a:p>
        </p:txBody>
      </p:sp>
      <p:sp>
        <p:nvSpPr>
          <p:cNvPr id="8" name="7 Proceso"/>
          <p:cNvSpPr/>
          <p:nvPr/>
        </p:nvSpPr>
        <p:spPr>
          <a:xfrm>
            <a:off x="6614458" y="4120277"/>
            <a:ext cx="1987421" cy="60486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acciones</a:t>
            </a:r>
          </a:p>
        </p:txBody>
      </p:sp>
      <p:sp>
        <p:nvSpPr>
          <p:cNvPr id="9" name="8 Operación manual"/>
          <p:cNvSpPr/>
          <p:nvPr/>
        </p:nvSpPr>
        <p:spPr>
          <a:xfrm flipV="1">
            <a:off x="6355229" y="5243602"/>
            <a:ext cx="2549083" cy="60486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2160" dirty="0"/>
          </a:p>
        </p:txBody>
      </p:sp>
      <p:cxnSp>
        <p:nvCxnSpPr>
          <p:cNvPr id="11" name="10 Conector recto de flecha"/>
          <p:cNvCxnSpPr>
            <a:stCxn id="7" idx="2"/>
            <a:endCxn id="8" idx="0"/>
          </p:cNvCxnSpPr>
          <p:nvPr/>
        </p:nvCxnSpPr>
        <p:spPr>
          <a:xfrm>
            <a:off x="7608168" y="3688229"/>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2"/>
            <a:endCxn id="9" idx="2"/>
          </p:cNvCxnSpPr>
          <p:nvPr/>
        </p:nvCxnSpPr>
        <p:spPr>
          <a:xfrm>
            <a:off x="7608168" y="4725144"/>
            <a:ext cx="21602" cy="5184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stCxn id="9" idx="1"/>
            <a:endCxn id="7" idx="1"/>
          </p:cNvCxnSpPr>
          <p:nvPr/>
        </p:nvCxnSpPr>
        <p:spPr>
          <a:xfrm rot="10800000">
            <a:off x="6605818" y="3342590"/>
            <a:ext cx="4321" cy="2203445"/>
          </a:xfrm>
          <a:prstGeom prst="bentConnector3">
            <a:avLst>
              <a:gd name="adj1" fmla="val 122472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417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5" name="4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6" name="5 CuadroTexto"/>
          <p:cNvSpPr txBox="1"/>
          <p:nvPr/>
        </p:nvSpPr>
        <p:spPr>
          <a:xfrm>
            <a:off x="5318314" y="3429000"/>
            <a:ext cx="4579709" cy="1865126"/>
          </a:xfrm>
          <a:prstGeom prst="rect">
            <a:avLst/>
          </a:prstGeom>
          <a:noFill/>
          <a:ln>
            <a:solidFill>
              <a:schemeClr val="tx1"/>
            </a:solidFill>
            <a:prstDash val="lgDash"/>
          </a:ln>
        </p:spPr>
        <p:txBody>
          <a:bodyPr wrap="square" rtlCol="0">
            <a:spAutoFit/>
          </a:bodyPr>
          <a:lstStyle/>
          <a:p>
            <a:pPr marL="548640" indent="-548640">
              <a:buFont typeface="+mj-lt"/>
              <a:buAutoNum type="arabicPeriod"/>
            </a:pPr>
            <a:r>
              <a:rPr lang="es-ES" sz="2880" dirty="0">
                <a:latin typeface="Garamond" pitchFamily="18" charset="0"/>
              </a:rPr>
              <a:t>Primitivas de tortuga … … contexto </a:t>
            </a:r>
            <a:r>
              <a:rPr lang="es-ES" sz="2880" b="1" dirty="0" err="1">
                <a:latin typeface="Garamond" pitchFamily="18" charset="0"/>
              </a:rPr>
              <a:t>turtles</a:t>
            </a:r>
            <a:endParaRPr lang="es-ES" sz="2880" b="1" dirty="0">
              <a:latin typeface="Garamond" pitchFamily="18" charset="0"/>
            </a:endParaRPr>
          </a:p>
          <a:p>
            <a:pPr marL="548640" indent="-548640">
              <a:buFont typeface="+mj-lt"/>
              <a:buAutoNum type="arabicPeriod"/>
            </a:pPr>
            <a:r>
              <a:rPr lang="es-ES" sz="2880" dirty="0">
                <a:latin typeface="Garamond" pitchFamily="18" charset="0"/>
              </a:rPr>
              <a:t>Estado inicial y final equivalentes</a:t>
            </a:r>
          </a:p>
        </p:txBody>
      </p:sp>
    </p:spTree>
    <p:extLst>
      <p:ext uri="{BB962C8B-B14F-4D97-AF65-F5344CB8AC3E}">
        <p14:creationId xmlns:p14="http://schemas.microsoft.com/office/powerpoint/2010/main" val="3751212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5" name="4 CuadroTexto"/>
          <p:cNvSpPr txBox="1"/>
          <p:nvPr/>
        </p:nvSpPr>
        <p:spPr>
          <a:xfrm>
            <a:off x="4972675"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triangulo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3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120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8" name="7 CuadroTexto"/>
          <p:cNvSpPr txBox="1"/>
          <p:nvPr/>
        </p:nvSpPr>
        <p:spPr>
          <a:xfrm>
            <a:off x="7687949"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pentagono</a:t>
            </a:r>
            <a:endParaRPr lang="es-ES" sz="2880" dirty="0"/>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5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72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r>
              <a:rPr lang="es-ES" sz="2880" dirty="0">
                <a:solidFill>
                  <a:schemeClr val="accent3">
                    <a:lumMod val="75000"/>
                  </a:schemeClr>
                </a:solidFill>
              </a:rPr>
              <a:t> </a:t>
            </a:r>
          </a:p>
        </p:txBody>
      </p:sp>
    </p:spTree>
    <p:extLst>
      <p:ext uri="{BB962C8B-B14F-4D97-AF65-F5344CB8AC3E}">
        <p14:creationId xmlns:p14="http://schemas.microsoft.com/office/powerpoint/2010/main" val="32992642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7" y="3067330"/>
            <a:ext cx="4179854"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3</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1"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10" name="9 CuadroTexto"/>
          <p:cNvSpPr txBox="1"/>
          <p:nvPr/>
        </p:nvSpPr>
        <p:spPr>
          <a:xfrm>
            <a:off x="7997011" y="2824133"/>
            <a:ext cx="2635658"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Datos de entrada</a:t>
            </a:r>
          </a:p>
          <a:p>
            <a:r>
              <a:rPr lang="es-ES" sz="2880" dirty="0">
                <a:latin typeface="Garamond" pitchFamily="18" charset="0"/>
              </a:rPr>
              <a:t>Parámetros</a:t>
            </a:r>
          </a:p>
        </p:txBody>
      </p:sp>
    </p:spTree>
    <p:extLst>
      <p:ext uri="{BB962C8B-B14F-4D97-AF65-F5344CB8AC3E}">
        <p14:creationId xmlns:p14="http://schemas.microsoft.com/office/powerpoint/2010/main" val="52990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885263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6" y="306733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Tree>
    <p:extLst>
      <p:ext uri="{BB962C8B-B14F-4D97-AF65-F5344CB8AC3E}">
        <p14:creationId xmlns:p14="http://schemas.microsoft.com/office/powerpoint/2010/main" val="27738906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Básicas de Programación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600241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 de repetición </a:t>
            </a:r>
            <a:r>
              <a:rPr lang="es-ES" dirty="0" err="1" smtClean="0"/>
              <a:t>repeat</a:t>
            </a:r>
            <a:endParaRPr lang="es-ES" dirty="0"/>
          </a:p>
        </p:txBody>
      </p:sp>
      <p:sp>
        <p:nvSpPr>
          <p:cNvPr id="6" name="5 CuadroTexto"/>
          <p:cNvSpPr txBox="1"/>
          <p:nvPr/>
        </p:nvSpPr>
        <p:spPr>
          <a:xfrm>
            <a:off x="825014" y="135517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825014" y="1355170"/>
            <a:ext cx="5184576" cy="4081117"/>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rep</a:t>
            </a:r>
            <a:r>
              <a:rPr lang="es-ES" sz="2880" dirty="0"/>
              <a:t> [ </a:t>
            </a:r>
            <a:r>
              <a:rPr lang="es-ES" sz="2880" dirty="0" err="1"/>
              <a:t>ang</a:t>
            </a:r>
            <a:r>
              <a:rPr lang="es-ES" sz="2880" dirty="0"/>
              <a:t>  </a:t>
            </a:r>
            <a:r>
              <a:rPr lang="es-ES" sz="2880" dirty="0" err="1"/>
              <a:t>long</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2 *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pic>
        <p:nvPicPr>
          <p:cNvPr id="1027" name="Picture 3" descr="C:\Users\fsancho\Documents\My Dropbox\FERNANDO&amp;JUANCARLOS\Cursos Thales\NetLogo\Libro NetLogo\C3-imagenes\image19.png"/>
          <p:cNvPicPr>
            <a:picLocks noChangeAspect="1" noChangeArrowheads="1"/>
          </p:cNvPicPr>
          <p:nvPr/>
        </p:nvPicPr>
        <p:blipFill>
          <a:blip r:embed="rId3" cstate="print"/>
          <a:srcRect/>
          <a:stretch>
            <a:fillRect/>
          </a:stretch>
        </p:blipFill>
        <p:spPr bwMode="auto">
          <a:xfrm>
            <a:off x="6960097" y="1527989"/>
            <a:ext cx="3989070" cy="3977640"/>
          </a:xfrm>
          <a:prstGeom prst="rect">
            <a:avLst/>
          </a:prstGeom>
          <a:noFill/>
        </p:spPr>
      </p:pic>
      <p:pic>
        <p:nvPicPr>
          <p:cNvPr id="1028" name="Picture 4" descr="C:\Users\fsancho\Documents\My Dropbox\FERNANDO&amp;JUANCARLOS\Cursos Thales\NetLogo\Libro NetLogo\C3-imagenes\image11.png"/>
          <p:cNvPicPr>
            <a:picLocks noChangeAspect="1" noChangeArrowheads="1"/>
          </p:cNvPicPr>
          <p:nvPr/>
        </p:nvPicPr>
        <p:blipFill>
          <a:blip r:embed="rId4" cstate="print"/>
          <a:srcRect/>
          <a:stretch>
            <a:fillRect/>
          </a:stretch>
        </p:blipFill>
        <p:spPr bwMode="auto">
          <a:xfrm>
            <a:off x="7478553" y="2219266"/>
            <a:ext cx="2707822" cy="2668578"/>
          </a:xfrm>
          <a:prstGeom prst="rect">
            <a:avLst/>
          </a:prstGeom>
          <a:noFill/>
        </p:spPr>
      </p:pic>
    </p:spTree>
    <p:extLst>
      <p:ext uri="{BB962C8B-B14F-4D97-AF65-F5344CB8AC3E}">
        <p14:creationId xmlns:p14="http://schemas.microsoft.com/office/powerpoint/2010/main" val="4050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6" name="5 Decisión"/>
          <p:cNvSpPr/>
          <p:nvPr/>
        </p:nvSpPr>
        <p:spPr>
          <a:xfrm>
            <a:off x="7305735" y="2996952"/>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009590"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sp>
        <p:nvSpPr>
          <p:cNvPr id="10" name="9 Proceso"/>
          <p:cNvSpPr/>
          <p:nvPr/>
        </p:nvSpPr>
        <p:spPr>
          <a:xfrm>
            <a:off x="9033926"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No</a:t>
            </a:r>
          </a:p>
        </p:txBody>
      </p:sp>
      <p:sp>
        <p:nvSpPr>
          <p:cNvPr id="11" name="10 Conector"/>
          <p:cNvSpPr/>
          <p:nvPr/>
        </p:nvSpPr>
        <p:spPr>
          <a:xfrm>
            <a:off x="8169831" y="5157192"/>
            <a:ext cx="172819" cy="172819"/>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sz="2160"/>
          </a:p>
        </p:txBody>
      </p:sp>
      <p:cxnSp>
        <p:nvCxnSpPr>
          <p:cNvPr id="13" name="12 Forma"/>
          <p:cNvCxnSpPr>
            <a:stCxn id="6" idx="3"/>
            <a:endCxn id="10" idx="0"/>
          </p:cNvCxnSpPr>
          <p:nvPr/>
        </p:nvCxnSpPr>
        <p:spPr>
          <a:xfrm>
            <a:off x="9206745" y="3299385"/>
            <a:ext cx="518458"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1"/>
            <a:endCxn id="7" idx="0"/>
          </p:cNvCxnSpPr>
          <p:nvPr/>
        </p:nvCxnSpPr>
        <p:spPr>
          <a:xfrm rot="10800000" flipV="1">
            <a:off x="6700867" y="3299385"/>
            <a:ext cx="604867"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10" idx="2"/>
            <a:endCxn id="11" idx="6"/>
          </p:cNvCxnSpPr>
          <p:nvPr/>
        </p:nvCxnSpPr>
        <p:spPr>
          <a:xfrm rot="5400000">
            <a:off x="8688288" y="4206686"/>
            <a:ext cx="691277" cy="138255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Forma"/>
          <p:cNvCxnSpPr>
            <a:stCxn id="7" idx="2"/>
            <a:endCxn id="11" idx="2"/>
          </p:cNvCxnSpPr>
          <p:nvPr/>
        </p:nvCxnSpPr>
        <p:spPr>
          <a:xfrm rot="16200000" flipH="1">
            <a:off x="7089710" y="4163482"/>
            <a:ext cx="691277" cy="14689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6" idx="0"/>
          </p:cNvCxnSpPr>
          <p:nvPr/>
        </p:nvCxnSpPr>
        <p:spPr>
          <a:xfrm>
            <a:off x="8256240" y="1873627"/>
            <a:ext cx="0" cy="112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1" idx="4"/>
          </p:cNvCxnSpPr>
          <p:nvPr/>
        </p:nvCxnSpPr>
        <p:spPr>
          <a:xfrm>
            <a:off x="8256240" y="5330011"/>
            <a:ext cx="0" cy="777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9293155" y="2996953"/>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6787277" y="2996953"/>
            <a:ext cx="333746" cy="350865"/>
          </a:xfrm>
          <a:prstGeom prst="rect">
            <a:avLst/>
          </a:prstGeom>
          <a:noFill/>
        </p:spPr>
        <p:txBody>
          <a:bodyPr wrap="none" rtlCol="0">
            <a:spAutoFit/>
          </a:bodyPr>
          <a:lstStyle/>
          <a:p>
            <a:r>
              <a:rPr lang="es-ES" sz="1680" dirty="0"/>
              <a:t>Sí</a:t>
            </a:r>
          </a:p>
        </p:txBody>
      </p:sp>
    </p:spTree>
    <p:extLst>
      <p:ext uri="{BB962C8B-B14F-4D97-AF65-F5344CB8AC3E}">
        <p14:creationId xmlns:p14="http://schemas.microsoft.com/office/powerpoint/2010/main" val="3551069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8" name="7 CuadroTexto"/>
          <p:cNvSpPr txBox="1"/>
          <p:nvPr/>
        </p:nvSpPr>
        <p:spPr>
          <a:xfrm>
            <a:off x="6016019" y="2046447"/>
            <a:ext cx="5821637"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decision</a:t>
            </a:r>
            <a:r>
              <a:rPr lang="es-ES" sz="2880" dirty="0"/>
              <a:t> [ </a:t>
            </a:r>
            <a:r>
              <a:rPr lang="es-ES" sz="2880" dirty="0" err="1"/>
              <a:t>long</a:t>
            </a:r>
            <a:r>
              <a:rPr lang="es-ES" sz="2880" dirty="0"/>
              <a:t> n-lados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n-lados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ifelse</a:t>
            </a:r>
            <a:r>
              <a:rPr lang="es-ES" sz="2880" dirty="0"/>
              <a:t> (</a:t>
            </a:r>
            <a:r>
              <a:rPr lang="es-ES" sz="2880" dirty="0" err="1">
                <a:solidFill>
                  <a:schemeClr val="accent1">
                    <a:lumMod val="75000"/>
                  </a:schemeClr>
                </a:solidFill>
              </a:rPr>
              <a:t>random</a:t>
            </a:r>
            <a:r>
              <a:rPr lang="es-ES" sz="2880" dirty="0"/>
              <a:t> 2 = 0) [ </a:t>
            </a:r>
            <a:r>
              <a:rPr lang="es-ES" sz="2880" dirty="0" err="1">
                <a:solidFill>
                  <a:schemeClr val="accent1">
                    <a:lumMod val="75000"/>
                  </a:schemeClr>
                </a:solidFill>
              </a:rPr>
              <a:t>pd</a:t>
            </a:r>
            <a:r>
              <a:rPr lang="es-ES" sz="2880" dirty="0"/>
              <a:t> ] [ </a:t>
            </a:r>
            <a:r>
              <a:rPr lang="es-ES" sz="2880" dirty="0" err="1">
                <a:solidFill>
                  <a:schemeClr val="accent1">
                    <a:lumMod val="75000"/>
                  </a:schemeClr>
                </a:solidFill>
              </a:rPr>
              <a:t>pu</a:t>
            </a:r>
            <a:r>
              <a:rPr lang="es-ES" sz="2880" dirty="0"/>
              <a:t> ]</a:t>
            </a:r>
          </a:p>
          <a:p>
            <a:r>
              <a:rPr lang="es-ES" sz="2880" dirty="0"/>
              <a:t>      </a:t>
            </a:r>
            <a:r>
              <a:rPr lang="es-ES" sz="2880" dirty="0" err="1">
                <a:solidFill>
                  <a:schemeClr val="accent1">
                    <a:lumMod val="75000"/>
                  </a:schemeClr>
                </a:solidFill>
              </a:rPr>
              <a:t>rt</a:t>
            </a:r>
            <a:r>
              <a:rPr lang="es-ES" sz="2880" dirty="0"/>
              <a:t>   360 / n-lados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9" name="8 CuadroTexto"/>
          <p:cNvSpPr txBox="1"/>
          <p:nvPr/>
        </p:nvSpPr>
        <p:spPr>
          <a:xfrm>
            <a:off x="1416642" y="3825508"/>
            <a:ext cx="448565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a:t>
            </a:r>
            <a:r>
              <a:rPr lang="es-ES" sz="2880" dirty="0"/>
              <a:t>  </a:t>
            </a:r>
            <a:r>
              <a:rPr lang="es-ES" sz="2880" dirty="0" err="1"/>
              <a:t>condicion</a:t>
            </a:r>
            <a:r>
              <a:rPr lang="es-ES" sz="2880" dirty="0"/>
              <a:t>  [  acciones-SI   ]</a:t>
            </a:r>
          </a:p>
        </p:txBody>
      </p:sp>
      <p:grpSp>
        <p:nvGrpSpPr>
          <p:cNvPr id="14" name="13 Grupo"/>
          <p:cNvGrpSpPr/>
          <p:nvPr/>
        </p:nvGrpSpPr>
        <p:grpSpPr>
          <a:xfrm>
            <a:off x="1343473" y="4465915"/>
            <a:ext cx="3542792" cy="1814602"/>
            <a:chOff x="611560" y="3721596"/>
            <a:chExt cx="2952327" cy="1512168"/>
          </a:xfrm>
        </p:grpSpPr>
        <p:sp>
          <p:nvSpPr>
            <p:cNvPr id="6" name="5 Decisión"/>
            <p:cNvSpPr/>
            <p:nvPr/>
          </p:nvSpPr>
          <p:spPr>
            <a:xfrm>
              <a:off x="1808449" y="3937620"/>
              <a:ext cx="1755438" cy="49325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11560" y="4471327"/>
              <a:ext cx="1276682" cy="308087"/>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cxnSp>
          <p:nvCxnSpPr>
            <p:cNvPr id="13" name="12 Forma"/>
            <p:cNvCxnSpPr>
              <a:stCxn id="6" idx="1"/>
              <a:endCxn id="7" idx="0"/>
            </p:cNvCxnSpPr>
            <p:nvPr/>
          </p:nvCxnSpPr>
          <p:spPr>
            <a:xfrm rot="10800000" flipV="1">
              <a:off x="1249901" y="4184245"/>
              <a:ext cx="558548" cy="2870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7" idx="2"/>
            </p:cNvCxnSpPr>
            <p:nvPr/>
          </p:nvCxnSpPr>
          <p:spPr>
            <a:xfrm rot="16200000" flipH="1">
              <a:off x="1826032" y="4203282"/>
              <a:ext cx="225620" cy="13778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6" idx="2"/>
            </p:cNvCxnSpPr>
            <p:nvPr/>
          </p:nvCxnSpPr>
          <p:spPr>
            <a:xfrm>
              <a:off x="2686168" y="4430870"/>
              <a:ext cx="13623" cy="802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360784" y="3982133"/>
              <a:ext cx="278122" cy="292387"/>
            </a:xfrm>
            <a:prstGeom prst="rect">
              <a:avLst/>
            </a:prstGeom>
            <a:noFill/>
          </p:spPr>
          <p:txBody>
            <a:bodyPr wrap="none" rtlCol="0">
              <a:spAutoFit/>
            </a:bodyPr>
            <a:lstStyle/>
            <a:p>
              <a:r>
                <a:rPr lang="es-ES" sz="1680" dirty="0"/>
                <a:t>Sí</a:t>
              </a:r>
            </a:p>
          </p:txBody>
        </p:sp>
        <p:sp>
          <p:nvSpPr>
            <p:cNvPr id="27" name="26 CuadroTexto"/>
            <p:cNvSpPr txBox="1"/>
            <p:nvPr/>
          </p:nvSpPr>
          <p:spPr>
            <a:xfrm>
              <a:off x="2665172" y="4565947"/>
              <a:ext cx="364950" cy="292387"/>
            </a:xfrm>
            <a:prstGeom prst="rect">
              <a:avLst/>
            </a:prstGeom>
            <a:noFill/>
          </p:spPr>
          <p:txBody>
            <a:bodyPr wrap="none" rtlCol="0">
              <a:spAutoFit/>
            </a:bodyPr>
            <a:lstStyle/>
            <a:p>
              <a:r>
                <a:rPr lang="es-ES" sz="1680" dirty="0"/>
                <a:t>No</a:t>
              </a:r>
            </a:p>
          </p:txBody>
        </p:sp>
        <p:cxnSp>
          <p:nvCxnSpPr>
            <p:cNvPr id="32" name="31 Conector recto de flecha"/>
            <p:cNvCxnSpPr/>
            <p:nvPr/>
          </p:nvCxnSpPr>
          <p:spPr>
            <a:xfrm flipH="1">
              <a:off x="2679356" y="3721596"/>
              <a:ext cx="136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25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Repeticiones condicionales: </a:t>
            </a:r>
            <a:r>
              <a:rPr lang="es-ES" dirty="0" err="1" smtClean="0"/>
              <a:t>while</a:t>
            </a:r>
            <a:endParaRPr lang="es-ES" dirty="0"/>
          </a:p>
        </p:txBody>
      </p:sp>
      <p:sp>
        <p:nvSpPr>
          <p:cNvPr id="4" name="3 CuadroTexto"/>
          <p:cNvSpPr txBox="1"/>
          <p:nvPr/>
        </p:nvSpPr>
        <p:spPr>
          <a:xfrm>
            <a:off x="1429882" y="1527989"/>
            <a:ext cx="2925929"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while</a:t>
            </a:r>
            <a:r>
              <a:rPr lang="es-ES" sz="2880" dirty="0"/>
              <a:t> [ </a:t>
            </a:r>
            <a:r>
              <a:rPr lang="es-ES" sz="2880" dirty="0" err="1"/>
              <a:t>condicion</a:t>
            </a:r>
            <a:r>
              <a:rPr lang="es-ES" sz="2880" dirty="0"/>
              <a:t> ]</a:t>
            </a:r>
          </a:p>
          <a:p>
            <a:r>
              <a:rPr lang="es-ES" sz="2880" dirty="0"/>
              <a:t>      [  acciones   ]</a:t>
            </a:r>
          </a:p>
        </p:txBody>
      </p:sp>
      <p:sp>
        <p:nvSpPr>
          <p:cNvPr id="8" name="7 CuadroTexto"/>
          <p:cNvSpPr txBox="1"/>
          <p:nvPr/>
        </p:nvSpPr>
        <p:spPr>
          <a:xfrm>
            <a:off x="5059085" y="2046447"/>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while</a:t>
            </a:r>
            <a:r>
              <a:rPr lang="es-ES" sz="2880" dirty="0"/>
              <a:t> [ </a:t>
            </a:r>
            <a:r>
              <a:rPr lang="es-ES" sz="2880" dirty="0" err="1"/>
              <a:t>long</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while</a:t>
            </a:r>
            <a:r>
              <a:rPr lang="es-ES" sz="2880" dirty="0">
                <a:solidFill>
                  <a:schemeClr val="accent1">
                    <a:lumMod val="75000"/>
                  </a:schemeClr>
                </a:solidFill>
              </a:rPr>
              <a:t>  </a:t>
            </a:r>
            <a:r>
              <a:rPr lang="es-ES" sz="2880" dirty="0"/>
              <a:t>[ </a:t>
            </a:r>
            <a:r>
              <a:rPr lang="es-ES" sz="2880" dirty="0" err="1"/>
              <a:t>heading</a:t>
            </a:r>
            <a:r>
              <a:rPr lang="es-ES" sz="2880" dirty="0"/>
              <a:t> &lt; 180 ]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solidFill>
                  <a:schemeClr val="accent1">
                    <a:lumMod val="75000"/>
                  </a:schemeClr>
                </a:solidFill>
              </a:rPr>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5" name="14 Decisión"/>
          <p:cNvSpPr/>
          <p:nvPr/>
        </p:nvSpPr>
        <p:spPr>
          <a:xfrm>
            <a:off x="2293978" y="4293096"/>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16" name="15 Proceso"/>
          <p:cNvSpPr/>
          <p:nvPr/>
        </p:nvSpPr>
        <p:spPr>
          <a:xfrm>
            <a:off x="997833" y="3774638"/>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a:t>
            </a:r>
          </a:p>
        </p:txBody>
      </p:sp>
      <p:cxnSp>
        <p:nvCxnSpPr>
          <p:cNvPr id="20" name="19 Forma"/>
          <p:cNvCxnSpPr>
            <a:stCxn id="15" idx="1"/>
            <a:endCxn id="16" idx="2"/>
          </p:cNvCxnSpPr>
          <p:nvPr/>
        </p:nvCxnSpPr>
        <p:spPr>
          <a:xfrm rot="10800000">
            <a:off x="1689111" y="4293096"/>
            <a:ext cx="604867" cy="3024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15" idx="0"/>
          </p:cNvCxnSpPr>
          <p:nvPr/>
        </p:nvCxnSpPr>
        <p:spPr>
          <a:xfrm>
            <a:off x="3244483" y="3429000"/>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5" idx="2"/>
          </p:cNvCxnSpPr>
          <p:nvPr/>
        </p:nvCxnSpPr>
        <p:spPr>
          <a:xfrm>
            <a:off x="3244483" y="4897963"/>
            <a:ext cx="0" cy="691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58074" y="5047089"/>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1775520" y="4293097"/>
            <a:ext cx="333746" cy="350865"/>
          </a:xfrm>
          <a:prstGeom prst="rect">
            <a:avLst/>
          </a:prstGeom>
          <a:noFill/>
        </p:spPr>
        <p:txBody>
          <a:bodyPr wrap="none" rtlCol="0">
            <a:spAutoFit/>
          </a:bodyPr>
          <a:lstStyle/>
          <a:p>
            <a:r>
              <a:rPr lang="es-ES" sz="1680" dirty="0"/>
              <a:t>Sí</a:t>
            </a:r>
          </a:p>
        </p:txBody>
      </p:sp>
      <p:cxnSp>
        <p:nvCxnSpPr>
          <p:cNvPr id="32" name="31 Conector recto de flecha"/>
          <p:cNvCxnSpPr>
            <a:stCxn id="16" idx="3"/>
          </p:cNvCxnSpPr>
          <p:nvPr/>
        </p:nvCxnSpPr>
        <p:spPr>
          <a:xfrm>
            <a:off x="2380387" y="4033867"/>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98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recursivas. Variables locales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3595804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53315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098166"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&gt;= 3 [ </a:t>
            </a:r>
            <a:r>
              <a:rPr lang="es-ES" sz="2880" dirty="0">
                <a:solidFill>
                  <a:schemeClr val="accent1">
                    <a:lumMod val="75000"/>
                  </a:schemeClr>
                </a:solidFill>
              </a:rPr>
              <a:t>stop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4160412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875853"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solidFill>
                  <a:schemeClr val="accent1">
                    <a:lumMod val="75000"/>
                  </a:schemeClr>
                </a:solidFill>
              </a:rPr>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&lt; 3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22597904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713679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locales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10122336" cy="4933949"/>
          </a:xfrm>
        </p:spPr>
        <p:txBody>
          <a:bodyPr>
            <a:normAutofit/>
          </a:bodyPr>
          <a:lstStyle/>
          <a:p>
            <a:r>
              <a:rPr lang="es-ES" sz="3200" dirty="0" smtClean="0">
                <a:latin typeface="Garamond" panose="02020404030301010803" pitchFamily="18" charset="0"/>
              </a:rPr>
              <a:t>Una </a:t>
            </a:r>
            <a:r>
              <a:rPr lang="es-ES" sz="3200" b="1" dirty="0" smtClean="0">
                <a:latin typeface="Garamond" panose="02020404030301010803" pitchFamily="18" charset="0"/>
              </a:rPr>
              <a:t>variable</a:t>
            </a:r>
            <a:r>
              <a:rPr lang="es-ES" sz="3200" dirty="0" smtClean="0">
                <a:latin typeface="Garamond" panose="02020404030301010803" pitchFamily="18" charset="0"/>
              </a:rPr>
              <a:t> es un espacio de memoria que permite almacenar un dato y al que se le asigna un nombre para poder referirse a su contenido.</a:t>
            </a:r>
          </a:p>
          <a:p>
            <a:r>
              <a:rPr lang="es-ES" sz="3200" dirty="0" smtClean="0">
                <a:latin typeface="Garamond" panose="02020404030301010803" pitchFamily="18" charset="0"/>
              </a:rPr>
              <a:t>El apelativo </a:t>
            </a:r>
            <a:r>
              <a:rPr lang="es-ES" sz="3200" b="1" dirty="0" smtClean="0">
                <a:latin typeface="Garamond" panose="02020404030301010803" pitchFamily="18" charset="0"/>
              </a:rPr>
              <a:t>local</a:t>
            </a:r>
            <a:r>
              <a:rPr lang="es-ES" sz="3200" dirty="0" smtClean="0">
                <a:latin typeface="Garamond" panose="02020404030301010803" pitchFamily="18" charset="0"/>
              </a:rPr>
              <a:t> se debe a que:</a:t>
            </a:r>
          </a:p>
          <a:p>
            <a:pPr lvl="1"/>
            <a:r>
              <a:rPr lang="es-ES" sz="2800" dirty="0" smtClean="0">
                <a:latin typeface="Garamond" panose="02020404030301010803" pitchFamily="18" charset="0"/>
              </a:rPr>
              <a:t> la variable sólo existirá mientras se esté ejecutando el procedimiento al que pertenece.</a:t>
            </a:r>
          </a:p>
          <a:p>
            <a:pPr lvl="1"/>
            <a:r>
              <a:rPr lang="es-ES" sz="2800" dirty="0" smtClean="0">
                <a:latin typeface="Garamond" panose="02020404030301010803" pitchFamily="18" charset="0"/>
              </a:rPr>
              <a:t>Si hay más de un procedimiento ejecutándose simultáneamente, cada procedimiento no podrá acceder a las variables locales de los otros.</a:t>
            </a:r>
          </a:p>
          <a:p>
            <a:r>
              <a:rPr lang="es-ES" sz="3200" dirty="0" smtClean="0">
                <a:latin typeface="Garamond" panose="02020404030301010803" pitchFamily="18" charset="0"/>
              </a:rPr>
              <a:t>Ejemplo de variables locales: </a:t>
            </a:r>
            <a:r>
              <a:rPr lang="es-ES" sz="3200" b="1" dirty="0" smtClean="0">
                <a:latin typeface="Garamond" panose="02020404030301010803" pitchFamily="18" charset="0"/>
              </a:rPr>
              <a:t>parámetros de entrada</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1939288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redondeado"/>
          <p:cNvSpPr/>
          <p:nvPr/>
        </p:nvSpPr>
        <p:spPr>
          <a:xfrm>
            <a:off x="997834" y="577483"/>
            <a:ext cx="9937104" cy="544380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4320" b="1" dirty="0">
                <a:solidFill>
                  <a:schemeClr val="tx1"/>
                </a:solidFill>
                <a:latin typeface="Garamond" pitchFamily="18" charset="0"/>
              </a:rPr>
              <a:t>Modelo</a:t>
            </a:r>
            <a:r>
              <a:rPr lang="es-ES" sz="2880" dirty="0">
                <a:solidFill>
                  <a:schemeClr val="tx1"/>
                </a:solidFill>
                <a:latin typeface="Garamond" pitchFamily="18" charset="0"/>
              </a:rPr>
              <a:t/>
            </a:r>
            <a:br>
              <a:rPr lang="es-ES" sz="2880" dirty="0">
                <a:solidFill>
                  <a:schemeClr val="tx1"/>
                </a:solidFill>
                <a:latin typeface="Garamond" pitchFamily="18" charset="0"/>
              </a:rPr>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endParaRPr lang="es-ES" sz="2160" dirty="0"/>
          </a:p>
        </p:txBody>
      </p:sp>
      <p:sp>
        <p:nvSpPr>
          <p:cNvPr id="11" name="10 Rectángulo redondeado"/>
          <p:cNvSpPr/>
          <p:nvPr/>
        </p:nvSpPr>
        <p:spPr>
          <a:xfrm>
            <a:off x="1429882"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5" name="14 Rectángulo redondeado"/>
          <p:cNvSpPr/>
          <p:nvPr/>
        </p:nvSpPr>
        <p:spPr>
          <a:xfrm>
            <a:off x="2293978"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16" name="15 Rectángulo redondeado"/>
          <p:cNvSpPr/>
          <p:nvPr/>
        </p:nvSpPr>
        <p:spPr>
          <a:xfrm>
            <a:off x="151629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17" name="16 Rectángulo redondeado"/>
          <p:cNvSpPr/>
          <p:nvPr/>
        </p:nvSpPr>
        <p:spPr>
          <a:xfrm>
            <a:off x="3676531"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Rectángulo redondeado"/>
          <p:cNvSpPr/>
          <p:nvPr/>
        </p:nvSpPr>
        <p:spPr>
          <a:xfrm>
            <a:off x="4540627"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0" name="19 Rectángulo redondeado"/>
          <p:cNvSpPr/>
          <p:nvPr/>
        </p:nvSpPr>
        <p:spPr>
          <a:xfrm>
            <a:off x="376294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26" name="25 Rectángulo redondeado"/>
          <p:cNvSpPr/>
          <p:nvPr/>
        </p:nvSpPr>
        <p:spPr>
          <a:xfrm>
            <a:off x="626881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7" name="26 Rectángulo redondeado"/>
          <p:cNvSpPr/>
          <p:nvPr/>
        </p:nvSpPr>
        <p:spPr>
          <a:xfrm>
            <a:off x="7219325"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8" name="27 Rectángulo redondeado"/>
          <p:cNvSpPr/>
          <p:nvPr/>
        </p:nvSpPr>
        <p:spPr>
          <a:xfrm>
            <a:off x="6355229"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0" name="29 Rectángulo redondeado"/>
          <p:cNvSpPr/>
          <p:nvPr/>
        </p:nvSpPr>
        <p:spPr>
          <a:xfrm>
            <a:off x="851546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32" name="31 Rectángulo redondeado"/>
          <p:cNvSpPr/>
          <p:nvPr/>
        </p:nvSpPr>
        <p:spPr>
          <a:xfrm>
            <a:off x="8601878"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4" name="33 Rectángulo redondeado"/>
          <p:cNvSpPr/>
          <p:nvPr/>
        </p:nvSpPr>
        <p:spPr>
          <a:xfrm>
            <a:off x="9465974"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37" name="36 Rectángulo redondeado"/>
          <p:cNvSpPr/>
          <p:nvPr/>
        </p:nvSpPr>
        <p:spPr>
          <a:xfrm>
            <a:off x="1429882" y="1268760"/>
            <a:ext cx="9245827" cy="16417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38" name="37 Rectángulo redondeado"/>
          <p:cNvSpPr/>
          <p:nvPr/>
        </p:nvSpPr>
        <p:spPr>
          <a:xfrm>
            <a:off x="3465693" y="1952522"/>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1" name="40 Rectángulo redondeado"/>
          <p:cNvSpPr/>
          <p:nvPr/>
        </p:nvSpPr>
        <p:spPr>
          <a:xfrm>
            <a:off x="5885162"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2" name="41 Rectángulo redondeado"/>
          <p:cNvSpPr/>
          <p:nvPr/>
        </p:nvSpPr>
        <p:spPr>
          <a:xfrm>
            <a:off x="8304631"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pic>
        <p:nvPicPr>
          <p:cNvPr id="3091"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6301846" y="3309064"/>
            <a:ext cx="1210236" cy="777686"/>
          </a:xfrm>
          <a:prstGeom prst="rect">
            <a:avLst/>
          </a:prstGeom>
          <a:noFill/>
        </p:spPr>
      </p:pic>
      <p:pic>
        <p:nvPicPr>
          <p:cNvPr id="52"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8535275" y="3302929"/>
            <a:ext cx="1210236" cy="777686"/>
          </a:xfrm>
          <a:prstGeom prst="rect">
            <a:avLst/>
          </a:prstGeom>
          <a:noFill/>
        </p:spPr>
      </p:pic>
      <p:pic>
        <p:nvPicPr>
          <p:cNvPr id="3093"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56729" y="3110745"/>
            <a:ext cx="1043128" cy="923122"/>
          </a:xfrm>
          <a:prstGeom prst="rect">
            <a:avLst/>
          </a:prstGeom>
          <a:noFill/>
        </p:spPr>
      </p:pic>
      <p:pic>
        <p:nvPicPr>
          <p:cNvPr id="54"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3071" y="3110745"/>
            <a:ext cx="1043128" cy="923122"/>
          </a:xfrm>
          <a:prstGeom prst="rect">
            <a:avLst/>
          </a:prstGeom>
          <a:noFill/>
        </p:spPr>
      </p:pic>
      <p:pic>
        <p:nvPicPr>
          <p:cNvPr id="3096" name="Picture 24" descr="http://www.clinicacfs.com/wp-content/uploads/2011/03/loupe.jpg?w=150"/>
          <p:cNvPicPr>
            <a:picLocks noChangeAspect="1" noChangeArrowheads="1"/>
          </p:cNvPicPr>
          <p:nvPr/>
        </p:nvPicPr>
        <p:blipFill>
          <a:blip r:embed="rId4" cstate="print">
            <a:clrChange>
              <a:clrFrom>
                <a:srgbClr val="FFFFFF"/>
              </a:clrFrom>
              <a:clrTo>
                <a:srgbClr val="FFFFFF">
                  <a:alpha val="0"/>
                </a:srgbClr>
              </a:clrTo>
            </a:clrChange>
          </a:blip>
          <a:srcRect l="4370" t="8740" r="12602" b="3863"/>
          <a:stretch>
            <a:fillRect/>
          </a:stretch>
        </p:blipFill>
        <p:spPr bwMode="auto">
          <a:xfrm>
            <a:off x="1443102" y="1169130"/>
            <a:ext cx="1641782" cy="1728192"/>
          </a:xfrm>
          <a:prstGeom prst="rect">
            <a:avLst/>
          </a:prstGeom>
          <a:noFill/>
          <a:effectLst>
            <a:softEdge rad="12700"/>
          </a:effectLst>
        </p:spPr>
      </p:pic>
    </p:spTree>
    <p:extLst>
      <p:ext uri="{BB962C8B-B14F-4D97-AF65-F5344CB8AC3E}">
        <p14:creationId xmlns:p14="http://schemas.microsoft.com/office/powerpoint/2010/main" val="3249414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Uso de variables locales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err="1" smtClean="0">
                <a:latin typeface="Garamond" panose="02020404030301010803" pitchFamily="18" charset="0"/>
              </a:rPr>
              <a:t>NetLogo</a:t>
            </a:r>
            <a:r>
              <a:rPr lang="es-ES" dirty="0" smtClean="0">
                <a:latin typeface="Garamond" panose="02020404030301010803" pitchFamily="18" charset="0"/>
              </a:rPr>
              <a:t> exige definir las variables locales para poder usarlas:</a:t>
            </a: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Para modificar su valor (debe haberse definido):</a:t>
            </a:r>
          </a:p>
        </p:txBody>
      </p:sp>
      <p:sp>
        <p:nvSpPr>
          <p:cNvPr id="4" name="3 CuadroTexto"/>
          <p:cNvSpPr txBox="1"/>
          <p:nvPr/>
        </p:nvSpPr>
        <p:spPr>
          <a:xfrm>
            <a:off x="2726025" y="2910542"/>
            <a:ext cx="354279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let</a:t>
            </a:r>
            <a:r>
              <a:rPr lang="es-ES" sz="2160" dirty="0">
                <a:latin typeface="+mj-lt"/>
              </a:rPr>
              <a:t>   nombre-variable   valor </a:t>
            </a:r>
          </a:p>
        </p:txBody>
      </p:sp>
      <p:sp>
        <p:nvSpPr>
          <p:cNvPr id="5" name="4 CuadroTexto"/>
          <p:cNvSpPr txBox="1"/>
          <p:nvPr/>
        </p:nvSpPr>
        <p:spPr>
          <a:xfrm>
            <a:off x="6787277" y="2564904"/>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latin typeface="+mj-lt"/>
              </a:rPr>
              <a:t>let</a:t>
            </a:r>
            <a:r>
              <a:rPr lang="es-ES" sz="2160" dirty="0">
                <a:latin typeface="+mj-lt"/>
              </a:rPr>
              <a:t>   a   1</a:t>
            </a:r>
          </a:p>
          <a:p>
            <a:r>
              <a:rPr lang="es-ES" sz="2160" dirty="0" err="1">
                <a:solidFill>
                  <a:schemeClr val="accent1">
                    <a:lumMod val="75000"/>
                  </a:schemeClr>
                </a:solidFill>
                <a:latin typeface="+mj-lt"/>
              </a:rPr>
              <a:t>let</a:t>
            </a:r>
            <a:r>
              <a:rPr lang="es-ES" sz="2160" dirty="0">
                <a:latin typeface="+mj-lt"/>
              </a:rPr>
              <a:t>   b  2</a:t>
            </a:r>
          </a:p>
          <a:p>
            <a:r>
              <a:rPr lang="es-ES" sz="2160" dirty="0" err="1">
                <a:solidFill>
                  <a:schemeClr val="accent1">
                    <a:lumMod val="75000"/>
                  </a:schemeClr>
                </a:solidFill>
                <a:latin typeface="+mj-lt"/>
              </a:rPr>
              <a:t>let</a:t>
            </a:r>
            <a:r>
              <a:rPr lang="es-ES" sz="2160" dirty="0">
                <a:latin typeface="+mj-lt"/>
              </a:rPr>
              <a:t>   c   “cadena”</a:t>
            </a:r>
          </a:p>
        </p:txBody>
      </p:sp>
      <p:sp>
        <p:nvSpPr>
          <p:cNvPr id="6" name="5 CuadroTexto"/>
          <p:cNvSpPr txBox="1"/>
          <p:nvPr/>
        </p:nvSpPr>
        <p:spPr>
          <a:xfrm>
            <a:off x="2207568" y="4785038"/>
            <a:ext cx="414766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latin typeface="+mj-lt"/>
              </a:rPr>
              <a:t>set</a:t>
            </a:r>
            <a:r>
              <a:rPr lang="es-ES" sz="2160" dirty="0">
                <a:latin typeface="+mj-lt"/>
              </a:rPr>
              <a:t>   nombre-variable   nuevo-valor </a:t>
            </a:r>
          </a:p>
        </p:txBody>
      </p:sp>
      <p:sp>
        <p:nvSpPr>
          <p:cNvPr id="7" name="6 CuadroTexto"/>
          <p:cNvSpPr txBox="1"/>
          <p:nvPr/>
        </p:nvSpPr>
        <p:spPr>
          <a:xfrm>
            <a:off x="6787277" y="4463873"/>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latin typeface="+mj-lt"/>
              </a:rPr>
              <a:t>set</a:t>
            </a:r>
            <a:r>
              <a:rPr lang="es-ES" sz="2160" dirty="0">
                <a:latin typeface="+mj-lt"/>
              </a:rPr>
              <a:t>   a   1</a:t>
            </a:r>
          </a:p>
          <a:p>
            <a:r>
              <a:rPr lang="es-ES" sz="2160" dirty="0">
                <a:solidFill>
                  <a:schemeClr val="accent1">
                    <a:lumMod val="75000"/>
                  </a:schemeClr>
                </a:solidFill>
                <a:latin typeface="+mj-lt"/>
              </a:rPr>
              <a:t>set</a:t>
            </a:r>
            <a:r>
              <a:rPr lang="es-ES" sz="2160" dirty="0">
                <a:latin typeface="+mj-lt"/>
              </a:rPr>
              <a:t>   b  a + b</a:t>
            </a:r>
          </a:p>
          <a:p>
            <a:r>
              <a:rPr lang="es-ES" sz="2160" dirty="0">
                <a:solidFill>
                  <a:schemeClr val="accent1">
                    <a:lumMod val="75000"/>
                  </a:schemeClr>
                </a:solidFill>
                <a:latin typeface="+mj-lt"/>
              </a:rPr>
              <a:t>set</a:t>
            </a:r>
            <a:r>
              <a:rPr lang="es-ES" sz="2160" dirty="0">
                <a:latin typeface="+mj-lt"/>
              </a:rPr>
              <a:t>   c   (</a:t>
            </a:r>
            <a:r>
              <a:rPr lang="es-ES" sz="2160" dirty="0" err="1">
                <a:solidFill>
                  <a:schemeClr val="accent1">
                    <a:lumMod val="75000"/>
                  </a:schemeClr>
                </a:solidFill>
                <a:latin typeface="+mj-lt"/>
              </a:rPr>
              <a:t>first</a:t>
            </a:r>
            <a:r>
              <a:rPr lang="es-ES" sz="2160" dirty="0">
                <a:latin typeface="+mj-lt"/>
              </a:rPr>
              <a:t> c)</a:t>
            </a:r>
          </a:p>
        </p:txBody>
      </p:sp>
    </p:spTree>
    <p:extLst>
      <p:ext uri="{BB962C8B-B14F-4D97-AF65-F5344CB8AC3E}">
        <p14:creationId xmlns:p14="http://schemas.microsoft.com/office/powerpoint/2010/main" val="4090408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Contadores y acumuladores</a:t>
            </a:r>
            <a:endParaRPr lang="es-ES" dirty="0">
              <a:latin typeface="Garamond" panose="02020404030301010803" pitchFamily="18" charset="0"/>
            </a:endParaRPr>
          </a:p>
        </p:txBody>
      </p:sp>
      <p:sp>
        <p:nvSpPr>
          <p:cNvPr id="6" name="5 CuadroTexto"/>
          <p:cNvSpPr txBox="1"/>
          <p:nvPr/>
        </p:nvSpPr>
        <p:spPr>
          <a:xfrm>
            <a:off x="5404723" y="1408460"/>
            <a:ext cx="5616624" cy="2086725"/>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tabla-multiplicar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10]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n “ * ” </a:t>
            </a:r>
            <a:r>
              <a:rPr lang="es-ES" sz="2160" dirty="0" err="1">
                <a:latin typeface="+mj-lt"/>
              </a:rPr>
              <a:t>cont</a:t>
            </a:r>
            <a:r>
              <a:rPr lang="es-ES" sz="2160" dirty="0">
                <a:latin typeface="+mj-lt"/>
              </a:rPr>
              <a:t> “ = “ (n * </a:t>
            </a:r>
            <a:r>
              <a:rPr lang="es-ES" sz="2160" dirty="0" err="1">
                <a:latin typeface="+mj-lt"/>
              </a:rPr>
              <a:t>cont</a:t>
            </a:r>
            <a:r>
              <a:rPr lang="es-ES" sz="2160" dirty="0">
                <a:latin typeface="+mj-lt"/>
              </a:rPr>
              <a:t>))</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10" name="9 CuadroTexto"/>
          <p:cNvSpPr txBox="1"/>
          <p:nvPr/>
        </p:nvSpPr>
        <p:spPr>
          <a:xfrm>
            <a:off x="1170653" y="1667689"/>
            <a:ext cx="414766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contador es una variable que permita contar el número de veces que se realiza un proceso.</a:t>
            </a:r>
            <a:endParaRPr lang="es-ES" sz="2400" dirty="0"/>
          </a:p>
        </p:txBody>
      </p:sp>
      <p:sp>
        <p:nvSpPr>
          <p:cNvPr id="7" name="6 CuadroTexto"/>
          <p:cNvSpPr txBox="1"/>
          <p:nvPr/>
        </p:nvSpPr>
        <p:spPr>
          <a:xfrm>
            <a:off x="5404723" y="3650229"/>
            <a:ext cx="5616624" cy="275152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factorial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ac</a:t>
            </a:r>
            <a:r>
              <a:rPr lang="es-ES" sz="2160" dirty="0">
                <a:latin typeface="+mj-lt"/>
              </a:rPr>
              <a:t> 1</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n]   [ </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ac</a:t>
            </a:r>
            <a:r>
              <a:rPr lang="es-ES" sz="2160" dirty="0">
                <a:latin typeface="+mj-lt"/>
              </a:rPr>
              <a:t>   </a:t>
            </a:r>
            <a:r>
              <a:rPr lang="es-ES" sz="2160" dirty="0" err="1">
                <a:latin typeface="+mj-lt"/>
              </a:rPr>
              <a:t>ac</a:t>
            </a:r>
            <a:r>
              <a:rPr lang="es-ES" sz="2160" dirty="0">
                <a:latin typeface="+mj-lt"/>
              </a:rPr>
              <a:t> * </a:t>
            </a:r>
            <a:r>
              <a:rPr lang="es-ES" sz="2160" dirty="0" err="1">
                <a:latin typeface="+mj-lt"/>
              </a:rPr>
              <a:t>cont</a:t>
            </a:r>
            <a:endParaRPr lang="es-ES" sz="2160" dirty="0">
              <a:latin typeface="+mj-lt"/>
            </a:endParaRPr>
          </a:p>
          <a:p>
            <a:r>
              <a:rPr lang="es-ES" sz="2160" dirty="0">
                <a:solidFill>
                  <a:schemeClr val="accent1">
                    <a:lumMod val="75000"/>
                  </a:schemeClr>
                </a:solidFill>
                <a:latin typeface="+mj-lt"/>
              </a:rPr>
              <a:t>      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“El factorial de “ n “ es “ </a:t>
            </a:r>
            <a:r>
              <a:rPr lang="es-ES" sz="2160" dirty="0" err="1">
                <a:latin typeface="+mj-lt"/>
              </a:rPr>
              <a:t>ac</a:t>
            </a:r>
            <a:r>
              <a:rPr lang="es-ES" sz="2160" dirty="0">
                <a:latin typeface="+mj-lt"/>
              </a:rPr>
              <a:t>)</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8" name="7 CuadroTexto"/>
          <p:cNvSpPr txBox="1"/>
          <p:nvPr/>
        </p:nvSpPr>
        <p:spPr>
          <a:xfrm>
            <a:off x="1170653" y="4087158"/>
            <a:ext cx="414766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acumulador es una variable que permita acumular los diversos valores que toman otras variables.</a:t>
            </a:r>
            <a:endParaRPr lang="es-ES" sz="2400" dirty="0"/>
          </a:p>
        </p:txBody>
      </p:sp>
    </p:spTree>
    <p:extLst>
      <p:ext uri="{BB962C8B-B14F-4D97-AF65-F5344CB8AC3E}">
        <p14:creationId xmlns:p14="http://schemas.microsoft.com/office/powerpoint/2010/main" val="139322377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Ejemplos y 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1423884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165563" y="1355170"/>
            <a:ext cx="1189667" cy="42473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rPr>
              <a:t>fd</a:t>
            </a:r>
            <a:r>
              <a:rPr lang="es-ES" sz="2160" dirty="0"/>
              <a:t>   </a:t>
            </a:r>
            <a:r>
              <a:rPr lang="es-ES" sz="2160" dirty="0" err="1"/>
              <a:t>long</a:t>
            </a:r>
            <a:endParaRPr lang="es-ES" sz="2160" dirty="0"/>
          </a:p>
        </p:txBody>
      </p:sp>
      <p:sp>
        <p:nvSpPr>
          <p:cNvPr id="50" name="49 CuadroTexto"/>
          <p:cNvSpPr txBox="1"/>
          <p:nvPr/>
        </p:nvSpPr>
        <p:spPr>
          <a:xfrm>
            <a:off x="4219104" y="1355170"/>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1</a:t>
            </a:r>
          </a:p>
        </p:txBody>
      </p:sp>
      <p:sp>
        <p:nvSpPr>
          <p:cNvPr id="51" name="50 CuadroTexto"/>
          <p:cNvSpPr txBox="1"/>
          <p:nvPr/>
        </p:nvSpPr>
        <p:spPr>
          <a:xfrm>
            <a:off x="7325802" y="1769096"/>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1 </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p:txBody>
      </p:sp>
      <p:sp>
        <p:nvSpPr>
          <p:cNvPr id="52" name="51 CuadroTexto"/>
          <p:cNvSpPr txBox="1"/>
          <p:nvPr/>
        </p:nvSpPr>
        <p:spPr>
          <a:xfrm>
            <a:off x="6441638" y="1769097"/>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2</a:t>
            </a:r>
          </a:p>
        </p:txBody>
      </p:sp>
      <p:sp>
        <p:nvSpPr>
          <p:cNvPr id="53" name="52 CuadroTexto"/>
          <p:cNvSpPr txBox="1"/>
          <p:nvPr/>
        </p:nvSpPr>
        <p:spPr>
          <a:xfrm>
            <a:off x="9769386" y="2737723"/>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p:txBody>
      </p:sp>
      <p:sp>
        <p:nvSpPr>
          <p:cNvPr id="54" name="53 CuadroTexto"/>
          <p:cNvSpPr txBox="1"/>
          <p:nvPr/>
        </p:nvSpPr>
        <p:spPr>
          <a:xfrm>
            <a:off x="8885222" y="2737723"/>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3</a:t>
            </a:r>
          </a:p>
        </p:txBody>
      </p:sp>
      <p:grpSp>
        <p:nvGrpSpPr>
          <p:cNvPr id="45" name="44 Grupo"/>
          <p:cNvGrpSpPr/>
          <p:nvPr/>
        </p:nvGrpSpPr>
        <p:grpSpPr>
          <a:xfrm>
            <a:off x="825014" y="1527989"/>
            <a:ext cx="3605088" cy="4234070"/>
            <a:chOff x="179512" y="1273324"/>
            <a:chExt cx="3004240" cy="3528392"/>
          </a:xfrm>
        </p:grpSpPr>
        <p:grpSp>
          <p:nvGrpSpPr>
            <p:cNvPr id="46" name="31 Grupo"/>
            <p:cNvGrpSpPr/>
            <p:nvPr/>
          </p:nvGrpSpPr>
          <p:grpSpPr>
            <a:xfrm>
              <a:off x="179512" y="1273324"/>
              <a:ext cx="2880001" cy="3528392"/>
              <a:chOff x="179512" y="1273324"/>
              <a:chExt cx="2880001" cy="3528392"/>
            </a:xfrm>
          </p:grpSpPr>
          <p:grpSp>
            <p:nvGrpSpPr>
              <p:cNvPr id="56" name="41 Grupo"/>
              <p:cNvGrpSpPr/>
              <p:nvPr/>
            </p:nvGrpSpPr>
            <p:grpSpPr>
              <a:xfrm>
                <a:off x="179512" y="1273324"/>
                <a:ext cx="2880001" cy="3508296"/>
                <a:chOff x="179512" y="1213651"/>
                <a:chExt cx="2880001" cy="3508296"/>
              </a:xfrm>
            </p:grpSpPr>
            <p:pic>
              <p:nvPicPr>
                <p:cNvPr id="58"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59"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57" name="56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55" name="54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9560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sp>
        <p:nvSpPr>
          <p:cNvPr id="37" name="36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grpSp>
        <p:nvGrpSpPr>
          <p:cNvPr id="50" name="49 Grupo"/>
          <p:cNvGrpSpPr/>
          <p:nvPr/>
        </p:nvGrpSpPr>
        <p:grpSpPr>
          <a:xfrm>
            <a:off x="825014" y="1527989"/>
            <a:ext cx="3605088" cy="4234070"/>
            <a:chOff x="179512" y="1273324"/>
            <a:chExt cx="3004240" cy="3528392"/>
          </a:xfrm>
        </p:grpSpPr>
        <p:grpSp>
          <p:nvGrpSpPr>
            <p:cNvPr id="32" name="31 Grupo"/>
            <p:cNvGrpSpPr/>
            <p:nvPr/>
          </p:nvGrpSpPr>
          <p:grpSpPr>
            <a:xfrm>
              <a:off x="179512" y="1273324"/>
              <a:ext cx="2880001" cy="3528392"/>
              <a:chOff x="179512" y="1273324"/>
              <a:chExt cx="2880001" cy="3528392"/>
            </a:xfrm>
          </p:grpSpPr>
          <p:grpSp>
            <p:nvGrpSpPr>
              <p:cNvPr id="42" name="41 Grupo"/>
              <p:cNvGrpSpPr/>
              <p:nvPr/>
            </p:nvGrpSpPr>
            <p:grpSpPr>
              <a:xfrm>
                <a:off x="179512" y="1273324"/>
                <a:ext cx="2880001" cy="3508296"/>
                <a:chOff x="179512" y="1213651"/>
                <a:chExt cx="2880001" cy="3508296"/>
              </a:xfrm>
            </p:grpSpPr>
            <p:pic>
              <p:nvPicPr>
                <p:cNvPr id="44"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45"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43" name="42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46" name="45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28146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de recursión</a:t>
            </a:r>
            <a:endParaRPr lang="es-ES" dirty="0">
              <a:latin typeface="Garamond" panose="02020404030301010803" pitchFamily="18" charset="0"/>
            </a:endParaRPr>
          </a:p>
        </p:txBody>
      </p:sp>
      <p:pic>
        <p:nvPicPr>
          <p:cNvPr id="33794" name="Picture 2" descr="C:\Users\fsancho\Documents\My Dropbox\FERNANDO&amp;JUANCARLOS\Cursos Thales\NetLogo\Libro NetLogo\C3-imagenes\image12.png"/>
          <p:cNvPicPr>
            <a:picLocks noChangeAspect="1" noChangeArrowheads="1"/>
          </p:cNvPicPr>
          <p:nvPr/>
        </p:nvPicPr>
        <p:blipFill>
          <a:blip r:embed="rId2" cstate="print"/>
          <a:srcRect/>
          <a:stretch>
            <a:fillRect/>
          </a:stretch>
        </p:blipFill>
        <p:spPr bwMode="auto">
          <a:xfrm>
            <a:off x="609601" y="1355170"/>
            <a:ext cx="4309110" cy="4251960"/>
          </a:xfrm>
          <a:prstGeom prst="rect">
            <a:avLst/>
          </a:prstGeom>
          <a:noFill/>
        </p:spPr>
      </p:pic>
      <p:pic>
        <p:nvPicPr>
          <p:cNvPr id="33795" name="Picture 3" descr="C:\Users\fsancho\Documents\My Dropbox\FERNANDO&amp;JUANCARLOS\Cursos Thales\NetLogo\Libro NetLogo\C3-imagenes\image03.jpg"/>
          <p:cNvPicPr>
            <a:picLocks noChangeAspect="1" noChangeArrowheads="1"/>
          </p:cNvPicPr>
          <p:nvPr/>
        </p:nvPicPr>
        <p:blipFill>
          <a:blip r:embed="rId3" cstate="print"/>
          <a:srcRect/>
          <a:stretch>
            <a:fillRect/>
          </a:stretch>
        </p:blipFill>
        <p:spPr bwMode="auto">
          <a:xfrm>
            <a:off x="6096000" y="1182350"/>
            <a:ext cx="4937314" cy="4937314"/>
          </a:xfrm>
          <a:prstGeom prst="rect">
            <a:avLst/>
          </a:prstGeom>
          <a:noFill/>
        </p:spPr>
      </p:pic>
      <p:pic>
        <p:nvPicPr>
          <p:cNvPr id="33796" name="Picture 4" descr="C:\Users\fsancho\Documents\My Dropbox\FERNANDO&amp;JUANCARLOS\Cursos Thales\NetLogo\Libro NetLogo\C3-imagenes\image21.jpg"/>
          <p:cNvPicPr>
            <a:picLocks noChangeAspect="1" noChangeArrowheads="1"/>
          </p:cNvPicPr>
          <p:nvPr/>
        </p:nvPicPr>
        <p:blipFill>
          <a:blip r:embed="rId4" cstate="print"/>
          <a:srcRect/>
          <a:stretch>
            <a:fillRect/>
          </a:stretch>
        </p:blipFill>
        <p:spPr bwMode="auto">
          <a:xfrm>
            <a:off x="3676531" y="1960037"/>
            <a:ext cx="4251960"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fade">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2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Actuando nada más nacer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2622470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Acciones asociadas a la creación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2944368"/>
            <a:ext cx="9421368" cy="2986532"/>
          </a:xfrm>
        </p:spPr>
        <p:txBody>
          <a:bodyPr>
            <a:normAutofit/>
          </a:bodyPr>
          <a:lstStyle/>
          <a:p>
            <a:r>
              <a:rPr lang="es-ES" sz="3360" dirty="0" smtClean="0">
                <a:latin typeface="Garamond" panose="02020404030301010803" pitchFamily="18" charset="0"/>
              </a:rPr>
              <a:t>Veremos </a:t>
            </a:r>
            <a:r>
              <a:rPr lang="es-ES" sz="3360" dirty="0">
                <a:latin typeface="Garamond" panose="02020404030301010803" pitchFamily="18" charset="0"/>
              </a:rPr>
              <a:t>que también vale para otros tipos de agentes (links, pero no </a:t>
            </a:r>
            <a:r>
              <a:rPr lang="es-ES" sz="3360" dirty="0" err="1">
                <a:latin typeface="Garamond" panose="02020404030301010803" pitchFamily="18" charset="0"/>
              </a:rPr>
              <a:t>patches</a:t>
            </a:r>
            <a:r>
              <a:rPr lang="es-ES" sz="3360" dirty="0">
                <a:latin typeface="Garamond" panose="02020404030301010803" pitchFamily="18" charset="0"/>
              </a:rPr>
              <a:t>)</a:t>
            </a:r>
          </a:p>
          <a:p>
            <a:r>
              <a:rPr lang="es-ES" sz="3360" dirty="0">
                <a:latin typeface="Garamond" panose="02020404030301010803" pitchFamily="18" charset="0"/>
              </a:rPr>
              <a:t>Ejecución secuencial:</a:t>
            </a:r>
            <a:br>
              <a:rPr lang="es-ES" sz="3360" dirty="0">
                <a:latin typeface="Garamond" panose="02020404030301010803" pitchFamily="18" charset="0"/>
              </a:rPr>
            </a:br>
            <a:r>
              <a:rPr lang="es-ES" sz="3360" dirty="0">
                <a:latin typeface="Garamond" panose="02020404030301010803" pitchFamily="18" charset="0"/>
              </a:rPr>
              <a:t>	creación + acciones</a:t>
            </a:r>
            <a:br>
              <a:rPr lang="es-ES" sz="3360" dirty="0">
                <a:latin typeface="Garamond" panose="02020404030301010803" pitchFamily="18" charset="0"/>
              </a:rPr>
            </a:br>
            <a:r>
              <a:rPr lang="es-ES" sz="3360" dirty="0">
                <a:latin typeface="Garamond" panose="02020404030301010803" pitchFamily="18" charset="0"/>
              </a:rPr>
              <a:t>	</a:t>
            </a:r>
          </a:p>
        </p:txBody>
      </p:sp>
      <p:sp>
        <p:nvSpPr>
          <p:cNvPr id="4" name="CuadroTexto 3"/>
          <p:cNvSpPr txBox="1"/>
          <p:nvPr/>
        </p:nvSpPr>
        <p:spPr>
          <a:xfrm>
            <a:off x="3732153" y="1636776"/>
            <a:ext cx="427354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sz="2800" dirty="0" err="1">
                <a:solidFill>
                  <a:schemeClr val="tx1"/>
                </a:solidFill>
                <a:latin typeface="+mj-lt"/>
                <a:cs typeface="Courier New" pitchFamily="49" charset="0"/>
              </a:rPr>
              <a:t>create-turtles</a:t>
            </a:r>
            <a:r>
              <a:rPr lang="es-ES" sz="2800" dirty="0">
                <a:solidFill>
                  <a:schemeClr val="tx1"/>
                </a:solidFill>
                <a:latin typeface="+mj-lt"/>
                <a:cs typeface="Courier New" pitchFamily="49" charset="0"/>
              </a:rPr>
              <a:t> </a:t>
            </a:r>
            <a:r>
              <a:rPr lang="es-ES" sz="2800" dirty="0" err="1">
                <a:solidFill>
                  <a:schemeClr val="tx1"/>
                </a:solidFill>
                <a:latin typeface="+mj-lt"/>
                <a:cs typeface="Courier New" pitchFamily="49" charset="0"/>
              </a:rPr>
              <a:t>num</a:t>
            </a:r>
            <a:r>
              <a:rPr lang="es-ES" sz="2800" dirty="0">
                <a:solidFill>
                  <a:schemeClr val="tx1"/>
                </a:solidFill>
                <a:latin typeface="+mj-lt"/>
                <a:cs typeface="Courier New" pitchFamily="49" charset="0"/>
              </a:rPr>
              <a:t>-tortugas </a:t>
            </a:r>
            <a:br>
              <a:rPr lang="es-ES" sz="2800" dirty="0">
                <a:solidFill>
                  <a:schemeClr val="tx1"/>
                </a:solidFill>
                <a:latin typeface="+mj-lt"/>
                <a:cs typeface="Courier New" pitchFamily="49" charset="0"/>
              </a:rPr>
            </a:br>
            <a:r>
              <a:rPr lang="es-ES" sz="2800" dirty="0">
                <a:solidFill>
                  <a:schemeClr val="tx1"/>
                </a:solidFill>
                <a:latin typeface="+mj-lt"/>
                <a:cs typeface="Courier New" pitchFamily="49" charset="0"/>
              </a:rPr>
              <a:t>	[ acciones </a:t>
            </a:r>
            <a:r>
              <a:rPr lang="es-ES" sz="2800" dirty="0" smtClean="0">
                <a:solidFill>
                  <a:schemeClr val="tx1"/>
                </a:solidFill>
                <a:latin typeface="+mj-lt"/>
                <a:cs typeface="Courier New" pitchFamily="49" charset="0"/>
              </a:rPr>
              <a:t>]</a:t>
            </a:r>
            <a:endParaRPr lang="es-ES" sz="2800" dirty="0">
              <a:solidFill>
                <a:schemeClr val="tx1"/>
              </a:solidFill>
              <a:latin typeface="+mj-lt"/>
              <a:cs typeface="Courier New" pitchFamily="49" charset="0"/>
            </a:endParaRPr>
          </a:p>
        </p:txBody>
      </p:sp>
    </p:spTree>
    <p:extLst>
      <p:ext uri="{BB962C8B-B14F-4D97-AF65-F5344CB8AC3E}">
        <p14:creationId xmlns:p14="http://schemas.microsoft.com/office/powerpoint/2010/main" val="4272111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2886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ask</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167445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4" name="3 Rectángulo redondeado"/>
          <p:cNvSpPr/>
          <p:nvPr/>
        </p:nvSpPr>
        <p:spPr>
          <a:xfrm>
            <a:off x="3655987" y="3846979"/>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p>
          <a:p>
            <a:endParaRPr lang="es-ES" sz="1680" dirty="0"/>
          </a:p>
          <a:p>
            <a:endParaRPr lang="es-ES" sz="1680" dirty="0"/>
          </a:p>
          <a:p>
            <a:endParaRPr lang="es-ES" sz="1680" dirty="0"/>
          </a:p>
          <a:p>
            <a:r>
              <a:rPr lang="es-ES" sz="1680" dirty="0"/>
              <a:t>                                          ]</a:t>
            </a:r>
          </a:p>
          <a:p>
            <a:r>
              <a:rPr lang="es-ES" sz="1680" dirty="0"/>
              <a:t>…</a:t>
            </a:r>
          </a:p>
          <a:p>
            <a:r>
              <a:rPr lang="es-ES" sz="1680" dirty="0"/>
              <a:t>…</a:t>
            </a:r>
          </a:p>
        </p:txBody>
      </p:sp>
      <p:sp>
        <p:nvSpPr>
          <p:cNvPr id="5" name="4 Rectángulo redondeado"/>
          <p:cNvSpPr/>
          <p:nvPr/>
        </p:nvSpPr>
        <p:spPr>
          <a:xfrm>
            <a:off x="4001625" y="4797484"/>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6" name="5 CuadroTexto"/>
          <p:cNvSpPr txBox="1"/>
          <p:nvPr/>
        </p:nvSpPr>
        <p:spPr>
          <a:xfrm>
            <a:off x="6593916" y="39333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7" name="6 CuadroTexto"/>
          <p:cNvSpPr txBox="1"/>
          <p:nvPr/>
        </p:nvSpPr>
        <p:spPr>
          <a:xfrm>
            <a:off x="6593914" y="4947307"/>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8" name="7 Flecha derecha"/>
          <p:cNvSpPr/>
          <p:nvPr/>
        </p:nvSpPr>
        <p:spPr>
          <a:xfrm rot="10800000">
            <a:off x="5729817" y="40197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Flecha derecha"/>
          <p:cNvSpPr/>
          <p:nvPr/>
        </p:nvSpPr>
        <p:spPr>
          <a:xfrm rot="10800000">
            <a:off x="5556998" y="5143123"/>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844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11" name="2 Marcador de contenido"/>
          <p:cNvSpPr txBox="1">
            <a:spLocks/>
          </p:cNvSpPr>
          <p:nvPr/>
        </p:nvSpPr>
        <p:spPr>
          <a:xfrm>
            <a:off x="1709160" y="4185815"/>
            <a:ext cx="7105656" cy="1821793"/>
          </a:xfrm>
          <a:prstGeom prst="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marL="411480" indent="-411480" defTabSz="1097280">
              <a:spcBef>
                <a:spcPct val="20000"/>
              </a:spcBef>
              <a:defRPr/>
            </a:pPr>
            <a:r>
              <a:rPr lang="es-ES" sz="2400" dirty="0">
                <a:latin typeface="Garamond" pitchFamily="18" charset="0"/>
                <a:cs typeface="Courier New" pitchFamily="49" charset="0"/>
              </a:rPr>
              <a:t>Cómo funciona:</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Ordena aleatoriamente el conjunto de agentes</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Cada agente, siguiendo el orden anterior, ejecuta el bloque de </a:t>
            </a:r>
            <a:r>
              <a:rPr lang="es-ES" sz="2400" dirty="0" smtClean="0">
                <a:latin typeface="Garamond" pitchFamily="18" charset="0"/>
                <a:cs typeface="Courier New" pitchFamily="49" charset="0"/>
              </a:rPr>
              <a:t>acciones</a:t>
            </a:r>
            <a:endParaRPr lang="es-ES" sz="2400" dirty="0">
              <a:latin typeface="Garamond" pitchFamily="18" charset="0"/>
              <a:cs typeface="Courier New" pitchFamily="49" charset="0"/>
            </a:endParaRPr>
          </a:p>
        </p:txBody>
      </p:sp>
    </p:spTree>
    <p:extLst>
      <p:ext uri="{BB962C8B-B14F-4D97-AF65-F5344CB8AC3E}">
        <p14:creationId xmlns:p14="http://schemas.microsoft.com/office/powerpoint/2010/main" val="2475836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with</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67666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1343472" y="2737723"/>
            <a:ext cx="4838938" cy="864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Seleccionando agentes con precisión</a:t>
            </a:r>
            <a:endParaRPr lang="es-ES" dirty="0">
              <a:latin typeface="Garamond" panose="02020404030301010803" pitchFamily="18" charset="0"/>
            </a:endParaRPr>
          </a:p>
        </p:txBody>
      </p:sp>
      <p:sp>
        <p:nvSpPr>
          <p:cNvPr id="3" name="2 Marcador de contenido"/>
          <p:cNvSpPr>
            <a:spLocks noGrp="1"/>
          </p:cNvSpPr>
          <p:nvPr>
            <p:ph idx="1"/>
          </p:nvPr>
        </p:nvSpPr>
        <p:spPr>
          <a:xfrm>
            <a:off x="1240536" y="1271018"/>
            <a:ext cx="8726424" cy="2345986"/>
          </a:xfrm>
        </p:spPr>
        <p:txBody>
          <a:bodyPr>
            <a:noAutofit/>
          </a:bodyPr>
          <a:lstStyle/>
          <a:p>
            <a:pPr>
              <a:buNone/>
            </a:pPr>
            <a:r>
              <a:rPr lang="es-ES" dirty="0">
                <a:latin typeface="Garamond" panose="02020404030301010803" pitchFamily="18" charset="0"/>
              </a:rPr>
              <a:t>Permite filtrar qué agentes realizarán la acción según sus propiedades: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sz="2400" dirty="0" err="1">
                <a:latin typeface="Garamond" panose="02020404030301010803" pitchFamily="18" charset="0"/>
                <a:cs typeface="Courier New" pitchFamily="49" charset="0"/>
              </a:rPr>
              <a:t>ask</a:t>
            </a:r>
            <a:r>
              <a:rPr lang="es-ES" sz="2400" dirty="0">
                <a:latin typeface="Garamond" panose="02020404030301010803" pitchFamily="18" charset="0"/>
                <a:cs typeface="Courier New" pitchFamily="49" charset="0"/>
              </a:rPr>
              <a:t> agentes </a:t>
            </a:r>
            <a:r>
              <a:rPr lang="es-ES" sz="2400" dirty="0" err="1">
                <a:latin typeface="Garamond" panose="02020404030301010803" pitchFamily="18" charset="0"/>
                <a:cs typeface="Courier New" pitchFamily="49" charset="0"/>
              </a:rPr>
              <a:t>with</a:t>
            </a:r>
            <a:r>
              <a:rPr lang="es-ES" sz="2400" dirty="0">
                <a:latin typeface="Garamond" panose="02020404030301010803" pitchFamily="18" charset="0"/>
                <a:cs typeface="Courier New" pitchFamily="49" charset="0"/>
              </a:rPr>
              <a:t> [ propiedad ]</a:t>
            </a:r>
          </a:p>
          <a:p>
            <a:pPr>
              <a:buNone/>
            </a:pPr>
            <a:r>
              <a:rPr lang="es-ES" sz="2400" dirty="0">
                <a:latin typeface="Garamond" panose="02020404030301010803" pitchFamily="18" charset="0"/>
                <a:cs typeface="Courier New" pitchFamily="49" charset="0"/>
              </a:rPr>
              <a:t>	   [ acciones ]</a:t>
            </a:r>
          </a:p>
        </p:txBody>
      </p:sp>
      <p:sp>
        <p:nvSpPr>
          <p:cNvPr id="10" name="9 Rectángulo redondeado"/>
          <p:cNvSpPr/>
          <p:nvPr/>
        </p:nvSpPr>
        <p:spPr>
          <a:xfrm>
            <a:off x="4012603" y="3946188"/>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r>
              <a:rPr lang="es-ES" sz="1680" dirty="0" err="1"/>
              <a:t>with</a:t>
            </a:r>
            <a:r>
              <a:rPr lang="es-ES" sz="1680" dirty="0"/>
              <a:t> [        ]</a:t>
            </a:r>
          </a:p>
          <a:p>
            <a:r>
              <a:rPr lang="es-ES" sz="1680" dirty="0"/>
              <a:t>[</a:t>
            </a:r>
          </a:p>
          <a:p>
            <a:endParaRPr lang="es-ES" sz="1680" dirty="0"/>
          </a:p>
          <a:p>
            <a:endParaRPr lang="es-ES" sz="1680" dirty="0"/>
          </a:p>
          <a:p>
            <a:r>
              <a:rPr lang="es-ES" sz="1680" dirty="0"/>
              <a:t>                                         ]</a:t>
            </a:r>
          </a:p>
          <a:p>
            <a:r>
              <a:rPr lang="es-ES" sz="1680" dirty="0"/>
              <a:t>…</a:t>
            </a:r>
          </a:p>
          <a:p>
            <a:r>
              <a:rPr lang="es-ES" sz="1680" dirty="0"/>
              <a:t>…</a:t>
            </a:r>
          </a:p>
        </p:txBody>
      </p:sp>
      <p:sp>
        <p:nvSpPr>
          <p:cNvPr id="11" name="10 Rectángulo redondeado"/>
          <p:cNvSpPr/>
          <p:nvPr/>
        </p:nvSpPr>
        <p:spPr>
          <a:xfrm>
            <a:off x="4358241" y="4896693"/>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12" name="11 CuadroTexto"/>
          <p:cNvSpPr txBox="1"/>
          <p:nvPr/>
        </p:nvSpPr>
        <p:spPr>
          <a:xfrm>
            <a:off x="6950532" y="39461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13" name="12 CuadroTexto"/>
          <p:cNvSpPr txBox="1"/>
          <p:nvPr/>
        </p:nvSpPr>
        <p:spPr>
          <a:xfrm>
            <a:off x="6950530" y="5046516"/>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14" name="13 Flecha derecha"/>
          <p:cNvSpPr/>
          <p:nvPr/>
        </p:nvSpPr>
        <p:spPr>
          <a:xfrm rot="10800000">
            <a:off x="6086433" y="40325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Flecha derecha"/>
          <p:cNvSpPr/>
          <p:nvPr/>
        </p:nvSpPr>
        <p:spPr>
          <a:xfrm rot="10800000">
            <a:off x="5913614" y="5242332"/>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6" name="15 Rectángulo redondeado"/>
          <p:cNvSpPr/>
          <p:nvPr/>
        </p:nvSpPr>
        <p:spPr>
          <a:xfrm>
            <a:off x="5923675" y="4601277"/>
            <a:ext cx="335578" cy="269290"/>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Flecha derecha"/>
          <p:cNvSpPr/>
          <p:nvPr/>
        </p:nvSpPr>
        <p:spPr>
          <a:xfrm rot="12278129">
            <a:off x="6065914" y="4770779"/>
            <a:ext cx="1010437"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732877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 </a:t>
            </a:r>
            <a:r>
              <a:rPr lang="es-ES" sz="3240" dirty="0">
                <a:latin typeface="Garamond" panose="02020404030301010803" pitchFamily="18" charset="0"/>
              </a:rPr>
              <a:t>vs</a:t>
            </a:r>
            <a:r>
              <a:rPr lang="es-ES" dirty="0" smtClean="0">
                <a:latin typeface="Garamond" panose="02020404030301010803" pitchFamily="18" charset="0"/>
              </a:rPr>
              <a:t> tiempo discreto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6788043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a:t>
            </a:r>
            <a:endParaRPr lang="es-ES" dirty="0">
              <a:latin typeface="Garamond" panose="02020404030301010803" pitchFamily="18" charset="0"/>
            </a:endParaRPr>
          </a:p>
        </p:txBody>
      </p:sp>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0" name="29 Rectángulo"/>
          <p:cNvSpPr/>
          <p:nvPr/>
        </p:nvSpPr>
        <p:spPr>
          <a:xfrm>
            <a:off x="740884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33" name="32 Flecha derecha"/>
          <p:cNvSpPr/>
          <p:nvPr/>
        </p:nvSpPr>
        <p:spPr>
          <a:xfrm>
            <a:off x="8272939" y="126876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4" name="33 Flecha derecha"/>
          <p:cNvSpPr/>
          <p:nvPr/>
        </p:nvSpPr>
        <p:spPr>
          <a:xfrm>
            <a:off x="8272939" y="1873627"/>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5" name="34 Flecha derecha"/>
          <p:cNvSpPr/>
          <p:nvPr/>
        </p:nvSpPr>
        <p:spPr>
          <a:xfrm>
            <a:off x="8272939" y="2478494"/>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6" name="35 Flecha derecha"/>
          <p:cNvSpPr/>
          <p:nvPr/>
        </p:nvSpPr>
        <p:spPr>
          <a:xfrm>
            <a:off x="8272939" y="3083362"/>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7" name="36 Flecha derecha"/>
          <p:cNvSpPr/>
          <p:nvPr/>
        </p:nvSpPr>
        <p:spPr>
          <a:xfrm>
            <a:off x="8272939" y="3688229"/>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8" name="37 Flecha derecha"/>
          <p:cNvSpPr/>
          <p:nvPr/>
        </p:nvSpPr>
        <p:spPr>
          <a:xfrm>
            <a:off x="8272939" y="4293096"/>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9" name="38 Flecha derecha"/>
          <p:cNvSpPr/>
          <p:nvPr/>
        </p:nvSpPr>
        <p:spPr>
          <a:xfrm>
            <a:off x="8272939" y="4897963"/>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0" name="39 Flecha derecha"/>
          <p:cNvSpPr/>
          <p:nvPr/>
        </p:nvSpPr>
        <p:spPr>
          <a:xfrm>
            <a:off x="8272939" y="550283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pic>
        <p:nvPicPr>
          <p:cNvPr id="5124"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0"/>
                                        <p:tgtEl>
                                          <p:spTgt spid="35"/>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000"/>
                                        <p:tgtEl>
                                          <p:spTgt spid="37"/>
                                        </p:tgtEl>
                                      </p:cBhvr>
                                    </p:animEffec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8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2000"/>
                                        <p:tgtEl>
                                          <p:spTgt spid="39"/>
                                        </p:tgtEl>
                                      </p:cBhvr>
                                    </p:animEffect>
                                  </p:childTnLst>
                                </p:cTn>
                              </p:par>
                            </p:childTnLst>
                          </p:cTn>
                        </p:par>
                        <p:par>
                          <p:cTn id="55" fill="hold">
                            <p:stCondLst>
                              <p:cond delay="10000"/>
                            </p:stCondLst>
                            <p:childTnLst>
                              <p:par>
                                <p:cTn id="56" presetID="1"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10000"/>
                            </p:stCondLst>
                            <p:childTnLst>
                              <p:par>
                                <p:cTn id="59" presetID="10" presetClass="entr" presetSubtype="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30" name="29 Rectángulo"/>
          <p:cNvSpPr/>
          <p:nvPr/>
        </p:nvSpPr>
        <p:spPr>
          <a:xfrm>
            <a:off x="749525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discreto (por pasos)</a:t>
            </a:r>
            <a:endParaRPr lang="es-ES" dirty="0">
              <a:latin typeface="Garamond" panose="02020404030301010803" pitchFamily="18" charset="0"/>
            </a:endParaRPr>
          </a:p>
        </p:txBody>
      </p:sp>
      <p:sp>
        <p:nvSpPr>
          <p:cNvPr id="22" name="21 Flecha doblada"/>
          <p:cNvSpPr/>
          <p:nvPr/>
        </p:nvSpPr>
        <p:spPr>
          <a:xfrm rot="10800000" flipH="1">
            <a:off x="8272941" y="1268760"/>
            <a:ext cx="1296143" cy="1555373"/>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23" name="22 Flecha doblada"/>
          <p:cNvSpPr/>
          <p:nvPr/>
        </p:nvSpPr>
        <p:spPr>
          <a:xfrm rot="10800000" flipH="1">
            <a:off x="8272941" y="3083361"/>
            <a:ext cx="1296143" cy="2246648"/>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pic>
        <p:nvPicPr>
          <p:cNvPr id="17"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22"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298448"/>
            <a:ext cx="10515600" cy="5212080"/>
          </a:xfrm>
        </p:spPr>
        <p:txBody>
          <a:bodyPr>
            <a:noAutofit/>
          </a:bodyPr>
          <a:lstStyle/>
          <a:p>
            <a:r>
              <a:rPr lang="es-ES" dirty="0" smtClean="0">
                <a:latin typeface="Garamond" panose="02020404030301010803" pitchFamily="18" charset="0"/>
              </a:rPr>
              <a:t>Propiedades personalizadas </a:t>
            </a:r>
          </a:p>
          <a:p>
            <a:pPr lvl="1"/>
            <a:r>
              <a:rPr lang="es-ES" dirty="0" err="1" smtClean="0">
                <a:latin typeface="Garamond" panose="02020404030301010803" pitchFamily="18" charset="0"/>
              </a:rPr>
              <a:t>Diffuse</a:t>
            </a:r>
            <a:endParaRPr lang="es-ES" dirty="0" smtClean="0">
              <a:latin typeface="Garamond" panose="02020404030301010803" pitchFamily="18" charset="0"/>
            </a:endParaRPr>
          </a:p>
          <a:p>
            <a:pPr lvl="1"/>
            <a:r>
              <a:rPr lang="es-ES" dirty="0" err="1" smtClean="0">
                <a:latin typeface="Garamond" panose="02020404030301010803" pitchFamily="18" charset="0"/>
              </a:rPr>
              <a:t>Scale</a:t>
            </a:r>
            <a:r>
              <a:rPr lang="es-ES" dirty="0" smtClean="0">
                <a:latin typeface="Garamond" panose="02020404030301010803" pitchFamily="18" charset="0"/>
              </a:rPr>
              <a:t>-color</a:t>
            </a:r>
          </a:p>
          <a:p>
            <a:r>
              <a:rPr lang="es-ES" dirty="0" smtClean="0">
                <a:latin typeface="Garamond" panose="02020404030301010803" pitchFamily="18" charset="0"/>
              </a:rPr>
              <a:t>Variables globales</a:t>
            </a:r>
          </a:p>
          <a:p>
            <a:pPr lvl="1"/>
            <a:r>
              <a:rPr lang="es-ES" dirty="0" smtClean="0">
                <a:latin typeface="Garamond" panose="02020404030301010803" pitchFamily="18" charset="0"/>
              </a:rPr>
              <a:t>Modificación de un procedimiento anterior</a:t>
            </a:r>
          </a:p>
          <a:p>
            <a:r>
              <a:rPr lang="es-ES" dirty="0" smtClean="0">
                <a:latin typeface="Garamond" panose="02020404030301010803" pitchFamily="18" charset="0"/>
              </a:rPr>
              <a:t>Razas</a:t>
            </a:r>
          </a:p>
          <a:p>
            <a:pPr lvl="1"/>
            <a:r>
              <a:rPr lang="es-ES" dirty="0" smtClean="0">
                <a:latin typeface="Garamond" panose="02020404030301010803" pitchFamily="18" charset="0"/>
              </a:rPr>
              <a:t>Propiedades por raza</a:t>
            </a:r>
          </a:p>
          <a:p>
            <a:pPr lvl="1"/>
            <a:r>
              <a:rPr lang="es-ES" dirty="0" smtClean="0">
                <a:latin typeface="Garamond" panose="02020404030301010803" pitchFamily="18" charset="0"/>
              </a:rPr>
              <a:t>Set-default-</a:t>
            </a:r>
            <a:r>
              <a:rPr lang="es-ES" dirty="0" err="1" smtClean="0">
                <a:latin typeface="Garamond" panose="02020404030301010803" pitchFamily="18" charset="0"/>
              </a:rPr>
              <a:t>shape</a:t>
            </a:r>
            <a:endParaRPr lang="es-ES" dirty="0" smtClean="0">
              <a:latin typeface="Garamond" panose="02020404030301010803" pitchFamily="18" charset="0"/>
            </a:endParaRPr>
          </a:p>
          <a:p>
            <a:r>
              <a:rPr lang="es-ES" dirty="0" err="1" smtClean="0">
                <a:latin typeface="Garamond" panose="02020404030301010803" pitchFamily="18" charset="0"/>
              </a:rPr>
              <a:t>Reports</a:t>
            </a:r>
            <a:endParaRPr lang="es-ES" dirty="0" smtClean="0">
              <a:latin typeface="Garamond" panose="02020404030301010803" pitchFamily="18" charset="0"/>
            </a:endParaRPr>
          </a:p>
          <a:p>
            <a:pPr lvl="1"/>
            <a:r>
              <a:rPr lang="es-ES" dirty="0" smtClean="0">
                <a:latin typeface="Garamond" panose="02020404030301010803" pitchFamily="18" charset="0"/>
              </a:rPr>
              <a:t>Recursión</a:t>
            </a:r>
          </a:p>
          <a:p>
            <a:pPr lvl="1"/>
            <a:r>
              <a:rPr lang="es-ES" dirty="0" err="1" smtClean="0">
                <a:latin typeface="Garamond" panose="02020404030301010803" pitchFamily="18" charset="0"/>
              </a:rPr>
              <a:t>Ifelse-value</a:t>
            </a:r>
            <a:endParaRPr lang="es-ES" dirty="0" smtClean="0">
              <a:latin typeface="Garamond" panose="02020404030301010803" pitchFamily="18" charset="0"/>
            </a:endParaRPr>
          </a:p>
          <a:p>
            <a:pPr lvl="1"/>
            <a:r>
              <a:rPr lang="es-ES" dirty="0" smtClean="0">
                <a:latin typeface="Garamond" panose="02020404030301010803" pitchFamily="18" charset="0"/>
              </a:rPr>
              <a:t>of</a:t>
            </a:r>
          </a:p>
        </p:txBody>
      </p:sp>
    </p:spTree>
    <p:extLst>
      <p:ext uri="{BB962C8B-B14F-4D97-AF65-F5344CB8AC3E}">
        <p14:creationId xmlns:p14="http://schemas.microsoft.com/office/powerpoint/2010/main" val="19723750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Propiedades personalizadas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5: El lenguaje de programación</a:t>
            </a:r>
            <a:endParaRPr lang="es-ES" dirty="0">
              <a:latin typeface="Garamond" panose="02020404030301010803" pitchFamily="18" charset="0"/>
            </a:endParaRPr>
          </a:p>
        </p:txBody>
      </p:sp>
    </p:spTree>
    <p:extLst>
      <p:ext uri="{BB962C8B-B14F-4D97-AF65-F5344CB8AC3E}">
        <p14:creationId xmlns:p14="http://schemas.microsoft.com/office/powerpoint/2010/main" val="49328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1084243" y="3083362"/>
            <a:ext cx="10023514" cy="3197155"/>
          </a:xfrm>
          <a:prstGeom prst="roundRect">
            <a:avLst/>
          </a:prstGeom>
          <a:solidFill>
            <a:schemeClr val="accent2">
              <a:lumMod val="60000"/>
              <a:lumOff val="40000"/>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 </a:t>
            </a:r>
            <a:r>
              <a:rPr lang="es-ES" dirty="0" err="1" smtClean="0">
                <a:latin typeface="Garamond" panose="02020404030301010803" pitchFamily="18" charset="0"/>
              </a:rPr>
              <a:t>NetLogo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pic>
        <p:nvPicPr>
          <p:cNvPr id="19458" name="Picture 2" descr="http://www.cs.us.es/~fsancho/images/2012-03/netlogo.jpeg"/>
          <p:cNvPicPr>
            <a:picLocks noChangeAspect="1" noChangeArrowheads="1"/>
          </p:cNvPicPr>
          <p:nvPr/>
        </p:nvPicPr>
        <p:blipFill>
          <a:blip r:embed="rId8" cstate="print">
            <a:clrChange>
              <a:clrFrom>
                <a:srgbClr val="FFFFFD"/>
              </a:clrFrom>
              <a:clrTo>
                <a:srgbClr val="FFFFFD">
                  <a:alpha val="0"/>
                </a:srgbClr>
              </a:clrTo>
            </a:clrChange>
          </a:blip>
          <a:srcRect/>
          <a:stretch>
            <a:fillRect/>
          </a:stretch>
        </p:blipFill>
        <p:spPr bwMode="auto">
          <a:xfrm>
            <a:off x="5324237" y="3083362"/>
            <a:ext cx="1463040" cy="1463041"/>
          </a:xfrm>
          <a:prstGeom prst="rect">
            <a:avLst/>
          </a:prstGeom>
          <a:noFill/>
        </p:spPr>
      </p:pic>
      <p:sp>
        <p:nvSpPr>
          <p:cNvPr id="9" name="8 CuadroTexto"/>
          <p:cNvSpPr txBox="1"/>
          <p:nvPr/>
        </p:nvSpPr>
        <p:spPr>
          <a:xfrm>
            <a:off x="5238778" y="4257556"/>
            <a:ext cx="1597040" cy="535531"/>
          </a:xfrm>
          <a:prstGeom prst="rect">
            <a:avLst/>
          </a:prstGeom>
          <a:noFill/>
        </p:spPr>
        <p:txBody>
          <a:bodyPr wrap="none" rtlCol="0">
            <a:spAutoFit/>
          </a:bodyPr>
          <a:lstStyle/>
          <a:p>
            <a:r>
              <a:rPr lang="es-ES" sz="2880" b="1" dirty="0" err="1">
                <a:latin typeface="Garamond" pitchFamily="18" charset="0"/>
              </a:rPr>
              <a:t>NetLogo</a:t>
            </a:r>
            <a:endParaRPr lang="es-ES" sz="2160" b="1" dirty="0">
              <a:latin typeface="Garamond" pitchFamily="18" charset="0"/>
            </a:endParaRPr>
          </a:p>
        </p:txBody>
      </p:sp>
      <p:sp>
        <p:nvSpPr>
          <p:cNvPr id="10" name="9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Tree>
    <p:extLst>
      <p:ext uri="{BB962C8B-B14F-4D97-AF65-F5344CB8AC3E}">
        <p14:creationId xmlns:p14="http://schemas.microsoft.com/office/powerpoint/2010/main" val="10832657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23837" y="1441579"/>
            <a:ext cx="4491078"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Cómo añadir propiedades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192698" cy="4925347"/>
          </a:xfrm>
        </p:spPr>
        <p:txBody>
          <a:bodyPr>
            <a:noAutofit/>
          </a:bodyPr>
          <a:lstStyle/>
          <a:p>
            <a:pPr>
              <a:buNone/>
            </a:pPr>
            <a:r>
              <a:rPr lang="es-ES" sz="2000" dirty="0" err="1">
                <a:latin typeface="Garamond" panose="02020404030301010803" pitchFamily="18" charset="0"/>
                <a:cs typeface="Courier New" pitchFamily="49" charset="0"/>
              </a:rPr>
              <a:t>turtles-own</a:t>
            </a:r>
            <a:r>
              <a:rPr lang="es-ES" sz="2000" dirty="0">
                <a:latin typeface="Garamond" panose="02020404030301010803" pitchFamily="18" charset="0"/>
                <a:cs typeface="Courier New" pitchFamily="49" charset="0"/>
              </a:rPr>
              <a:t> [ prop1 prop2 …]</a:t>
            </a:r>
          </a:p>
          <a:p>
            <a:pPr>
              <a:buNone/>
            </a:pPr>
            <a:r>
              <a:rPr lang="es-ES" sz="2000" dirty="0" err="1">
                <a:latin typeface="Garamond" panose="02020404030301010803" pitchFamily="18" charset="0"/>
                <a:cs typeface="Courier New" pitchFamily="49" charset="0"/>
              </a:rPr>
              <a:t>patches-own</a:t>
            </a:r>
            <a:r>
              <a:rPr lang="es-ES" sz="2000" dirty="0">
                <a:latin typeface="Garamond" panose="02020404030301010803" pitchFamily="18" charset="0"/>
                <a:cs typeface="Courier New" pitchFamily="49" charset="0"/>
              </a:rPr>
              <a:t> [ prop1 prop2 …]</a:t>
            </a:r>
            <a:br>
              <a:rPr lang="es-ES" sz="2000" dirty="0">
                <a:latin typeface="Garamond" panose="02020404030301010803" pitchFamily="18" charset="0"/>
                <a:cs typeface="Courier New" pitchFamily="49" charset="0"/>
              </a:rPr>
            </a:br>
            <a:endParaRPr lang="es-ES" sz="200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No pueden repetirse nombres de propiedades</a:t>
            </a:r>
          </a:p>
          <a:p>
            <a:r>
              <a:rPr lang="es-ES" sz="3200" dirty="0">
                <a:latin typeface="Garamond" panose="02020404030301010803" pitchFamily="18" charset="0"/>
              </a:rPr>
              <a:t>Una vez definidas, se </a:t>
            </a:r>
            <a:r>
              <a:rPr lang="es-ES" sz="3200" dirty="0" smtClean="0">
                <a:latin typeface="Garamond" panose="02020404030301010803" pitchFamily="18" charset="0"/>
              </a:rPr>
              <a:t>usan </a:t>
            </a:r>
            <a:r>
              <a:rPr lang="es-ES" sz="3200" dirty="0">
                <a:latin typeface="Garamond" panose="02020404030301010803" pitchFamily="18" charset="0"/>
              </a:rPr>
              <a:t>como el resto de propiedades</a:t>
            </a:r>
            <a:r>
              <a:rPr lang="es-ES" dirty="0">
                <a:latin typeface="Garamond" panose="02020404030301010803" pitchFamily="18" charset="0"/>
              </a:rPr>
              <a:t>	</a:t>
            </a:r>
          </a:p>
        </p:txBody>
      </p:sp>
    </p:spTree>
    <p:extLst>
      <p:ext uri="{BB962C8B-B14F-4D97-AF65-F5344CB8AC3E}">
        <p14:creationId xmlns:p14="http://schemas.microsoft.com/office/powerpoint/2010/main" val="34973634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6" y="1268760"/>
            <a:ext cx="4061251"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globales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320714" cy="4925347"/>
          </a:xfrm>
        </p:spPr>
        <p:txBody>
          <a:bodyPr>
            <a:normAutofit/>
          </a:bodyPr>
          <a:lstStyle/>
          <a:p>
            <a:pPr>
              <a:buNone/>
            </a:pPr>
            <a:r>
              <a:rPr lang="es-ES" sz="2160" dirty="0" err="1">
                <a:latin typeface="Garamond" panose="02020404030301010803" pitchFamily="18" charset="0"/>
                <a:cs typeface="Courier New" pitchFamily="49" charset="0"/>
              </a:rPr>
              <a:t>globals</a:t>
            </a:r>
            <a:r>
              <a:rPr lang="es-ES" sz="2160" dirty="0">
                <a:latin typeface="Garamond" panose="02020404030301010803" pitchFamily="18" charset="0"/>
                <a:cs typeface="Courier New" pitchFamily="49" charset="0"/>
              </a:rPr>
              <a:t> [ var1 var2 …]</a:t>
            </a:r>
            <a:br>
              <a:rPr lang="es-ES" sz="2160" dirty="0">
                <a:latin typeface="Garamond" panose="02020404030301010803" pitchFamily="18" charset="0"/>
                <a:cs typeface="Courier New" pitchFamily="49" charset="0"/>
              </a:rPr>
            </a:br>
            <a:endParaRPr lang="es-ES" sz="216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Son accesibles desde cualquier procedimiento del código</a:t>
            </a:r>
          </a:p>
          <a:p>
            <a:r>
              <a:rPr lang="es-ES" sz="3200" dirty="0">
                <a:latin typeface="Garamond" panose="02020404030301010803" pitchFamily="18" charset="0"/>
              </a:rPr>
              <a:t>Una vez definidas, se </a:t>
            </a:r>
            <a:r>
              <a:rPr lang="es-ES" sz="3200" dirty="0" smtClean="0">
                <a:latin typeface="Garamond" panose="02020404030301010803" pitchFamily="18" charset="0"/>
              </a:rPr>
              <a:t>modifican </a:t>
            </a:r>
            <a:r>
              <a:rPr lang="es-ES" sz="3200" dirty="0">
                <a:latin typeface="Garamond" panose="02020404030301010803" pitchFamily="18" charset="0"/>
              </a:rPr>
              <a:t>con </a:t>
            </a:r>
            <a:r>
              <a:rPr lang="es-ES" sz="3200" b="1" dirty="0">
                <a:latin typeface="Garamond" panose="02020404030301010803" pitchFamily="18" charset="0"/>
              </a:rPr>
              <a:t>set</a:t>
            </a:r>
          </a:p>
        </p:txBody>
      </p:sp>
    </p:spTree>
    <p:extLst>
      <p:ext uri="{BB962C8B-B14F-4D97-AF65-F5344CB8AC3E}">
        <p14:creationId xmlns:p14="http://schemas.microsoft.com/office/powerpoint/2010/main" val="4172832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Crear razas nuevas</a:t>
            </a:r>
            <a:endParaRPr lang="es-ES" dirty="0">
              <a:latin typeface="Garamond" panose="02020404030301010803" pitchFamily="18" charset="0"/>
            </a:endParaRPr>
          </a:p>
        </p:txBody>
      </p:sp>
      <p:sp>
        <p:nvSpPr>
          <p:cNvPr id="3" name="2 Marcador de contenido"/>
          <p:cNvSpPr>
            <a:spLocks noGrp="1"/>
          </p:cNvSpPr>
          <p:nvPr>
            <p:ph idx="1"/>
          </p:nvPr>
        </p:nvSpPr>
        <p:spPr>
          <a:xfrm>
            <a:off x="911422" y="2612013"/>
            <a:ext cx="10107098" cy="2161155"/>
          </a:xfrm>
        </p:spPr>
        <p:txBody>
          <a:bodyPr>
            <a:normAutofit/>
          </a:bodyPr>
          <a:lstStyle/>
          <a:p>
            <a:r>
              <a:rPr lang="es-ES" sz="3200" dirty="0" smtClean="0">
                <a:latin typeface="Garamond" panose="02020404030301010803" pitchFamily="18" charset="0"/>
              </a:rPr>
              <a:t>Crea </a:t>
            </a:r>
            <a:r>
              <a:rPr lang="es-ES" sz="3200" dirty="0">
                <a:latin typeface="Garamond" panose="02020404030301010803" pitchFamily="18" charset="0"/>
              </a:rPr>
              <a:t>una subclase de tortugas (agentes móviles) con nombre propio</a:t>
            </a:r>
          </a:p>
          <a:p>
            <a:r>
              <a:rPr lang="es-ES" sz="3200" dirty="0">
                <a:latin typeface="Garamond" panose="02020404030301010803" pitchFamily="18" charset="0"/>
              </a:rPr>
              <a:t>Una vez creada, se puede usar como </a:t>
            </a:r>
            <a:r>
              <a:rPr lang="es-ES" sz="3200" b="1" dirty="0" err="1">
                <a:latin typeface="Garamond" panose="02020404030301010803" pitchFamily="18" charset="0"/>
              </a:rPr>
              <a:t>turtles</a:t>
            </a:r>
            <a:r>
              <a:rPr lang="es-ES" sz="3200" dirty="0">
                <a:latin typeface="Garamond" panose="02020404030301010803" pitchFamily="18" charset="0"/>
              </a:rPr>
              <a:t> o </a:t>
            </a:r>
            <a:r>
              <a:rPr lang="es-ES" sz="3200" b="1" dirty="0" err="1">
                <a:latin typeface="Garamond" panose="02020404030301010803" pitchFamily="18" charset="0"/>
              </a:rPr>
              <a:t>patches</a:t>
            </a:r>
            <a:endParaRPr lang="es-ES" sz="3200" b="1" dirty="0">
              <a:latin typeface="Garamond" panose="02020404030301010803" pitchFamily="18" charset="0"/>
            </a:endParaRPr>
          </a:p>
          <a:p>
            <a:r>
              <a:rPr lang="es-ES" sz="3200" dirty="0">
                <a:latin typeface="Garamond" panose="02020404030301010803" pitchFamily="18" charset="0"/>
              </a:rPr>
              <a:t>Propiedades específicas</a:t>
            </a:r>
            <a:r>
              <a:rPr lang="es-ES" sz="3200" dirty="0" smtClean="0">
                <a:latin typeface="Garamond" panose="02020404030301010803" pitchFamily="18" charset="0"/>
              </a:rPr>
              <a:t>:</a:t>
            </a:r>
            <a:endParaRPr lang="es-ES" sz="2040" dirty="0">
              <a:latin typeface="Garamond" panose="02020404030301010803" pitchFamily="18" charset="0"/>
              <a:cs typeface="Courier New" pitchFamily="49" charset="0"/>
            </a:endParaRPr>
          </a:p>
        </p:txBody>
      </p:sp>
      <p:sp>
        <p:nvSpPr>
          <p:cNvPr id="6" name="CuadroTexto 5"/>
          <p:cNvSpPr txBox="1"/>
          <p:nvPr/>
        </p:nvSpPr>
        <p:spPr>
          <a:xfrm>
            <a:off x="3703320" y="5145740"/>
            <a:ext cx="38130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mj-lt"/>
                <a:cs typeface="Courier New" pitchFamily="49" charset="0"/>
              </a:rPr>
              <a:t>grupo-</a:t>
            </a:r>
            <a:r>
              <a:rPr lang="es-ES" sz="2400" dirty="0" err="1">
                <a:latin typeface="+mj-lt"/>
                <a:cs typeface="Courier New" pitchFamily="49" charset="0"/>
              </a:rPr>
              <a:t>own</a:t>
            </a:r>
            <a:r>
              <a:rPr lang="es-ES" sz="2400" dirty="0">
                <a:latin typeface="+mj-lt"/>
                <a:cs typeface="Courier New" pitchFamily="49" charset="0"/>
              </a:rPr>
              <a:t> [ prop1 prop2 </a:t>
            </a:r>
            <a:r>
              <a:rPr lang="es-ES" sz="2400" dirty="0" smtClean="0">
                <a:latin typeface="+mj-lt"/>
                <a:cs typeface="Courier New" pitchFamily="49" charset="0"/>
              </a:rPr>
              <a:t>…]</a:t>
            </a:r>
            <a:endParaRPr lang="es-ES" sz="2400" dirty="0">
              <a:latin typeface="+mj-lt"/>
              <a:cs typeface="Courier New" pitchFamily="49" charset="0"/>
            </a:endParaRPr>
          </a:p>
        </p:txBody>
      </p:sp>
      <p:sp>
        <p:nvSpPr>
          <p:cNvPr id="7" name="CuadroTexto 6"/>
          <p:cNvSpPr txBox="1"/>
          <p:nvPr/>
        </p:nvSpPr>
        <p:spPr>
          <a:xfrm>
            <a:off x="3965448" y="1777776"/>
            <a:ext cx="342290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err="1">
                <a:latin typeface="+mj-lt"/>
                <a:cs typeface="Courier New" pitchFamily="49" charset="0"/>
              </a:rPr>
              <a:t>breed</a:t>
            </a:r>
            <a:r>
              <a:rPr lang="es-ES" sz="2400" dirty="0">
                <a:latin typeface="+mj-lt"/>
                <a:cs typeface="Courier New" pitchFamily="49" charset="0"/>
              </a:rPr>
              <a:t> [ grupo individuo </a:t>
            </a:r>
            <a:r>
              <a:rPr lang="es-ES" sz="2400" dirty="0" smtClean="0">
                <a:latin typeface="+mj-lt"/>
                <a:cs typeface="Courier New" pitchFamily="49" charset="0"/>
              </a:rPr>
              <a:t>]</a:t>
            </a:r>
            <a:endParaRPr lang="es-ES" sz="2400" dirty="0">
              <a:latin typeface="+mj-lt"/>
              <a:cs typeface="Courier New" pitchFamily="49" charset="0"/>
            </a:endParaRPr>
          </a:p>
        </p:txBody>
      </p:sp>
    </p:spTree>
    <p:extLst>
      <p:ext uri="{BB962C8B-B14F-4D97-AF65-F5344CB8AC3E}">
        <p14:creationId xmlns:p14="http://schemas.microsoft.com/office/powerpoint/2010/main" val="20277990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4" y="2305675"/>
            <a:ext cx="3888432" cy="2678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S" sz="2160" b="1" dirty="0" err="1">
                <a:latin typeface="Courier New" pitchFamily="49" charset="0"/>
                <a:cs typeface="Courier New" pitchFamily="49" charset="0"/>
              </a:rPr>
              <a:t>to-report</a:t>
            </a:r>
            <a:r>
              <a:rPr lang="es-ES" sz="2160" dirty="0">
                <a:latin typeface="Courier New" pitchFamily="49" charset="0"/>
                <a:cs typeface="Courier New" pitchFamily="49" charset="0"/>
              </a:rPr>
              <a:t> nombre-</a:t>
            </a:r>
            <a:r>
              <a:rPr lang="es-ES" sz="2160" dirty="0" err="1">
                <a:latin typeface="Courier New" pitchFamily="49" charset="0"/>
                <a:cs typeface="Courier New" pitchFamily="49" charset="0"/>
              </a:rPr>
              <a:t>proc</a:t>
            </a:r>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r>
              <a:rPr lang="es-ES" sz="2160" b="1" dirty="0" err="1">
                <a:latin typeface="Courier New" pitchFamily="49" charset="0"/>
                <a:cs typeface="Courier New" pitchFamily="49" charset="0"/>
              </a:rPr>
              <a:t>report</a:t>
            </a:r>
            <a:r>
              <a:rPr lang="es-ES" sz="2160" dirty="0">
                <a:latin typeface="Courier New" pitchFamily="49" charset="0"/>
                <a:cs typeface="Courier New" pitchFamily="49" charset="0"/>
              </a:rPr>
              <a:t> valor</a:t>
            </a:r>
          </a:p>
          <a:p>
            <a:r>
              <a:rPr lang="es-ES" sz="2160" b="1" dirty="0" err="1">
                <a:latin typeface="Courier New" pitchFamily="49" charset="0"/>
                <a:cs typeface="Courier New" pitchFamily="49" charset="0"/>
              </a:rPr>
              <a:t>end</a:t>
            </a:r>
            <a:endParaRPr lang="es-ES" sz="2160" b="1" dirty="0">
              <a:latin typeface="Courier New" pitchFamily="49" charset="0"/>
              <a:cs typeface="Courier New" pitchFamily="49" charset="0"/>
            </a:endParaRP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procedimientos con devolución</a:t>
            </a:r>
            <a:endParaRPr lang="es-ES" dirty="0">
              <a:latin typeface="Garamond" panose="02020404030301010803" pitchFamily="18" charset="0"/>
            </a:endParaRPr>
          </a:p>
        </p:txBody>
      </p:sp>
    </p:spTree>
    <p:extLst>
      <p:ext uri="{BB962C8B-B14F-4D97-AF65-F5344CB8AC3E}">
        <p14:creationId xmlns:p14="http://schemas.microsoft.com/office/powerpoint/2010/main" val="12359214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Controlando el modelo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644428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435100"/>
            <a:ext cx="10515600" cy="5181600"/>
          </a:xfrm>
        </p:spPr>
        <p:txBody>
          <a:bodyPr>
            <a:normAutofit fontScale="92500" lnSpcReduction="10000"/>
          </a:bodyPr>
          <a:lstStyle/>
          <a:p>
            <a:r>
              <a:rPr lang="es-ES" dirty="0" smtClean="0">
                <a:latin typeface="Garamond" panose="02020404030301010803" pitchFamily="18" charset="0"/>
              </a:rPr>
              <a:t>Tipos de controles</a:t>
            </a:r>
          </a:p>
          <a:p>
            <a:pPr lvl="1"/>
            <a:r>
              <a:rPr lang="es-ES" dirty="0" smtClean="0">
                <a:latin typeface="Garamond" panose="02020404030301010803" pitchFamily="18" charset="0"/>
              </a:rPr>
              <a:t>Para qué sirven</a:t>
            </a:r>
          </a:p>
          <a:p>
            <a:pPr lvl="1"/>
            <a:r>
              <a:rPr lang="es-ES" dirty="0" smtClean="0">
                <a:latin typeface="Garamond" panose="02020404030301010803" pitchFamily="18" charset="0"/>
              </a:rPr>
              <a:t>Tipos de controles</a:t>
            </a:r>
          </a:p>
          <a:p>
            <a:pPr lvl="1"/>
            <a:r>
              <a:rPr lang="es-ES" dirty="0" smtClean="0">
                <a:latin typeface="Garamond" panose="02020404030301010803" pitchFamily="18" charset="0"/>
              </a:rPr>
              <a:t>Añadir y modificar controles al interfaz</a:t>
            </a:r>
          </a:p>
          <a:p>
            <a:r>
              <a:rPr lang="es-ES" dirty="0" smtClean="0">
                <a:latin typeface="Garamond" panose="02020404030301010803" pitchFamily="18" charset="0"/>
              </a:rPr>
              <a:t>Botones</a:t>
            </a:r>
          </a:p>
          <a:p>
            <a:r>
              <a:rPr lang="es-ES" dirty="0" smtClean="0">
                <a:latin typeface="Garamond" panose="02020404030301010803" pitchFamily="18" charset="0"/>
              </a:rPr>
              <a:t>Sliders</a:t>
            </a:r>
          </a:p>
          <a:p>
            <a:r>
              <a:rPr lang="es-ES" dirty="0" err="1" smtClean="0">
                <a:latin typeface="Garamond" panose="02020404030301010803" pitchFamily="18" charset="0"/>
              </a:rPr>
              <a:t>Switchers</a:t>
            </a:r>
            <a:r>
              <a:rPr lang="es-ES" dirty="0" smtClean="0">
                <a:latin typeface="Garamond" panose="02020404030301010803" pitchFamily="18" charset="0"/>
              </a:rPr>
              <a:t> y </a:t>
            </a:r>
            <a:r>
              <a:rPr lang="es-ES" dirty="0" err="1" smtClean="0">
                <a:latin typeface="Garamond" panose="02020404030301010803" pitchFamily="18" charset="0"/>
              </a:rPr>
              <a:t>Choosers</a:t>
            </a:r>
            <a:endParaRPr lang="es-ES" dirty="0" smtClean="0">
              <a:latin typeface="Garamond" panose="02020404030301010803" pitchFamily="18" charset="0"/>
            </a:endParaRPr>
          </a:p>
          <a:p>
            <a:r>
              <a:rPr lang="es-ES" dirty="0" smtClean="0">
                <a:latin typeface="Garamond" panose="02020404030301010803" pitchFamily="18" charset="0"/>
              </a:rPr>
              <a:t>Input Box y monitores</a:t>
            </a:r>
          </a:p>
          <a:p>
            <a:r>
              <a:rPr lang="es-ES" dirty="0" smtClean="0">
                <a:latin typeface="Garamond" panose="02020404030301010803" pitchFamily="18" charset="0"/>
              </a:rPr>
              <a:t>Output y notas</a:t>
            </a:r>
          </a:p>
          <a:p>
            <a:r>
              <a:rPr lang="es-ES" dirty="0" err="1" smtClean="0">
                <a:latin typeface="Garamond" panose="02020404030301010803" pitchFamily="18" charset="0"/>
              </a:rPr>
              <a:t>Plots</a:t>
            </a:r>
            <a:endParaRPr lang="es-ES" dirty="0" smtClean="0">
              <a:latin typeface="Garamond" panose="02020404030301010803" pitchFamily="18" charset="0"/>
            </a:endParaRPr>
          </a:p>
          <a:p>
            <a:pPr lvl="1"/>
            <a:r>
              <a:rPr lang="es-ES" dirty="0" smtClean="0">
                <a:latin typeface="Garamond" panose="02020404030301010803" pitchFamily="18" charset="0"/>
              </a:rPr>
              <a:t>Opciones del control</a:t>
            </a:r>
          </a:p>
          <a:p>
            <a:pPr lvl="1"/>
            <a:r>
              <a:rPr lang="es-ES" dirty="0" smtClean="0">
                <a:latin typeface="Garamond" panose="02020404030301010803" pitchFamily="18" charset="0"/>
              </a:rPr>
              <a:t>Manipulación por programación</a:t>
            </a:r>
          </a:p>
          <a:p>
            <a:r>
              <a:rPr lang="es-ES" dirty="0" smtClean="0">
                <a:latin typeface="Garamond" panose="02020404030301010803" pitchFamily="18" charset="0"/>
              </a:rPr>
              <a:t>Pestaña de </a:t>
            </a:r>
            <a:r>
              <a:rPr lang="es-ES" dirty="0" err="1" smtClean="0">
                <a:latin typeface="Garamond" panose="02020404030301010803" pitchFamily="18" charset="0"/>
              </a:rPr>
              <a:t>Info</a:t>
            </a:r>
            <a:endParaRPr lang="es-ES" dirty="0" smtClean="0">
              <a:latin typeface="Garamond" panose="02020404030301010803" pitchFamily="18" charset="0"/>
            </a:endParaRPr>
          </a:p>
          <a:p>
            <a:endParaRPr lang="es-ES" dirty="0" smtClean="0">
              <a:latin typeface="Garamond" panose="02020404030301010803" pitchFamily="18" charset="0"/>
            </a:endParaRPr>
          </a:p>
        </p:txBody>
      </p:sp>
    </p:spTree>
    <p:extLst>
      <p:ext uri="{BB962C8B-B14F-4D97-AF65-F5344CB8AC3E}">
        <p14:creationId xmlns:p14="http://schemas.microsoft.com/office/powerpoint/2010/main" val="2742158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controles</a:t>
            </a:r>
            <a:endParaRPr lang="es-ES" dirty="0">
              <a:latin typeface="Garamond" panose="02020404030301010803" pitchFamily="18" charset="0"/>
            </a:endParaRPr>
          </a:p>
        </p:txBody>
      </p:sp>
      <p:sp>
        <p:nvSpPr>
          <p:cNvPr id="6" name="5 Marcador de contenido"/>
          <p:cNvSpPr>
            <a:spLocks noGrp="1"/>
          </p:cNvSpPr>
          <p:nvPr>
            <p:ph idx="1"/>
          </p:nvPr>
        </p:nvSpPr>
        <p:spPr>
          <a:xfrm>
            <a:off x="652194" y="1318848"/>
            <a:ext cx="6598998" cy="5283120"/>
          </a:xfrm>
        </p:spPr>
        <p:txBody>
          <a:bodyPr>
            <a:normAutofit fontScale="92500"/>
          </a:bodyPr>
          <a:lstStyle/>
          <a:p>
            <a:r>
              <a:rPr lang="es-ES" dirty="0" smtClean="0">
                <a:latin typeface="Garamond" panose="02020404030301010803" pitchFamily="18" charset="0"/>
              </a:rPr>
              <a:t>Los controles permiten crear una interfaz para que el usuario interacciones con el modelo.</a:t>
            </a:r>
          </a:p>
          <a:p>
            <a:r>
              <a:rPr lang="es-ES" dirty="0" smtClean="0">
                <a:latin typeface="Garamond" panose="02020404030301010803" pitchFamily="18" charset="0"/>
              </a:rPr>
              <a:t>Los tipos de controles que </a:t>
            </a:r>
            <a:r>
              <a:rPr lang="es-ES" dirty="0" err="1" smtClean="0">
                <a:latin typeface="Garamond" panose="02020404030301010803" pitchFamily="18" charset="0"/>
              </a:rPr>
              <a:t>NetLogo</a:t>
            </a:r>
            <a:r>
              <a:rPr lang="es-ES" dirty="0" smtClean="0">
                <a:latin typeface="Garamond" panose="02020404030301010803" pitchFamily="18" charset="0"/>
              </a:rPr>
              <a:t> permite se dividen en 3 categorías:</a:t>
            </a:r>
          </a:p>
          <a:p>
            <a:pPr lvl="1"/>
            <a:r>
              <a:rPr lang="es-ES" dirty="0" smtClean="0">
                <a:latin typeface="Garamond" panose="02020404030301010803" pitchFamily="18" charset="0"/>
              </a:rPr>
              <a:t>Acción: </a:t>
            </a:r>
            <a:r>
              <a:rPr lang="es-ES" b="1" dirty="0" smtClean="0">
                <a:latin typeface="Garamond" panose="02020404030301010803" pitchFamily="18" charset="0"/>
              </a:rPr>
              <a:t>Botones</a:t>
            </a:r>
          </a:p>
          <a:p>
            <a:pPr lvl="1"/>
            <a:r>
              <a:rPr lang="es-ES" dirty="0" smtClean="0">
                <a:latin typeface="Garamond" panose="02020404030301010803" pitchFamily="18" charset="0"/>
              </a:rPr>
              <a:t>Entrada de datos: </a:t>
            </a:r>
            <a:r>
              <a:rPr lang="es-ES" b="1" dirty="0" smtClean="0">
                <a:latin typeface="Garamond" panose="02020404030301010803" pitchFamily="18" charset="0"/>
              </a:rPr>
              <a:t>Barras Deslizantes</a:t>
            </a:r>
            <a:r>
              <a:rPr lang="es-ES" dirty="0" smtClean="0">
                <a:latin typeface="Garamond" panose="02020404030301010803" pitchFamily="18" charset="0"/>
              </a:rPr>
              <a:t>, </a:t>
            </a:r>
            <a:r>
              <a:rPr lang="es-ES" b="1" dirty="0" smtClean="0">
                <a:latin typeface="Garamond" panose="02020404030301010803" pitchFamily="18" charset="0"/>
              </a:rPr>
              <a:t>Controles Booleanos</a:t>
            </a:r>
            <a:r>
              <a:rPr lang="es-ES" dirty="0" smtClean="0">
                <a:latin typeface="Garamond" panose="02020404030301010803" pitchFamily="18" charset="0"/>
              </a:rPr>
              <a:t>, </a:t>
            </a:r>
            <a:r>
              <a:rPr lang="es-ES" b="1" dirty="0" smtClean="0">
                <a:latin typeface="Garamond" panose="02020404030301010803" pitchFamily="18" charset="0"/>
              </a:rPr>
              <a:t>Menús Desplegables</a:t>
            </a:r>
            <a:r>
              <a:rPr lang="es-ES" dirty="0" smtClean="0">
                <a:latin typeface="Garamond" panose="02020404030301010803" pitchFamily="18" charset="0"/>
              </a:rPr>
              <a:t> y </a:t>
            </a:r>
            <a:r>
              <a:rPr lang="es-ES" b="1" dirty="0" smtClean="0">
                <a:latin typeface="Garamond" panose="02020404030301010803" pitchFamily="18" charset="0"/>
              </a:rPr>
              <a:t>Cajas de entrada</a:t>
            </a:r>
            <a:r>
              <a:rPr lang="es-ES" dirty="0" smtClean="0">
                <a:latin typeface="Garamond" panose="02020404030301010803" pitchFamily="18" charset="0"/>
              </a:rPr>
              <a:t>.</a:t>
            </a:r>
          </a:p>
          <a:p>
            <a:pPr lvl="1"/>
            <a:r>
              <a:rPr lang="es-ES" dirty="0" smtClean="0">
                <a:latin typeface="Garamond" panose="02020404030301010803" pitchFamily="18" charset="0"/>
              </a:rPr>
              <a:t>Salida de datos: </a:t>
            </a:r>
            <a:r>
              <a:rPr lang="es-ES" b="1" dirty="0" smtClean="0">
                <a:latin typeface="Garamond" panose="02020404030301010803" pitchFamily="18" charset="0"/>
              </a:rPr>
              <a:t>Monitores</a:t>
            </a:r>
            <a:r>
              <a:rPr lang="es-ES" dirty="0" smtClean="0">
                <a:latin typeface="Garamond" panose="02020404030301010803" pitchFamily="18" charset="0"/>
              </a:rPr>
              <a:t>, </a:t>
            </a:r>
            <a:r>
              <a:rPr lang="es-ES" b="1" dirty="0" smtClean="0">
                <a:latin typeface="Garamond" panose="02020404030301010803" pitchFamily="18" charset="0"/>
              </a:rPr>
              <a:t>Gráficas</a:t>
            </a:r>
            <a:r>
              <a:rPr lang="es-ES" dirty="0" smtClean="0">
                <a:latin typeface="Garamond" panose="02020404030301010803" pitchFamily="18" charset="0"/>
              </a:rPr>
              <a:t>, </a:t>
            </a:r>
            <a:r>
              <a:rPr lang="es-ES" b="1" dirty="0" smtClean="0">
                <a:latin typeface="Garamond" panose="02020404030301010803" pitchFamily="18" charset="0"/>
              </a:rPr>
              <a:t>Salida de texto</a:t>
            </a:r>
          </a:p>
          <a:p>
            <a:pPr lvl="1"/>
            <a:r>
              <a:rPr lang="es-ES" dirty="0" smtClean="0">
                <a:latin typeface="Garamond" panose="02020404030301010803" pitchFamily="18" charset="0"/>
              </a:rPr>
              <a:t>Informativos: </a:t>
            </a:r>
            <a:r>
              <a:rPr lang="es-ES" b="1" dirty="0" smtClean="0">
                <a:latin typeface="Garamond" panose="02020404030301010803" pitchFamily="18" charset="0"/>
              </a:rPr>
              <a:t>Notas</a:t>
            </a:r>
          </a:p>
          <a:p>
            <a:r>
              <a:rPr lang="es-ES" dirty="0" smtClean="0">
                <a:latin typeface="Garamond" panose="02020404030301010803" pitchFamily="18" charset="0"/>
              </a:rPr>
              <a:t>La mayoría de las características de los controles no se pueden modificar por medio de programación</a:t>
            </a:r>
            <a:endParaRPr lang="es-ES" dirty="0">
              <a:latin typeface="Garamond" panose="02020404030301010803" pitchFamily="18" charset="0"/>
            </a:endParaRPr>
          </a:p>
        </p:txBody>
      </p:sp>
      <p:pic>
        <p:nvPicPr>
          <p:cNvPr id="1026"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14739" y="2015262"/>
            <a:ext cx="4331970" cy="2948940"/>
          </a:xfrm>
          <a:prstGeom prst="rect">
            <a:avLst/>
          </a:prstGeom>
          <a:noFill/>
        </p:spPr>
      </p:pic>
    </p:spTree>
    <p:extLst>
      <p:ext uri="{BB962C8B-B14F-4D97-AF65-F5344CB8AC3E}">
        <p14:creationId xmlns:p14="http://schemas.microsoft.com/office/powerpoint/2010/main" val="3948312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Botones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0825467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1"/>
            <a:ext cx="5443805" cy="5184575"/>
          </a:xfrm>
        </p:spPr>
        <p:txBody>
          <a:bodyPr>
            <a:normAutofit/>
          </a:bodyPr>
          <a:lstStyle/>
          <a:p>
            <a:r>
              <a:rPr lang="es-ES" dirty="0" smtClean="0">
                <a:latin typeface="Garamond" panose="02020404030301010803" pitchFamily="18" charset="0"/>
              </a:rPr>
              <a:t>Es el único control que permite invocar  ejecuciones desde el interfaz</a:t>
            </a:r>
          </a:p>
          <a:p>
            <a:r>
              <a:rPr lang="es-ES" dirty="0" smtClean="0">
                <a:latin typeface="Garamond" panose="02020404030301010803" pitchFamily="18" charset="0"/>
              </a:rPr>
              <a:t>Puede:</a:t>
            </a:r>
          </a:p>
          <a:p>
            <a:pPr lvl="1"/>
            <a:r>
              <a:rPr lang="es-ES" dirty="0" smtClean="0">
                <a:latin typeface="Garamond" panose="02020404030301010803" pitchFamily="18" charset="0"/>
              </a:rPr>
              <a:t> seleccionarse el contexto</a:t>
            </a:r>
          </a:p>
          <a:p>
            <a:pPr lvl="1"/>
            <a:r>
              <a:rPr lang="es-ES" dirty="0" smtClean="0">
                <a:latin typeface="Garamond" panose="02020404030301010803" pitchFamily="18" charset="0"/>
              </a:rPr>
              <a:t> asociarse una tecla de acción</a:t>
            </a:r>
          </a:p>
          <a:p>
            <a:pPr lvl="1"/>
            <a:r>
              <a:rPr lang="es-ES" dirty="0" smtClean="0">
                <a:latin typeface="Garamond" panose="02020404030301010803" pitchFamily="18" charset="0"/>
              </a:rPr>
              <a:t> marcarse como botón de acción permanente</a:t>
            </a:r>
          </a:p>
          <a:p>
            <a:pPr lvl="1"/>
            <a:r>
              <a:rPr lang="es-ES" dirty="0" smtClean="0">
                <a:latin typeface="Garamond" panose="02020404030301010803" pitchFamily="18" charset="0"/>
              </a:rPr>
              <a:t>programarse para que solo esté activo cuando el reloj se haya puesto en marcha</a:t>
            </a:r>
            <a:endParaRPr lang="es-ES"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r="54122" b="82045"/>
          <a:stretch>
            <a:fillRect/>
          </a:stretch>
        </p:blipFill>
        <p:spPr bwMode="auto">
          <a:xfrm>
            <a:off x="2121158" y="404664"/>
            <a:ext cx="1987421" cy="529471"/>
          </a:xfrm>
          <a:prstGeom prst="rect">
            <a:avLst/>
          </a:prstGeom>
          <a:noFill/>
        </p:spPr>
      </p:pic>
      <p:pic>
        <p:nvPicPr>
          <p:cNvPr id="2" name="Imagen 1"/>
          <p:cNvPicPr>
            <a:picLocks noChangeAspect="1"/>
          </p:cNvPicPr>
          <p:nvPr/>
        </p:nvPicPr>
        <p:blipFill>
          <a:blip r:embed="rId4">
            <a:clrChange>
              <a:clrFrom>
                <a:srgbClr val="FFFFFF"/>
              </a:clrFrom>
              <a:clrTo>
                <a:srgbClr val="FFFFFF">
                  <a:alpha val="0"/>
                </a:srgbClr>
              </a:clrTo>
            </a:clrChange>
          </a:blip>
          <a:stretch>
            <a:fillRect/>
          </a:stretch>
        </p:blipFill>
        <p:spPr>
          <a:xfrm>
            <a:off x="5551914" y="1600200"/>
            <a:ext cx="6640086" cy="4572566"/>
          </a:xfrm>
          <a:prstGeom prst="rect">
            <a:avLst/>
          </a:prstGeom>
        </p:spPr>
      </p:pic>
    </p:spTree>
    <p:extLst>
      <p:ext uri="{BB962C8B-B14F-4D97-AF65-F5344CB8AC3E}">
        <p14:creationId xmlns:p14="http://schemas.microsoft.com/office/powerpoint/2010/main" val="1243742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Sliders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215359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Conociendo la Plataforma</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 (II)</a:t>
            </a:r>
            <a:endParaRPr lang="es-ES" dirty="0">
              <a:latin typeface="Garamond" panose="02020404030301010803" pitchFamily="18" charset="0"/>
            </a:endParaRPr>
          </a:p>
        </p:txBody>
      </p:sp>
    </p:spTree>
    <p:extLst>
      <p:ext uri="{BB962C8B-B14F-4D97-AF65-F5344CB8AC3E}">
        <p14:creationId xmlns:p14="http://schemas.microsoft.com/office/powerpoint/2010/main" val="23693453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09533"/>
            <a:ext cx="10421189" cy="5703032"/>
          </a:xfrm>
        </p:spPr>
        <p:txBody>
          <a:bodyPr>
            <a:normAutofit/>
          </a:bodyPr>
          <a:lstStyle/>
          <a:p>
            <a:r>
              <a:rPr lang="es-ES" dirty="0" smtClean="0">
                <a:latin typeface="Garamond" panose="02020404030301010803" pitchFamily="18" charset="0"/>
              </a:rPr>
              <a:t>Proporcionan un método para introducir valores numéricos discretos</a:t>
            </a:r>
          </a:p>
          <a:p>
            <a:r>
              <a:rPr lang="es-ES" dirty="0" smtClean="0">
                <a:latin typeface="Garamond" panose="02020404030301010803" pitchFamily="18" charset="0"/>
              </a:rPr>
              <a:t>El nombre se trata como una variable global</a:t>
            </a:r>
          </a:p>
          <a:p>
            <a:r>
              <a:rPr lang="es-ES" dirty="0" smtClean="0">
                <a:latin typeface="Garamond" panose="02020404030301010803" pitchFamily="18" charset="0"/>
              </a:rPr>
              <a:t>Pueden ser verticales u horizontales</a:t>
            </a:r>
          </a:p>
          <a:p>
            <a:r>
              <a:rPr lang="es-ES" dirty="0" smtClean="0">
                <a:latin typeface="Garamond" panose="02020404030301010803" pitchFamily="18" charset="0"/>
              </a:rPr>
              <a:t>Se define a partir de:</a:t>
            </a:r>
          </a:p>
          <a:p>
            <a:pPr lvl="1"/>
            <a:r>
              <a:rPr lang="es-ES" dirty="0" smtClean="0">
                <a:latin typeface="Garamond" panose="02020404030301010803" pitchFamily="18" charset="0"/>
              </a:rPr>
              <a:t>valor mínimo</a:t>
            </a:r>
          </a:p>
          <a:p>
            <a:pPr lvl="1"/>
            <a:r>
              <a:rPr lang="es-ES" dirty="0" smtClean="0">
                <a:latin typeface="Garamond" panose="02020404030301010803" pitchFamily="18" charset="0"/>
              </a:rPr>
              <a:t>valor máximo</a:t>
            </a:r>
          </a:p>
          <a:p>
            <a:pPr lvl="1"/>
            <a:r>
              <a:rPr lang="es-ES" dirty="0" smtClean="0">
                <a:latin typeface="Garamond" panose="02020404030301010803" pitchFamily="18" charset="0"/>
              </a:rPr>
              <a:t>incremento</a:t>
            </a:r>
          </a:p>
          <a:p>
            <a:pPr>
              <a:buNone/>
            </a:pPr>
            <a:r>
              <a:rPr lang="es-ES" dirty="0" smtClean="0">
                <a:latin typeface="Garamond" panose="02020404030301010803" pitchFamily="18" charset="0"/>
              </a:rPr>
              <a:t>(puede usar </a:t>
            </a:r>
            <a:br>
              <a:rPr lang="es-ES" dirty="0" smtClean="0">
                <a:latin typeface="Garamond" panose="02020404030301010803" pitchFamily="18" charset="0"/>
              </a:rPr>
            </a:br>
            <a:r>
              <a:rPr lang="es-ES" dirty="0" smtClean="0">
                <a:latin typeface="Garamond" panose="02020404030301010803" pitchFamily="18" charset="0"/>
              </a:rPr>
              <a:t>variables </a:t>
            </a:r>
            <a:br>
              <a:rPr lang="es-ES" dirty="0" smtClean="0">
                <a:latin typeface="Garamond" panose="02020404030301010803" pitchFamily="18" charset="0"/>
              </a:rPr>
            </a:br>
            <a:r>
              <a:rPr lang="es-ES" dirty="0" smtClean="0">
                <a:latin typeface="Garamond" panose="02020404030301010803" pitchFamily="18" charset="0"/>
              </a:rPr>
              <a:t>globales para </a:t>
            </a:r>
            <a:br>
              <a:rPr lang="es-ES" dirty="0" smtClean="0">
                <a:latin typeface="Garamond" panose="02020404030301010803" pitchFamily="18" charset="0"/>
              </a:rPr>
            </a:br>
            <a:r>
              <a:rPr lang="es-ES" dirty="0" smtClean="0">
                <a:latin typeface="Garamond" panose="02020404030301010803" pitchFamily="18" charset="0"/>
              </a:rPr>
              <a:t>definirlos)</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17955" r="50133" b="67394"/>
          <a:stretch>
            <a:fillRect/>
          </a:stretch>
        </p:blipFill>
        <p:spPr bwMode="auto">
          <a:xfrm>
            <a:off x="2121158" y="404664"/>
            <a:ext cx="2160240" cy="432048"/>
          </a:xfrm>
          <a:prstGeom prst="rect">
            <a:avLst/>
          </a:prstGeom>
          <a:noFill/>
        </p:spPr>
      </p:pic>
      <p:pic>
        <p:nvPicPr>
          <p:cNvPr id="2" name="Imagen 1"/>
          <p:cNvPicPr>
            <a:picLocks noChangeAspect="1"/>
          </p:cNvPicPr>
          <p:nvPr/>
        </p:nvPicPr>
        <p:blipFill>
          <a:blip r:embed="rId4"/>
          <a:stretch>
            <a:fillRect/>
          </a:stretch>
        </p:blipFill>
        <p:spPr>
          <a:xfrm>
            <a:off x="3218838" y="3273553"/>
            <a:ext cx="8881722" cy="3581204"/>
          </a:xfrm>
          <a:prstGeom prst="rect">
            <a:avLst/>
          </a:prstGeom>
        </p:spPr>
      </p:pic>
    </p:spTree>
    <p:extLst>
      <p:ext uri="{BB962C8B-B14F-4D97-AF65-F5344CB8AC3E}">
        <p14:creationId xmlns:p14="http://schemas.microsoft.com/office/powerpoint/2010/main" val="30167511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Switch</a:t>
            </a:r>
            <a:r>
              <a:rPr lang="es-ES" dirty="0" smtClean="0">
                <a:latin typeface="Garamond" panose="02020404030301010803" pitchFamily="18" charset="0"/>
              </a:rPr>
              <a:t>  y  </a:t>
            </a:r>
            <a:r>
              <a:rPr lang="es-ES" dirty="0" err="1" smtClean="0">
                <a:latin typeface="Garamond" panose="02020404030301010803" pitchFamily="18" charset="0"/>
              </a:rPr>
              <a:t>chooser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3893702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577484"/>
            <a:ext cx="4838938" cy="5703032"/>
          </a:xfrm>
        </p:spPr>
        <p:txBody>
          <a:bodyPr>
            <a:normAutofit fontScale="92500"/>
          </a:bodyPr>
          <a:lstStyle/>
          <a:p>
            <a:pPr>
              <a:buNone/>
            </a:pPr>
            <a:r>
              <a:rPr lang="es-ES" sz="2880" b="1" dirty="0" err="1">
                <a:latin typeface="Garamond" panose="02020404030301010803" pitchFamily="18" charset="0"/>
              </a:rPr>
              <a:t>Switch</a:t>
            </a:r>
            <a:endParaRPr lang="es-ES" sz="2880" b="1" dirty="0">
              <a:latin typeface="Garamond" panose="02020404030301010803" pitchFamily="18" charset="0"/>
            </a:endParaRPr>
          </a:p>
          <a:p>
            <a:r>
              <a:rPr lang="es-ES" sz="2880" dirty="0">
                <a:latin typeface="Garamond" panose="02020404030301010803" pitchFamily="18" charset="0"/>
              </a:rPr>
              <a:t>Proporcionan un método para introducir valores booleanos</a:t>
            </a:r>
          </a:p>
          <a:p>
            <a:r>
              <a:rPr lang="es-ES" sz="2880" dirty="0">
                <a:latin typeface="Garamond" panose="02020404030301010803" pitchFamily="18" charset="0"/>
              </a:rPr>
              <a:t>El nombre se trata como una variable global</a:t>
            </a:r>
          </a:p>
          <a:p>
            <a:pPr>
              <a:buNone/>
            </a:pPr>
            <a:r>
              <a:rPr lang="es-ES" sz="2880" b="1" dirty="0" err="1">
                <a:latin typeface="Garamond" panose="02020404030301010803" pitchFamily="18" charset="0"/>
              </a:rPr>
              <a:t>Chooser</a:t>
            </a:r>
            <a:endParaRPr lang="es-ES" sz="2880" b="1" dirty="0">
              <a:latin typeface="Garamond" panose="02020404030301010803" pitchFamily="18" charset="0"/>
            </a:endParaRPr>
          </a:p>
          <a:p>
            <a:r>
              <a:rPr lang="es-ES" sz="2880" dirty="0">
                <a:latin typeface="Garamond" panose="02020404030301010803" pitchFamily="18" charset="0"/>
              </a:rPr>
              <a:t>Proporcionan un método para seleccionar un valor de un conjunto de valores predefinidos</a:t>
            </a:r>
          </a:p>
          <a:p>
            <a:r>
              <a:rPr lang="es-ES" sz="2880" dirty="0">
                <a:latin typeface="Garamond" panose="02020404030301010803" pitchFamily="18" charset="0"/>
              </a:rPr>
              <a:t>Puede trabajar con todos los tipos de datos básicos</a:t>
            </a:r>
          </a:p>
          <a:p>
            <a:r>
              <a:rPr lang="es-ES" sz="2880" dirty="0">
                <a:latin typeface="Garamond" panose="02020404030301010803" pitchFamily="18" charset="0"/>
              </a:rPr>
              <a:t>El nombre se trata como una variable global</a:t>
            </a:r>
          </a:p>
          <a:p>
            <a:endParaRPr lang="es-ES" sz="2880"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32605" r="52127" b="35163"/>
          <a:stretch>
            <a:fillRect/>
          </a:stretch>
        </p:blipFill>
        <p:spPr bwMode="auto">
          <a:xfrm>
            <a:off x="5233315" y="577484"/>
            <a:ext cx="2073830" cy="950506"/>
          </a:xfrm>
          <a:prstGeom prst="rect">
            <a:avLst/>
          </a:prstGeom>
          <a:noFill/>
        </p:spPr>
      </p:pic>
      <p:pic>
        <p:nvPicPr>
          <p:cNvPr id="2" name="Imagen 1"/>
          <p:cNvPicPr>
            <a:picLocks noChangeAspect="1"/>
          </p:cNvPicPr>
          <p:nvPr/>
        </p:nvPicPr>
        <p:blipFill>
          <a:blip r:embed="rId4"/>
          <a:stretch>
            <a:fillRect/>
          </a:stretch>
        </p:blipFill>
        <p:spPr>
          <a:xfrm>
            <a:off x="7735824" y="1221043"/>
            <a:ext cx="4456176" cy="1859151"/>
          </a:xfrm>
          <a:prstGeom prst="rect">
            <a:avLst/>
          </a:prstGeom>
        </p:spPr>
      </p:pic>
      <p:pic>
        <p:nvPicPr>
          <p:cNvPr id="4" name="Imagen 3"/>
          <p:cNvPicPr>
            <a:picLocks noChangeAspect="1"/>
          </p:cNvPicPr>
          <p:nvPr/>
        </p:nvPicPr>
        <p:blipFill>
          <a:blip r:embed="rId5"/>
          <a:stretch>
            <a:fillRect/>
          </a:stretch>
        </p:blipFill>
        <p:spPr>
          <a:xfrm>
            <a:off x="8102114" y="3602736"/>
            <a:ext cx="4089886" cy="2875597"/>
          </a:xfrm>
          <a:prstGeom prst="rect">
            <a:avLst/>
          </a:prstGeom>
        </p:spPr>
      </p:pic>
    </p:spTree>
    <p:extLst>
      <p:ext uri="{BB962C8B-B14F-4D97-AF65-F5344CB8AC3E}">
        <p14:creationId xmlns:p14="http://schemas.microsoft.com/office/powerpoint/2010/main" val="40962572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Input box</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207897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268760"/>
            <a:ext cx="5011757" cy="4493299"/>
          </a:xfrm>
        </p:spPr>
        <p:txBody>
          <a:bodyPr>
            <a:noAutofit/>
          </a:bodyPr>
          <a:lstStyle/>
          <a:p>
            <a:r>
              <a:rPr lang="es-ES" sz="2520" dirty="0">
                <a:latin typeface="Garamond" panose="02020404030301010803" pitchFamily="18" charset="0"/>
              </a:rPr>
              <a:t>Proporcionan un método para introducir datos de forma libre</a:t>
            </a:r>
          </a:p>
          <a:p>
            <a:r>
              <a:rPr lang="es-ES" sz="2520" dirty="0">
                <a:latin typeface="Garamond" panose="02020404030301010803" pitchFamily="18" charset="0"/>
              </a:rPr>
              <a:t>El nombre se trata como una variable global</a:t>
            </a:r>
          </a:p>
          <a:p>
            <a:r>
              <a:rPr lang="es-ES" sz="2520" dirty="0">
                <a:latin typeface="Garamond" panose="02020404030301010803" pitchFamily="18" charset="0"/>
              </a:rPr>
              <a:t>Pueden personalizarse para aceptar: números, cadenas de texto y colores</a:t>
            </a:r>
          </a:p>
          <a:p>
            <a:r>
              <a:rPr lang="es-ES" sz="2520" dirty="0">
                <a:latin typeface="Garamond" panose="02020404030301010803" pitchFamily="18" charset="0"/>
              </a:rPr>
              <a:t>Si es para texto, admite también texto </a:t>
            </a:r>
            <a:r>
              <a:rPr lang="es-ES" sz="2520" dirty="0" err="1">
                <a:latin typeface="Garamond" panose="02020404030301010803" pitchFamily="18" charset="0"/>
              </a:rPr>
              <a:t>multilínea</a:t>
            </a:r>
            <a:endParaRPr lang="es-ES" sz="2520" dirty="0">
              <a:latin typeface="Garamond" panose="02020404030301010803" pitchFamily="18" charset="0"/>
            </a:endParaRPr>
          </a:p>
          <a:p>
            <a:r>
              <a:rPr lang="es-ES" sz="2520" dirty="0">
                <a:latin typeface="Garamond" panose="02020404030301010803" pitchFamily="18" charset="0"/>
              </a:rPr>
              <a:t>Si es para color, abre la herramienta </a:t>
            </a:r>
            <a:r>
              <a:rPr lang="es-ES" sz="2520" b="1" dirty="0">
                <a:latin typeface="Garamond" panose="02020404030301010803" pitchFamily="18" charset="0"/>
              </a:rPr>
              <a:t>Color </a:t>
            </a:r>
            <a:r>
              <a:rPr lang="es-ES" sz="2520" b="1" dirty="0" err="1">
                <a:latin typeface="Garamond" panose="02020404030301010803" pitchFamily="18" charset="0"/>
              </a:rPr>
              <a:t>Swatch</a:t>
            </a:r>
            <a:r>
              <a:rPr lang="es-ES" sz="2520" dirty="0">
                <a:latin typeface="Garamond" panose="02020404030301010803" pitchFamily="18" charset="0"/>
              </a:rPr>
              <a:t> para seleccionarlo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67768" r="50133" b="5860"/>
          <a:stretch>
            <a:fillRect/>
          </a:stretch>
        </p:blipFill>
        <p:spPr bwMode="auto">
          <a:xfrm>
            <a:off x="1948339" y="491074"/>
            <a:ext cx="2160240" cy="777686"/>
          </a:xfrm>
          <a:prstGeom prst="rect">
            <a:avLst/>
          </a:prstGeom>
          <a:noFill/>
        </p:spPr>
      </p:pic>
      <p:pic>
        <p:nvPicPr>
          <p:cNvPr id="2" name="Imagen 1"/>
          <p:cNvPicPr>
            <a:picLocks noChangeAspect="1"/>
          </p:cNvPicPr>
          <p:nvPr/>
        </p:nvPicPr>
        <p:blipFill>
          <a:blip r:embed="rId4"/>
          <a:stretch>
            <a:fillRect/>
          </a:stretch>
        </p:blipFill>
        <p:spPr>
          <a:xfrm>
            <a:off x="7326624" y="1527048"/>
            <a:ext cx="4865376" cy="2740723"/>
          </a:xfrm>
          <a:prstGeom prst="rect">
            <a:avLst/>
          </a:prstGeom>
        </p:spPr>
      </p:pic>
    </p:spTree>
    <p:extLst>
      <p:ext uri="{BB962C8B-B14F-4D97-AF65-F5344CB8AC3E}">
        <p14:creationId xmlns:p14="http://schemas.microsoft.com/office/powerpoint/2010/main" val="110819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Monitores, Notas y outputs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3905729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172290"/>
            <a:ext cx="5443805" cy="5612558"/>
          </a:xfrm>
        </p:spPr>
        <p:txBody>
          <a:bodyPr>
            <a:normAutofit lnSpcReduction="10000"/>
          </a:bodyPr>
          <a:lstStyle/>
          <a:p>
            <a:pPr>
              <a:buNone/>
            </a:pPr>
            <a:r>
              <a:rPr lang="es-ES" b="1" dirty="0" smtClean="0">
                <a:latin typeface="Garamond" panose="02020404030301010803" pitchFamily="18" charset="0"/>
              </a:rPr>
              <a:t>Notas</a:t>
            </a:r>
          </a:p>
          <a:p>
            <a:r>
              <a:rPr lang="es-ES" dirty="0" smtClean="0">
                <a:latin typeface="Garamond" panose="02020404030301010803" pitchFamily="18" charset="0"/>
              </a:rPr>
              <a:t>Muestran información estática.</a:t>
            </a:r>
          </a:p>
          <a:p>
            <a:pPr>
              <a:buNone/>
            </a:pPr>
            <a:r>
              <a:rPr lang="es-ES" b="1" dirty="0" smtClean="0">
                <a:latin typeface="Garamond" panose="02020404030301010803" pitchFamily="18" charset="0"/>
              </a:rPr>
              <a:t>Monitores</a:t>
            </a:r>
          </a:p>
          <a:p>
            <a:r>
              <a:rPr lang="es-ES" dirty="0" smtClean="0">
                <a:latin typeface="Garamond" panose="02020404030301010803" pitchFamily="18" charset="0"/>
              </a:rPr>
              <a:t>Muestran valores que provienen de variables globales o de reportes</a:t>
            </a:r>
          </a:p>
          <a:p>
            <a:r>
              <a:rPr lang="es-ES" dirty="0" smtClean="0">
                <a:latin typeface="Garamond" panose="02020404030301010803" pitchFamily="18" charset="0"/>
              </a:rPr>
              <a:t>Se puede fijar la precisión si se representan números</a:t>
            </a:r>
          </a:p>
          <a:p>
            <a:pPr>
              <a:buNone/>
            </a:pPr>
            <a:r>
              <a:rPr lang="es-ES" b="1" dirty="0" smtClean="0">
                <a:latin typeface="Garamond" panose="02020404030301010803" pitchFamily="18" charset="0"/>
              </a:rPr>
              <a:t>Output</a:t>
            </a:r>
          </a:p>
          <a:p>
            <a:r>
              <a:rPr lang="es-ES" dirty="0" smtClean="0">
                <a:latin typeface="Garamond" panose="02020404030301010803" pitchFamily="18" charset="0"/>
              </a:rPr>
              <a:t>Es un área de texto en la que se puede volcar información de </a:t>
            </a:r>
            <a:br>
              <a:rPr lang="es-ES" dirty="0" smtClean="0">
                <a:latin typeface="Garamond" panose="02020404030301010803" pitchFamily="18" charset="0"/>
              </a:rPr>
            </a:br>
            <a:r>
              <a:rPr lang="es-ES" dirty="0" smtClean="0">
                <a:latin typeface="Garamond" panose="02020404030301010803" pitchFamily="18" charset="0"/>
              </a:rPr>
              <a:t>forma secuencial </a:t>
            </a:r>
          </a:p>
          <a:p>
            <a:r>
              <a:rPr lang="es-ES" dirty="0" smtClean="0">
                <a:latin typeface="Garamond" panose="02020404030301010803" pitchFamily="18" charset="0"/>
              </a:rPr>
              <a:t>Solo puede haber un control de este tipo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t="67768" b="-2930"/>
          <a:stretch>
            <a:fillRect/>
          </a:stretch>
        </p:blipFill>
        <p:spPr bwMode="auto">
          <a:xfrm>
            <a:off x="2898845" y="404664"/>
            <a:ext cx="2171730" cy="1036915"/>
          </a:xfrm>
          <a:prstGeom prst="rect">
            <a:avLst/>
          </a:prstGeom>
          <a:noFill/>
        </p:spPr>
      </p:pic>
      <p:pic>
        <p:nvPicPr>
          <p:cNvPr id="4"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b="79115"/>
          <a:stretch>
            <a:fillRect/>
          </a:stretch>
        </p:blipFill>
        <p:spPr bwMode="auto">
          <a:xfrm>
            <a:off x="825015" y="404664"/>
            <a:ext cx="2171730" cy="615881"/>
          </a:xfrm>
          <a:prstGeom prst="rect">
            <a:avLst/>
          </a:prstGeom>
          <a:noFill/>
        </p:spPr>
      </p:pic>
      <p:pic>
        <p:nvPicPr>
          <p:cNvPr id="2" name="Imagen 1"/>
          <p:cNvPicPr>
            <a:picLocks noChangeAspect="1"/>
          </p:cNvPicPr>
          <p:nvPr/>
        </p:nvPicPr>
        <p:blipFill>
          <a:blip r:embed="rId4"/>
          <a:stretch>
            <a:fillRect/>
          </a:stretch>
        </p:blipFill>
        <p:spPr>
          <a:xfrm>
            <a:off x="9112478" y="1020545"/>
            <a:ext cx="3079522" cy="2782824"/>
          </a:xfrm>
          <a:prstGeom prst="rect">
            <a:avLst/>
          </a:prstGeom>
        </p:spPr>
      </p:pic>
      <p:pic>
        <p:nvPicPr>
          <p:cNvPr id="5" name="Imagen 4"/>
          <p:cNvPicPr>
            <a:picLocks noChangeAspect="1"/>
          </p:cNvPicPr>
          <p:nvPr/>
        </p:nvPicPr>
        <p:blipFill>
          <a:blip r:embed="rId5"/>
          <a:stretch>
            <a:fillRect/>
          </a:stretch>
        </p:blipFill>
        <p:spPr>
          <a:xfrm>
            <a:off x="5592544" y="2916936"/>
            <a:ext cx="3420201" cy="2535174"/>
          </a:xfrm>
          <a:prstGeom prst="rect">
            <a:avLst/>
          </a:prstGeom>
        </p:spPr>
      </p:pic>
      <p:pic>
        <p:nvPicPr>
          <p:cNvPr id="7" name="Imagen 6"/>
          <p:cNvPicPr>
            <a:picLocks noChangeAspect="1"/>
          </p:cNvPicPr>
          <p:nvPr/>
        </p:nvPicPr>
        <p:blipFill>
          <a:blip r:embed="rId6"/>
          <a:stretch>
            <a:fillRect/>
          </a:stretch>
        </p:blipFill>
        <p:spPr>
          <a:xfrm>
            <a:off x="8712261" y="5285204"/>
            <a:ext cx="3479739" cy="1572796"/>
          </a:xfrm>
          <a:prstGeom prst="rect">
            <a:avLst/>
          </a:prstGeom>
        </p:spPr>
      </p:pic>
    </p:spTree>
    <p:extLst>
      <p:ext uri="{BB962C8B-B14F-4D97-AF65-F5344CB8AC3E}">
        <p14:creationId xmlns:p14="http://schemas.microsoft.com/office/powerpoint/2010/main" val="29417077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mtClean="0">
                <a:latin typeface="Garamond" panose="02020404030301010803" pitchFamily="18" charset="0"/>
              </a:rPr>
              <a:t>Gráficas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415135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2132856"/>
            <a:ext cx="5357395" cy="3802022"/>
          </a:xfrm>
        </p:spPr>
        <p:txBody>
          <a:bodyPr>
            <a:normAutofit fontScale="92500" lnSpcReduction="10000"/>
          </a:bodyPr>
          <a:lstStyle/>
          <a:p>
            <a:r>
              <a:rPr lang="es-ES" dirty="0" smtClean="0">
                <a:latin typeface="Garamond" panose="02020404030301010803" pitchFamily="18" charset="0"/>
              </a:rPr>
              <a:t>Representan información de tu modelo en una gráfica 2D que puede ser actualizada en tiempo real</a:t>
            </a:r>
          </a:p>
          <a:p>
            <a:r>
              <a:rPr lang="es-ES" dirty="0" smtClean="0">
                <a:latin typeface="Garamond" panose="02020404030301010803" pitchFamily="18" charset="0"/>
              </a:rPr>
              <a:t>Son los controles más complejos desde el punto de vista del uso</a:t>
            </a:r>
          </a:p>
          <a:p>
            <a:r>
              <a:rPr lang="es-ES" dirty="0" smtClean="0">
                <a:latin typeface="Garamond" panose="02020404030301010803" pitchFamily="18" charset="0"/>
              </a:rPr>
              <a:t>Admiten un acceso completo por medio de código</a:t>
            </a:r>
          </a:p>
          <a:p>
            <a:r>
              <a:rPr lang="es-ES" dirty="0" smtClean="0">
                <a:latin typeface="Garamond" panose="02020404030301010803" pitchFamily="18" charset="0"/>
              </a:rPr>
              <a:t>3 tipos: de puntos, lineal y barras</a:t>
            </a:r>
          </a:p>
          <a:p>
            <a:r>
              <a:rPr lang="es-ES" dirty="0" smtClean="0">
                <a:latin typeface="Garamond" panose="02020404030301010803" pitchFamily="18" charset="0"/>
              </a:rPr>
              <a:t>Posibilidad de varias gráficas en el mismo control</a:t>
            </a:r>
          </a:p>
        </p:txBody>
      </p:sp>
      <p:pic>
        <p:nvPicPr>
          <p:cNvPr id="1026" name="Picture 2" descr="C:\Users\Fernando\Documents\My Dropbox\FERNANDO&amp;JUANCARLOS\Cursos Thales\NetLogo\Libro NetLogo\C6-imagenes\image27.png"/>
          <p:cNvPicPr>
            <a:picLocks noChangeAspect="1" noChangeArrowheads="1"/>
          </p:cNvPicPr>
          <p:nvPr/>
        </p:nvPicPr>
        <p:blipFill>
          <a:blip r:embed="rId3" cstate="print"/>
          <a:srcRect t="34122" r="42208"/>
          <a:stretch>
            <a:fillRect/>
          </a:stretch>
        </p:blipFill>
        <p:spPr bwMode="auto">
          <a:xfrm>
            <a:off x="1796952" y="267254"/>
            <a:ext cx="3434952" cy="1852345"/>
          </a:xfrm>
          <a:prstGeom prst="rect">
            <a:avLst/>
          </a:prstGeom>
          <a:noFill/>
        </p:spPr>
      </p:pic>
      <p:pic>
        <p:nvPicPr>
          <p:cNvPr id="2" name="Imagen 1"/>
          <p:cNvPicPr>
            <a:picLocks noChangeAspect="1"/>
          </p:cNvPicPr>
          <p:nvPr/>
        </p:nvPicPr>
        <p:blipFill>
          <a:blip r:embed="rId4"/>
          <a:stretch>
            <a:fillRect/>
          </a:stretch>
        </p:blipFill>
        <p:spPr>
          <a:xfrm>
            <a:off x="6009590" y="1261655"/>
            <a:ext cx="6182410" cy="4851299"/>
          </a:xfrm>
          <a:prstGeom prst="rect">
            <a:avLst/>
          </a:prstGeom>
        </p:spPr>
      </p:pic>
    </p:spTree>
    <p:extLst>
      <p:ext uri="{BB962C8B-B14F-4D97-AF65-F5344CB8AC3E}">
        <p14:creationId xmlns:p14="http://schemas.microsoft.com/office/powerpoint/2010/main" val="40974405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son y dónde los hemos visto?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113688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TotalTime>
  <Words>12700</Words>
  <Application>Microsoft Office PowerPoint</Application>
  <PresentationFormat>Panorámica</PresentationFormat>
  <Paragraphs>2147</Paragraphs>
  <Slides>193</Slides>
  <Notes>160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193</vt:i4>
      </vt:variant>
    </vt:vector>
  </HeadingPairs>
  <TitlesOfParts>
    <vt:vector size="204" baseType="lpstr">
      <vt:lpstr>Arial</vt:lpstr>
      <vt:lpstr>Arial Unicode MS</vt:lpstr>
      <vt:lpstr>Calibri</vt:lpstr>
      <vt:lpstr>Calibri Light</vt:lpstr>
      <vt:lpstr>Courier New</vt:lpstr>
      <vt:lpstr>Garamond</vt:lpstr>
      <vt:lpstr>Kozuka Gothic Pro EL</vt:lpstr>
      <vt:lpstr>Times New Roman</vt:lpstr>
      <vt:lpstr>Wingdings</vt:lpstr>
      <vt:lpstr>Tema de Office</vt:lpstr>
      <vt:lpstr>Ecuación</vt:lpstr>
      <vt:lpstr>NetLogo</vt:lpstr>
      <vt:lpstr>Sobre el modelado de problemas</vt:lpstr>
      <vt:lpstr>Conocer el mundo</vt:lpstr>
      <vt:lpstr>Conocer el mundo</vt:lpstr>
      <vt:lpstr>Modelar el mundo</vt:lpstr>
      <vt:lpstr>Qué es un modelo</vt:lpstr>
      <vt:lpstr>Proceso de modelado</vt:lpstr>
      <vt:lpstr>Proceso de modelado: NetLogo</vt:lpstr>
      <vt:lpstr>Conociendo la Plataforma</vt:lpstr>
      <vt:lpstr>Agenda</vt:lpstr>
      <vt:lpstr>Ejercicios propuestos</vt:lpstr>
      <vt:lpstr>Explora la plataforma</vt:lpstr>
      <vt:lpstr>Explora la plataforma</vt:lpstr>
      <vt:lpstr>Explora algunos modelos</vt:lpstr>
      <vt:lpstr>Explora algunos modelos</vt:lpstr>
      <vt:lpstr>Explora algunos modelos</vt:lpstr>
      <vt:lpstr>Explora algunos modelos</vt:lpstr>
      <vt:lpstr>Explora algunos modelos</vt:lpstr>
      <vt:lpstr>El Mundo de NetLogo</vt:lpstr>
      <vt:lpstr>Agenda</vt:lpstr>
      <vt:lpstr>3 Tipos de Agentes</vt:lpstr>
      <vt:lpstr>3 Tipos de Agentes</vt:lpstr>
      <vt:lpstr>El mundo formado por Patches</vt:lpstr>
      <vt:lpstr>El mundo formado por Patches</vt:lpstr>
      <vt:lpstr>El mundo formado por Patches</vt:lpstr>
      <vt:lpstr>El mundo formado por Patches</vt:lpstr>
      <vt:lpstr>Las tortugas</vt:lpstr>
      <vt:lpstr>Las tortugas</vt:lpstr>
      <vt:lpstr>Centro de comandos. Tipos de Datos</vt:lpstr>
      <vt:lpstr>Agenda</vt:lpstr>
      <vt:lpstr>El Centro de Comandos</vt:lpstr>
      <vt:lpstr>Tipos de datos</vt:lpstr>
      <vt:lpstr>Tipos de datos: Números</vt:lpstr>
      <vt:lpstr>Tipos de datos: cadenas de texto</vt:lpstr>
      <vt:lpstr>Tipos de datos: listas</vt:lpstr>
      <vt:lpstr>Tipos de datos: Booleanos</vt:lpstr>
      <vt:lpstr>Contextos de Ejecución</vt:lpstr>
      <vt:lpstr>Agenda</vt:lpstr>
      <vt:lpstr>El observador</vt:lpstr>
      <vt:lpstr>Contextos de ejecución</vt:lpstr>
      <vt:lpstr>Presentación de PowerPoint</vt:lpstr>
      <vt:lpstr>Definición de procedimientos</vt:lpstr>
      <vt:lpstr>La pestaña de código</vt:lpstr>
      <vt:lpstr>El editor de código</vt:lpstr>
      <vt:lpstr>Definición de procedimientos</vt:lpstr>
      <vt:lpstr>La primera estructura</vt:lpstr>
      <vt:lpstr>La primera estructura</vt:lpstr>
      <vt:lpstr>Patrones de programación</vt:lpstr>
      <vt:lpstr>Patrones de programación</vt:lpstr>
      <vt:lpstr>Patrones de programación</vt:lpstr>
      <vt:lpstr>Estructuras Básicas de Programación</vt:lpstr>
      <vt:lpstr>Estructura de repetición repeat</vt:lpstr>
      <vt:lpstr>Estructuras condicionales</vt:lpstr>
      <vt:lpstr>Estructuras condicionales</vt:lpstr>
      <vt:lpstr>Repeticiones condicionales: while</vt:lpstr>
      <vt:lpstr>Estructuras recursivas. Variables locales</vt:lpstr>
      <vt:lpstr>Llamadas recursivas</vt:lpstr>
      <vt:lpstr>Llamadas recursivas</vt:lpstr>
      <vt:lpstr>Llamadas recursivas</vt:lpstr>
      <vt:lpstr>Variables locales</vt:lpstr>
      <vt:lpstr>Presentación de PowerPoint</vt:lpstr>
      <vt:lpstr>Uso de variables locales</vt:lpstr>
      <vt:lpstr>Contadores y acumuladores</vt:lpstr>
      <vt:lpstr>Ejemplos y ejercicios propuestos</vt:lpstr>
      <vt:lpstr>Fractal Recursivo: Curva de Koch</vt:lpstr>
      <vt:lpstr>Fractal Recursivo: Curva de Koch</vt:lpstr>
      <vt:lpstr>Ejercicios de recursión</vt:lpstr>
      <vt:lpstr>Actuando nada más nacer</vt:lpstr>
      <vt:lpstr>Acciones asociadas a la creación</vt:lpstr>
      <vt:lpstr>El comando ask</vt:lpstr>
      <vt:lpstr>Ordenando acciones a varios agentes</vt:lpstr>
      <vt:lpstr>Ordenando acciones a varios agentes</vt:lpstr>
      <vt:lpstr>El comando with</vt:lpstr>
      <vt:lpstr>Seleccionando agentes con precisión</vt:lpstr>
      <vt:lpstr>Tiempo continuo vs tiempo discreto</vt:lpstr>
      <vt:lpstr>Tiempo continuo</vt:lpstr>
      <vt:lpstr>Tiempo discreto (por pasos)</vt:lpstr>
      <vt:lpstr>Agenda</vt:lpstr>
      <vt:lpstr>Propiedades personalizadas</vt:lpstr>
      <vt:lpstr>Cómo añadir propiedades</vt:lpstr>
      <vt:lpstr>Variables globales</vt:lpstr>
      <vt:lpstr>Crear razas nuevas</vt:lpstr>
      <vt:lpstr>Reportes: procedimientos con devolución</vt:lpstr>
      <vt:lpstr>Controlando el modelo</vt:lpstr>
      <vt:lpstr>Agenda</vt:lpstr>
      <vt:lpstr>Tipos de controles</vt:lpstr>
      <vt:lpstr>Botones</vt:lpstr>
      <vt:lpstr>Presentación de PowerPoint</vt:lpstr>
      <vt:lpstr>Sliders</vt:lpstr>
      <vt:lpstr>Presentación de PowerPoint</vt:lpstr>
      <vt:lpstr>Switch  y  chooser</vt:lpstr>
      <vt:lpstr>Presentación de PowerPoint</vt:lpstr>
      <vt:lpstr>Input box</vt:lpstr>
      <vt:lpstr>Presentación de PowerPoint</vt:lpstr>
      <vt:lpstr>Monitores, Notas y outputs</vt:lpstr>
      <vt:lpstr>Presentación de PowerPoint</vt:lpstr>
      <vt:lpstr>Gráficas</vt:lpstr>
      <vt:lpstr>Presentación de PowerPoint</vt:lpstr>
      <vt:lpstr>¿Qué son y dónde los hemos visto?</vt:lpstr>
      <vt:lpstr>Agentset</vt:lpstr>
      <vt:lpstr>Reportes que devuelven agentes al azar</vt:lpstr>
      <vt:lpstr>Presentación de PowerPoint</vt:lpstr>
      <vt:lpstr>Inspeccionando conjuntos de agentes</vt:lpstr>
      <vt:lpstr>Presentación de PowerPoint</vt:lpstr>
      <vt:lpstr>Conjuntos de Patches</vt:lpstr>
      <vt:lpstr>Presentación de PowerPoint</vt:lpstr>
      <vt:lpstr>Conjuntos de tortugas</vt:lpstr>
      <vt:lpstr>Presentación de PowerPoint</vt:lpstr>
      <vt:lpstr>La conciencia de los agentes</vt:lpstr>
      <vt:lpstr>Presentación de PowerPoint</vt:lpstr>
      <vt:lpstr>Creando y destruyendo agentes según necesidad</vt:lpstr>
      <vt:lpstr>Presentación de PowerPoint</vt:lpstr>
      <vt:lpstr>Desarrollo: Propagación de un fuego</vt:lpstr>
      <vt:lpstr>Presentación de PowerPoint</vt:lpstr>
      <vt:lpstr>Desarrollo: Difusión de un mensaje</vt:lpstr>
      <vt:lpstr>Presentación de PowerPoint</vt:lpstr>
      <vt:lpstr>Ejercicios propuestos</vt:lpstr>
      <vt:lpstr>Juego de la vida</vt:lpstr>
      <vt:lpstr>Juego del más fuerte</vt:lpstr>
      <vt:lpstr>Recursión sobre listas</vt:lpstr>
      <vt:lpstr>Recursión</vt:lpstr>
      <vt:lpstr>Recursión</vt:lpstr>
      <vt:lpstr>Inserción</vt:lpstr>
      <vt:lpstr>Inserción</vt:lpstr>
      <vt:lpstr>Ordenación</vt:lpstr>
      <vt:lpstr>Filtrado de listas. Sistemas de ordenación</vt:lpstr>
      <vt:lpstr>Presentación de PowerPoint</vt:lpstr>
      <vt:lpstr>Aplicaciones al orden: ordenación rápida</vt:lpstr>
      <vt:lpstr>Sistemas de ordenación</vt:lpstr>
      <vt:lpstr>Iteraciones sobre listas. Programación funcional.</vt:lpstr>
      <vt:lpstr>Repetir acciones a partir de listas</vt:lpstr>
      <vt:lpstr>Aplicar funciones sobre listas</vt:lpstr>
      <vt:lpstr>Reducciones de listas</vt:lpstr>
      <vt:lpstr>Conjuntos de agentes y listas.</vt:lpstr>
      <vt:lpstr>Ordenación de conjuntos de agentes</vt:lpstr>
      <vt:lpstr>Propiedades y listas de propiedades</vt:lpstr>
      <vt:lpstr>Propiedades y listas de propiedades</vt:lpstr>
      <vt:lpstr>Histogramas</vt:lpstr>
      <vt:lpstr>Presentación de PowerPoint</vt:lpstr>
      <vt:lpstr>Ventanas de diálogo</vt:lpstr>
      <vt:lpstr>Presentación de PowerPoint</vt:lpstr>
      <vt:lpstr>Presentación de PowerPoint</vt:lpstr>
      <vt:lpstr>Interacción con el mundo usando el ratón</vt:lpstr>
      <vt:lpstr>Presentación de PowerPoint</vt:lpstr>
      <vt:lpstr>Salida impresa: centro de comandos y control output</vt:lpstr>
      <vt:lpstr>Presentación de PowerPoint</vt:lpstr>
      <vt:lpstr>Importación y exportación</vt:lpstr>
      <vt:lpstr>Presentación de PowerPoint</vt:lpstr>
      <vt:lpstr>Lectura y escritura de ficheros</vt:lpstr>
      <vt:lpstr>Presentación de PowerPoint</vt:lpstr>
      <vt:lpstr>Presentación de PowerPoint</vt:lpstr>
      <vt:lpstr>Presentación de PowerPoint</vt:lpstr>
      <vt:lpstr>Fundamentos de Teoría de Grafos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en el mundo real</vt:lpstr>
      <vt:lpstr>Redes en el mundo real</vt:lpstr>
      <vt:lpstr>Representación de grafos en NetLogo</vt:lpstr>
      <vt:lpstr>Presentación de PowerPoint</vt:lpstr>
      <vt:lpstr>Presentación de PowerPoint</vt:lpstr>
      <vt:lpstr>Presentación de PowerPoint</vt:lpstr>
      <vt:lpstr>Presentación de PowerPoint</vt:lpstr>
      <vt:lpstr>Creación de links y vecindarios</vt:lpstr>
      <vt:lpstr>Presentación de PowerPoint</vt:lpstr>
      <vt:lpstr>Presentación de PowerPoint</vt:lpstr>
      <vt:lpstr>Presentación de PowerPoint</vt:lpstr>
      <vt:lpstr>Presentación de PowerPoint</vt:lpstr>
      <vt:lpstr>Presentación de PowerPoint</vt:lpstr>
      <vt:lpstr>Presentación de PowerPoint</vt:lpstr>
      <vt:lpstr>Vecindarios</vt:lpstr>
      <vt:lpstr>Vecindarios</vt:lpstr>
      <vt:lpstr>Vecindarios</vt:lpstr>
      <vt:lpstr>Vecindarios</vt:lpstr>
      <vt:lpstr>Vecindarios</vt:lpstr>
      <vt:lpstr>Vecindarios</vt:lpstr>
      <vt:lpstr>Conjunto de links adyacentes</vt:lpstr>
      <vt:lpstr>Conjunto de links adyacentes</vt:lpstr>
      <vt:lpstr>Representación visual de grafos: layouts</vt:lpstr>
      <vt:lpstr>La importancia de las representaciones</vt:lpstr>
      <vt:lpstr>La importancia de las representaciones</vt:lpstr>
      <vt:lpstr>Presentación de PowerPoint</vt:lpstr>
      <vt:lpstr>Presentación de PowerPoint</vt:lpstr>
      <vt:lpstr>Presentación de PowerPoint</vt:lpstr>
      <vt:lpstr>Presentación de PowerPoint</vt:lpstr>
      <vt:lpstr>Usando Grafos como soportes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Sancho Caparrini</dc:creator>
  <cp:lastModifiedBy>Fernando Sancho Caparrini</cp:lastModifiedBy>
  <cp:revision>57</cp:revision>
  <dcterms:created xsi:type="dcterms:W3CDTF">2016-04-02T12:31:25Z</dcterms:created>
  <dcterms:modified xsi:type="dcterms:W3CDTF">2018-06-28T20:30:29Z</dcterms:modified>
</cp:coreProperties>
</file>